
<file path=[Content_Types].xml><?xml version="1.0" encoding="utf-8"?>
<Types xmlns="http://schemas.openxmlformats.org/package/2006/content-types">
  <Default ContentType="image/png" Extension="png"/>
  <Default ContentType="image/jpeg" Extension="jpe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6" r:id="rId3"/>
    <p:sldId id="257" r:id="rId4"/>
    <p:sldId id="259" r:id="rId5"/>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172" autoAdjust="0"/>
    <p:restoredTop sz="94660"/>
  </p:normalViewPr>
  <p:slideViewPr>
    <p:cSldViewPr snapToGrid="0">
      <p:cViewPr varScale="1">
        <p:scale>
          <a:sx n="57" d="100"/>
          <a:sy n="57" d="100"/>
        </p:scale>
        <p:origin x="10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9BE003E-0C4D-4544-8300-DF938E5E98B1}"/>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00808B4B-1FF2-477E-A2EE-580D6146D26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7AAE9172-126E-41A2-A964-ECF26D2ED74F}"/>
              </a:ext>
            </a:extLst>
          </p:cNvPr>
          <p:cNvSpPr>
            <a:spLocks noGrp="1"/>
          </p:cNvSpPr>
          <p:nvPr>
            <p:ph type="dt" sz="half" idx="10"/>
          </p:nvPr>
        </p:nvSpPr>
        <p:spPr/>
        <p:txBody>
          <a:bodyPr/>
          <a:lstStyle/>
          <a:p>
            <a:fld id="{1D0568FE-0462-4705-98D2-4D1DE0708058}" type="datetimeFigureOut">
              <a:rPr lang="ru-RU" smtClean="0"/>
              <a:t>08.06.2020</a:t>
            </a:fld>
            <a:endParaRPr lang="ru-RU"/>
          </a:p>
        </p:txBody>
      </p:sp>
      <p:sp>
        <p:nvSpPr>
          <p:cNvPr id="5" name="Нижний колонтитул 4">
            <a:extLst>
              <a:ext uri="{FF2B5EF4-FFF2-40B4-BE49-F238E27FC236}">
                <a16:creationId xmlns:a16="http://schemas.microsoft.com/office/drawing/2014/main" id="{589C598C-6027-4599-BA3C-DB333CC27B9C}"/>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06EC881E-7027-4523-8FE3-ED7038E27B4F}"/>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35335482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745064F-480C-4F2E-A5CC-7E6B6094521F}"/>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F076D597-D21A-459A-98A2-300E0B69614C}"/>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05D56BE3-C225-4591-8DD2-F1899FFF86F2}"/>
              </a:ext>
            </a:extLst>
          </p:cNvPr>
          <p:cNvSpPr>
            <a:spLocks noGrp="1"/>
          </p:cNvSpPr>
          <p:nvPr>
            <p:ph type="dt" sz="half" idx="10"/>
          </p:nvPr>
        </p:nvSpPr>
        <p:spPr/>
        <p:txBody>
          <a:bodyPr/>
          <a:lstStyle/>
          <a:p>
            <a:fld id="{1D0568FE-0462-4705-98D2-4D1DE0708058}" type="datetimeFigureOut">
              <a:rPr lang="ru-RU" smtClean="0"/>
              <a:t>08.06.2020</a:t>
            </a:fld>
            <a:endParaRPr lang="ru-RU"/>
          </a:p>
        </p:txBody>
      </p:sp>
      <p:sp>
        <p:nvSpPr>
          <p:cNvPr id="5" name="Нижний колонтитул 4">
            <a:extLst>
              <a:ext uri="{FF2B5EF4-FFF2-40B4-BE49-F238E27FC236}">
                <a16:creationId xmlns:a16="http://schemas.microsoft.com/office/drawing/2014/main" id="{B477DE38-5157-4F85-B088-5A9B7926821F}"/>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68D6C5D6-967E-45B6-A9E5-1D6792EC8492}"/>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3795000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34A99CBC-8802-4E89-88E1-39310E331028}"/>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3084AD47-86A7-41D9-99A3-1C5F1544728D}"/>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2A3BFB56-2241-47FA-8EB5-CC641F8D0B99}"/>
              </a:ext>
            </a:extLst>
          </p:cNvPr>
          <p:cNvSpPr>
            <a:spLocks noGrp="1"/>
          </p:cNvSpPr>
          <p:nvPr>
            <p:ph type="dt" sz="half" idx="10"/>
          </p:nvPr>
        </p:nvSpPr>
        <p:spPr/>
        <p:txBody>
          <a:bodyPr/>
          <a:lstStyle/>
          <a:p>
            <a:fld id="{1D0568FE-0462-4705-98D2-4D1DE0708058}" type="datetimeFigureOut">
              <a:rPr lang="ru-RU" smtClean="0"/>
              <a:t>08.06.2020</a:t>
            </a:fld>
            <a:endParaRPr lang="ru-RU"/>
          </a:p>
        </p:txBody>
      </p:sp>
      <p:sp>
        <p:nvSpPr>
          <p:cNvPr id="5" name="Нижний колонтитул 4">
            <a:extLst>
              <a:ext uri="{FF2B5EF4-FFF2-40B4-BE49-F238E27FC236}">
                <a16:creationId xmlns:a16="http://schemas.microsoft.com/office/drawing/2014/main" id="{502015A7-3200-484B-AEC0-17374A87B300}"/>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F80C9893-3C51-4CED-B4C2-387496815FFD}"/>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27582080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EC21B96-3834-423F-BBC0-840A9D2F5736}"/>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5ADF1C3F-06B7-471A-BE57-954E8D87A710}"/>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505BDF71-5612-4BEC-80BB-849961B36F52}"/>
              </a:ext>
            </a:extLst>
          </p:cNvPr>
          <p:cNvSpPr>
            <a:spLocks noGrp="1"/>
          </p:cNvSpPr>
          <p:nvPr>
            <p:ph type="dt" sz="half" idx="10"/>
          </p:nvPr>
        </p:nvSpPr>
        <p:spPr/>
        <p:txBody>
          <a:bodyPr/>
          <a:lstStyle/>
          <a:p>
            <a:fld id="{1D0568FE-0462-4705-98D2-4D1DE0708058}" type="datetimeFigureOut">
              <a:rPr lang="ru-RU" smtClean="0"/>
              <a:t>08.06.2020</a:t>
            </a:fld>
            <a:endParaRPr lang="ru-RU"/>
          </a:p>
        </p:txBody>
      </p:sp>
      <p:sp>
        <p:nvSpPr>
          <p:cNvPr id="5" name="Нижний колонтитул 4">
            <a:extLst>
              <a:ext uri="{FF2B5EF4-FFF2-40B4-BE49-F238E27FC236}">
                <a16:creationId xmlns:a16="http://schemas.microsoft.com/office/drawing/2014/main" id="{0D317868-E445-41B1-B417-06EE12448D4B}"/>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B30DB390-321C-4D33-85DA-FB009DDDE40A}"/>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13739326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88AB448-3882-45D1-97C4-B0E3D4C27CFE}"/>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B5A5A383-5A97-4B96-9C3B-F303312F624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9DA51781-D12D-40A2-BAF7-EFE26DACAC4D}"/>
              </a:ext>
            </a:extLst>
          </p:cNvPr>
          <p:cNvSpPr>
            <a:spLocks noGrp="1"/>
          </p:cNvSpPr>
          <p:nvPr>
            <p:ph type="dt" sz="half" idx="10"/>
          </p:nvPr>
        </p:nvSpPr>
        <p:spPr/>
        <p:txBody>
          <a:bodyPr/>
          <a:lstStyle/>
          <a:p>
            <a:fld id="{1D0568FE-0462-4705-98D2-4D1DE0708058}" type="datetimeFigureOut">
              <a:rPr lang="ru-RU" smtClean="0"/>
              <a:t>08.06.2020</a:t>
            </a:fld>
            <a:endParaRPr lang="ru-RU"/>
          </a:p>
        </p:txBody>
      </p:sp>
      <p:sp>
        <p:nvSpPr>
          <p:cNvPr id="5" name="Нижний колонтитул 4">
            <a:extLst>
              <a:ext uri="{FF2B5EF4-FFF2-40B4-BE49-F238E27FC236}">
                <a16:creationId xmlns:a16="http://schemas.microsoft.com/office/drawing/2014/main" id="{01830618-7ECB-43B6-91E9-528AD6484FB9}"/>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99BCBB05-2413-4D93-A1AE-A9F5A8C44162}"/>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903218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B00A29A-3684-4B20-B6A7-EED4961DD80C}"/>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4F78B840-E673-4093-907C-1136B5A77EF4}"/>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A92B6984-8B27-45EF-B790-40CADB7EE9E3}"/>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7650B32E-0EB3-4C4D-86D8-F3669A9A3A69}"/>
              </a:ext>
            </a:extLst>
          </p:cNvPr>
          <p:cNvSpPr>
            <a:spLocks noGrp="1"/>
          </p:cNvSpPr>
          <p:nvPr>
            <p:ph type="dt" sz="half" idx="10"/>
          </p:nvPr>
        </p:nvSpPr>
        <p:spPr/>
        <p:txBody>
          <a:bodyPr/>
          <a:lstStyle/>
          <a:p>
            <a:fld id="{1D0568FE-0462-4705-98D2-4D1DE0708058}" type="datetimeFigureOut">
              <a:rPr lang="ru-RU" smtClean="0"/>
              <a:t>08.06.2020</a:t>
            </a:fld>
            <a:endParaRPr lang="ru-RU"/>
          </a:p>
        </p:txBody>
      </p:sp>
      <p:sp>
        <p:nvSpPr>
          <p:cNvPr id="6" name="Нижний колонтитул 5">
            <a:extLst>
              <a:ext uri="{FF2B5EF4-FFF2-40B4-BE49-F238E27FC236}">
                <a16:creationId xmlns:a16="http://schemas.microsoft.com/office/drawing/2014/main" id="{7EA1A6DD-7E12-4091-A809-83A84CDAFE82}"/>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3F49ECBE-2BB9-4BFA-BDD2-D3FBC08BA55A}"/>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335189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5808571-F15F-4106-B486-8BE8614241DD}"/>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592FFAD4-9946-4B26-B123-600CCA6420B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2F8BFC65-2526-4147-B91F-0201CBA25295}"/>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B5560A96-37ED-44DF-B752-DDC13BC331C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BFD82C6F-B2E0-4D91-B400-6C328ABD6AF7}"/>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56E33157-3427-4E03-81DD-12DE7BDE3D49}"/>
              </a:ext>
            </a:extLst>
          </p:cNvPr>
          <p:cNvSpPr>
            <a:spLocks noGrp="1"/>
          </p:cNvSpPr>
          <p:nvPr>
            <p:ph type="dt" sz="half" idx="10"/>
          </p:nvPr>
        </p:nvSpPr>
        <p:spPr/>
        <p:txBody>
          <a:bodyPr/>
          <a:lstStyle/>
          <a:p>
            <a:fld id="{1D0568FE-0462-4705-98D2-4D1DE0708058}" type="datetimeFigureOut">
              <a:rPr lang="ru-RU" smtClean="0"/>
              <a:t>08.06.2020</a:t>
            </a:fld>
            <a:endParaRPr lang="ru-RU"/>
          </a:p>
        </p:txBody>
      </p:sp>
      <p:sp>
        <p:nvSpPr>
          <p:cNvPr id="8" name="Нижний колонтитул 7">
            <a:extLst>
              <a:ext uri="{FF2B5EF4-FFF2-40B4-BE49-F238E27FC236}">
                <a16:creationId xmlns:a16="http://schemas.microsoft.com/office/drawing/2014/main" id="{3F1253FA-74E1-4B93-97DC-45A82B119F7E}"/>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id="{8B706E6B-1CDD-45FE-9275-EC11C2687C23}"/>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9069500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F41E277-1E9E-4447-AF9B-07B4E132BD42}"/>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B7A7E229-48B9-4AED-9C4B-0E235946B538}"/>
              </a:ext>
            </a:extLst>
          </p:cNvPr>
          <p:cNvSpPr>
            <a:spLocks noGrp="1"/>
          </p:cNvSpPr>
          <p:nvPr>
            <p:ph type="dt" sz="half" idx="10"/>
          </p:nvPr>
        </p:nvSpPr>
        <p:spPr/>
        <p:txBody>
          <a:bodyPr/>
          <a:lstStyle/>
          <a:p>
            <a:fld id="{1D0568FE-0462-4705-98D2-4D1DE0708058}" type="datetimeFigureOut">
              <a:rPr lang="ru-RU" smtClean="0"/>
              <a:t>08.06.2020</a:t>
            </a:fld>
            <a:endParaRPr lang="ru-RU"/>
          </a:p>
        </p:txBody>
      </p:sp>
      <p:sp>
        <p:nvSpPr>
          <p:cNvPr id="4" name="Нижний колонтитул 3">
            <a:extLst>
              <a:ext uri="{FF2B5EF4-FFF2-40B4-BE49-F238E27FC236}">
                <a16:creationId xmlns:a16="http://schemas.microsoft.com/office/drawing/2014/main" id="{309FFC91-A582-4F74-9E02-8A63C242498F}"/>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id="{06E6AD13-FADE-4AEE-87F8-66CA43061E68}"/>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22166589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990C132B-6D12-48D3-8E57-BA9112F237F5}"/>
              </a:ext>
            </a:extLst>
          </p:cNvPr>
          <p:cNvSpPr>
            <a:spLocks noGrp="1"/>
          </p:cNvSpPr>
          <p:nvPr>
            <p:ph type="dt" sz="half" idx="10"/>
          </p:nvPr>
        </p:nvSpPr>
        <p:spPr/>
        <p:txBody>
          <a:bodyPr/>
          <a:lstStyle/>
          <a:p>
            <a:fld id="{1D0568FE-0462-4705-98D2-4D1DE0708058}" type="datetimeFigureOut">
              <a:rPr lang="ru-RU" smtClean="0"/>
              <a:t>08.06.2020</a:t>
            </a:fld>
            <a:endParaRPr lang="ru-RU"/>
          </a:p>
        </p:txBody>
      </p:sp>
      <p:sp>
        <p:nvSpPr>
          <p:cNvPr id="3" name="Нижний колонтитул 2">
            <a:extLst>
              <a:ext uri="{FF2B5EF4-FFF2-40B4-BE49-F238E27FC236}">
                <a16:creationId xmlns:a16="http://schemas.microsoft.com/office/drawing/2014/main" id="{FE788CED-2BCB-4C82-8EA8-3A9D637359CC}"/>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id="{30CC78A7-3DF4-4D3F-ABC9-DE93F2BB0005}"/>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4524523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DBD4D0A-B20C-4C8B-9609-3A454CE03560}"/>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903EF542-805F-498F-83B1-CFCDF443CAD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4F18D1A5-F728-4274-9584-A46A20E0601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E9C2370D-B072-4468-8F98-F6AC2FBE5045}"/>
              </a:ext>
            </a:extLst>
          </p:cNvPr>
          <p:cNvSpPr>
            <a:spLocks noGrp="1"/>
          </p:cNvSpPr>
          <p:nvPr>
            <p:ph type="dt" sz="half" idx="10"/>
          </p:nvPr>
        </p:nvSpPr>
        <p:spPr/>
        <p:txBody>
          <a:bodyPr/>
          <a:lstStyle/>
          <a:p>
            <a:fld id="{1D0568FE-0462-4705-98D2-4D1DE0708058}" type="datetimeFigureOut">
              <a:rPr lang="ru-RU" smtClean="0"/>
              <a:t>08.06.2020</a:t>
            </a:fld>
            <a:endParaRPr lang="ru-RU"/>
          </a:p>
        </p:txBody>
      </p:sp>
      <p:sp>
        <p:nvSpPr>
          <p:cNvPr id="6" name="Нижний колонтитул 5">
            <a:extLst>
              <a:ext uri="{FF2B5EF4-FFF2-40B4-BE49-F238E27FC236}">
                <a16:creationId xmlns:a16="http://schemas.microsoft.com/office/drawing/2014/main" id="{2FEC0903-0F39-465E-954F-746CE94058F9}"/>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E7FF70FF-2147-4DAC-BA4C-5690FC5C2CFD}"/>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20056041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D27DE95-A7B9-4F41-91E7-DC37AFDA0AD3}"/>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10F13EF6-ADCC-479B-A1BD-5BDBBB0B9C7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CF237B1D-E1F7-4423-A611-E58D731A85D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0D53D31D-76AB-4EE3-B3DC-BD2DFA2AB4D2}"/>
              </a:ext>
            </a:extLst>
          </p:cNvPr>
          <p:cNvSpPr>
            <a:spLocks noGrp="1"/>
          </p:cNvSpPr>
          <p:nvPr>
            <p:ph type="dt" sz="half" idx="10"/>
          </p:nvPr>
        </p:nvSpPr>
        <p:spPr/>
        <p:txBody>
          <a:bodyPr/>
          <a:lstStyle/>
          <a:p>
            <a:fld id="{1D0568FE-0462-4705-98D2-4D1DE0708058}" type="datetimeFigureOut">
              <a:rPr lang="ru-RU" smtClean="0"/>
              <a:t>08.06.2020</a:t>
            </a:fld>
            <a:endParaRPr lang="ru-RU"/>
          </a:p>
        </p:txBody>
      </p:sp>
      <p:sp>
        <p:nvSpPr>
          <p:cNvPr id="6" name="Нижний колонтитул 5">
            <a:extLst>
              <a:ext uri="{FF2B5EF4-FFF2-40B4-BE49-F238E27FC236}">
                <a16:creationId xmlns:a16="http://schemas.microsoft.com/office/drawing/2014/main" id="{ABBDCC2C-603A-4F0F-9C9D-7AFF884755B9}"/>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3769567D-A828-42A1-AE2C-5EF05F04B6C0}"/>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11422138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14DF036-C016-441E-AA12-789D9AE53F1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586EBD50-1F09-4140-A3A8-21AE28F38EA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AA17A6D8-E813-4290-B625-5C634FC67F5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0568FE-0462-4705-98D2-4D1DE0708058}" type="datetimeFigureOut">
              <a:rPr lang="ru-RU" smtClean="0"/>
              <a:t>08.06.2020</a:t>
            </a:fld>
            <a:endParaRPr lang="ru-RU"/>
          </a:p>
        </p:txBody>
      </p:sp>
      <p:sp>
        <p:nvSpPr>
          <p:cNvPr id="5" name="Нижний колонтитул 4">
            <a:extLst>
              <a:ext uri="{FF2B5EF4-FFF2-40B4-BE49-F238E27FC236}">
                <a16:creationId xmlns:a16="http://schemas.microsoft.com/office/drawing/2014/main" id="{08DB5619-38BB-4BFF-B132-4E05C1EB26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id="{2B64EFC4-E585-44A6-B59B-847A8FB12F9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434699-A3A3-4E3F-8E1C-C200AE183944}" type="slidenum">
              <a:rPr lang="ru-RU" smtClean="0"/>
              <a:t>‹#›</a:t>
            </a:fld>
            <a:endParaRPr lang="ru-RU"/>
          </a:p>
        </p:txBody>
      </p:sp>
    </p:spTree>
    <p:extLst>
      <p:ext uri="{BB962C8B-B14F-4D97-AF65-F5344CB8AC3E}">
        <p14:creationId xmlns:p14="http://schemas.microsoft.com/office/powerpoint/2010/main" val="28606287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arget="../media/image1.jpeg" Type="http://schemas.openxmlformats.org/officeDocument/2006/relationships/image"/><Relationship Id="rId1" Target="../slideLayouts/slideLayout7.xml" Type="http://schemas.openxmlformats.org/officeDocument/2006/relationships/slideLayout"/></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arget="../media/image4.jpeg" Type="http://schemas.openxmlformats.org/officeDocument/2006/relationships/image"/><Relationship Id="rId2" Target="../media/image3.jpeg" Type="http://schemas.openxmlformats.org/officeDocument/2006/relationships/image"/><Relationship Id="rId1" Target="../slideLayouts/slideLayout7.xml" Type="http://schemas.openxmlformats.org/officeDocument/2006/relationships/slideLayout"/></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B29CB42-12ED-4516-A969-6404B8948046}"/>
              </a:ext>
            </a:extLst>
          </p:cNvPr>
          <p:cNvSpPr txBox="1"/>
          <p:nvPr/>
        </p:nvSpPr>
        <p:spPr>
          <a:xfrm>
            <a:off x="211667" y="151179"/>
            <a:ext cx="11768666" cy="6555641"/>
          </a:xfrm>
          <a:prstGeom prst="rect">
            <a:avLst/>
          </a:prstGeom>
          <a:noFill/>
        </p:spPr>
        <p:txBody>
          <a:bodyPr wrap="square" rtlCol="0">
            <a:spAutoFit/>
          </a:bodyPr>
          <a:lstStyle/>
          <a:p>
            <a:pPr algn="just"/>
            <a:r>
              <a:rPr lang="en-US" sz="2800" dirty="0">
                <a:solidFill>
                  <a:srgbClr val="000000"/>
                </a:solidFill>
                <a:latin typeface="Arial" panose="020B0604020202020204" pitchFamily="34" charset="0"/>
              </a:rPr>
              <a:t>Many lands that had once been swamps were drained or filled in. There are different reasons why people drained swamplands. Some were drained to fight diseases caused by insects that lived in them. Because swamps were considered unpleasant places in which to live and harmful to health, many people thought that unless they were drained the land was worthless.</a:t>
            </a:r>
          </a:p>
          <a:p>
            <a:pPr algn="just"/>
            <a:r>
              <a:rPr lang="en-US" sz="2800" dirty="0">
                <a:solidFill>
                  <a:srgbClr val="000000"/>
                </a:solidFill>
                <a:latin typeface="Arial" panose="020B0604020202020204" pitchFamily="34" charset="0"/>
              </a:rPr>
              <a:t>Other swamps were drained to make new land. As the population grew and more land was needed, people drained swamps or filled them to make room for more farms and factories, more roads and airports.</a:t>
            </a:r>
          </a:p>
          <a:p>
            <a:pPr algn="just"/>
            <a:r>
              <a:rPr lang="en-US" sz="2800" dirty="0">
                <a:solidFill>
                  <a:srgbClr val="000000"/>
                </a:solidFill>
                <a:latin typeface="Arial" panose="020B0604020202020204" pitchFamily="34" charset="0"/>
              </a:rPr>
              <a:t>Few people thought that it might be harmful to get rid of swamps. As swamps disappeared, other things happened. There were both more floods and more droughts than before. There were also more fires, for swamps had acted as firebreaks. Hunters noticed that there was less wild game. Wild life that once lived in the swamps was dying out, because it had no place to live.</a:t>
            </a:r>
          </a:p>
        </p:txBody>
      </p:sp>
    </p:spTree>
    <p:extLst>
      <p:ext uri="{BB962C8B-B14F-4D97-AF65-F5344CB8AC3E}">
        <p14:creationId xmlns:p14="http://schemas.microsoft.com/office/powerpoint/2010/main" val="30001988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3E1FA37-D015-4B8A-BE7D-1D88EA471975}"/>
              </a:ext>
            </a:extLst>
          </p:cNvPr>
          <p:cNvSpPr txBox="1"/>
          <p:nvPr/>
        </p:nvSpPr>
        <p:spPr>
          <a:xfrm>
            <a:off x="6464660" y="674399"/>
            <a:ext cx="5428451" cy="5509200"/>
          </a:xfrm>
          <a:prstGeom prst="rect">
            <a:avLst/>
          </a:prstGeom>
          <a:noFill/>
        </p:spPr>
        <p:txBody>
          <a:bodyPr wrap="square" rtlCol="0">
            <a:spAutoFit/>
          </a:bodyPr>
          <a:lstStyle/>
          <a:p>
            <a:r>
              <a:rPr lang="en-US" sz="3200" b="1" dirty="0">
                <a:solidFill>
                  <a:srgbClr val="000000"/>
                </a:solidFill>
                <a:latin typeface="Arial" panose="020B0604020202020204" pitchFamily="34" charset="0"/>
              </a:rPr>
              <a:t>You are going to visit Japan this summer and you'd like to have more information about the flights to Japan.</a:t>
            </a:r>
          </a:p>
          <a:p>
            <a:endParaRPr lang="en-US" sz="3200" b="1" dirty="0">
              <a:solidFill>
                <a:srgbClr val="000000"/>
              </a:solidFill>
              <a:latin typeface="Arial" panose="020B0604020202020204" pitchFamily="34" charset="0"/>
            </a:endParaRPr>
          </a:p>
          <a:p>
            <a:pPr algn="just"/>
            <a:r>
              <a:rPr lang="en-US" sz="3200" dirty="0">
                <a:solidFill>
                  <a:srgbClr val="000000"/>
                </a:solidFill>
                <a:latin typeface="Arial" panose="020B0604020202020204" pitchFamily="34" charset="0"/>
              </a:rPr>
              <a:t>1) departure dates</a:t>
            </a:r>
          </a:p>
          <a:p>
            <a:pPr algn="just"/>
            <a:r>
              <a:rPr lang="en-US" sz="3200" dirty="0">
                <a:solidFill>
                  <a:srgbClr val="000000"/>
                </a:solidFill>
                <a:latin typeface="Arial" panose="020B0604020202020204" pitchFamily="34" charset="0"/>
              </a:rPr>
              <a:t>2) travel time</a:t>
            </a:r>
          </a:p>
          <a:p>
            <a:pPr algn="just"/>
            <a:r>
              <a:rPr lang="en-US" sz="3200" dirty="0">
                <a:solidFill>
                  <a:srgbClr val="000000"/>
                </a:solidFill>
                <a:latin typeface="Arial" panose="020B0604020202020204" pitchFamily="34" charset="0"/>
              </a:rPr>
              <a:t>3) return ticket price</a:t>
            </a:r>
          </a:p>
          <a:p>
            <a:pPr algn="just"/>
            <a:r>
              <a:rPr lang="en-US" sz="3200" dirty="0">
                <a:solidFill>
                  <a:srgbClr val="000000"/>
                </a:solidFill>
                <a:latin typeface="Arial" panose="020B0604020202020204" pitchFamily="34" charset="0"/>
              </a:rPr>
              <a:t>4) discounts for students</a:t>
            </a:r>
          </a:p>
          <a:p>
            <a:pPr algn="just"/>
            <a:r>
              <a:rPr lang="en-US" sz="3200" dirty="0">
                <a:solidFill>
                  <a:srgbClr val="000000"/>
                </a:solidFill>
                <a:latin typeface="Arial" panose="020B0604020202020204" pitchFamily="34" charset="0"/>
              </a:rPr>
              <a:t>5) buying the ticket online</a:t>
            </a:r>
          </a:p>
        </p:txBody>
      </p:sp>
      <p:pic>
        <p:nvPicPr>
          <p:cNvPr id="3" name="Рисунок 2">
            <a:extLst>
              <a:ext uri="{FF2B5EF4-FFF2-40B4-BE49-F238E27FC236}">
                <a16:creationId xmlns:a16="http://schemas.microsoft.com/office/drawing/2014/main" id="{C39DBE14-BB7C-4D05-8B41-7E7C31658633}"/>
              </a:ext>
            </a:extLst>
          </p:cNvPr>
          <p:cNvPicPr>
            <a:picLocks noChangeAspect="1"/>
          </p:cNvPicPr>
          <p:nvPr/>
        </p:nvPicPr>
        <p:blipFill>
          <a:blip r:embed="rId2"/>
          <a:stretch>
            <a:fillRect/>
          </a:stretch>
        </p:blipFill>
        <p:spPr>
          <a:xfrm>
            <a:off x="1808692" y="1390650"/>
            <a:ext cx="2952750" cy="3771900"/>
          </a:xfrm>
          <a:prstGeom prst="rect">
            <a:avLst/>
          </a:prstGeom>
        </p:spPr>
      </p:pic>
    </p:spTree>
    <p:extLst>
      <p:ext uri="{BB962C8B-B14F-4D97-AF65-F5344CB8AC3E}">
        <p14:creationId xmlns:p14="http://schemas.microsoft.com/office/powerpoint/2010/main" val="23023483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AF7FBF4-FFD2-4912-98F2-160A50060A68}"/>
              </a:ext>
            </a:extLst>
          </p:cNvPr>
          <p:cNvSpPr txBox="1"/>
          <p:nvPr/>
        </p:nvSpPr>
        <p:spPr>
          <a:xfrm>
            <a:off x="5851813" y="1473200"/>
            <a:ext cx="5938549" cy="2862322"/>
          </a:xfrm>
          <a:prstGeom prst="rect">
            <a:avLst/>
          </a:prstGeom>
          <a:noFill/>
        </p:spPr>
        <p:txBody>
          <a:bodyPr wrap="none" rtlCol="0">
            <a:spAutoFit/>
          </a:bodyPr>
          <a:lstStyle/>
          <a:p>
            <a:r>
              <a:rPr lang="en-US" sz="2000" b="1" dirty="0"/>
              <a:t>·    when you took the photo</a:t>
            </a:r>
          </a:p>
          <a:p>
            <a:endParaRPr lang="en-US" sz="2000" b="1" dirty="0"/>
          </a:p>
          <a:p>
            <a:r>
              <a:rPr lang="en-US" sz="2000" b="1" dirty="0"/>
              <a:t>·    what/who is in the photo</a:t>
            </a:r>
          </a:p>
          <a:p>
            <a:endParaRPr lang="en-US" sz="2000" b="1" dirty="0"/>
          </a:p>
          <a:p>
            <a:r>
              <a:rPr lang="en-US" sz="2000" b="1" dirty="0"/>
              <a:t>·    what is happening</a:t>
            </a:r>
          </a:p>
          <a:p>
            <a:endParaRPr lang="en-US" sz="2000" b="1" dirty="0"/>
          </a:p>
          <a:p>
            <a:r>
              <a:rPr lang="en-US" sz="2000" b="1" dirty="0"/>
              <a:t>·    why you took the photo </a:t>
            </a:r>
          </a:p>
          <a:p>
            <a:endParaRPr lang="en-US" sz="2000" b="1" dirty="0"/>
          </a:p>
          <a:p>
            <a:r>
              <a:rPr lang="en-US" sz="2000" b="1" dirty="0"/>
              <a:t>·    why you decided to show the picture to your friend</a:t>
            </a:r>
            <a:endParaRPr lang="ru-RU" sz="2000" b="1" dirty="0"/>
          </a:p>
        </p:txBody>
      </p:sp>
      <p:pic>
        <p:nvPicPr>
          <p:cNvPr id="1026" name="Picture 2" descr="http://ege.fipi.ru/os11/docs/4B53A6CB75B0B5E1427E596EB4931A2A/questions/3FBF76D9A163BCDE4331AFC406557794(copy1)/innerimg1.jpg">
            <a:extLst>
              <a:ext uri="{FF2B5EF4-FFF2-40B4-BE49-F238E27FC236}">
                <a16:creationId xmlns:a16="http://schemas.microsoft.com/office/drawing/2014/main" id="{780E7B73-F9F0-497A-92DF-913EC352F0B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399" y="609600"/>
            <a:ext cx="4868334" cy="52154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66193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3E4A18E-2AF8-45A9-AED1-FA27464BD494}"/>
              </a:ext>
            </a:extLst>
          </p:cNvPr>
          <p:cNvSpPr txBox="1"/>
          <p:nvPr/>
        </p:nvSpPr>
        <p:spPr>
          <a:xfrm>
            <a:off x="2334143" y="3429000"/>
            <a:ext cx="7523713" cy="3046988"/>
          </a:xfrm>
          <a:prstGeom prst="rect">
            <a:avLst/>
          </a:prstGeom>
          <a:noFill/>
        </p:spPr>
        <p:txBody>
          <a:bodyPr wrap="square" rtlCol="0">
            <a:spAutoFit/>
          </a:bodyPr>
          <a:lstStyle/>
          <a:p>
            <a:pPr algn="just"/>
            <a:r>
              <a:rPr lang="en-US" sz="2400" b="1" dirty="0">
                <a:solidFill>
                  <a:srgbClr val="000000"/>
                </a:solidFill>
                <a:latin typeface="Arial" panose="020B0604020202020204" pitchFamily="34" charset="0"/>
              </a:rPr>
              <a:t>Study the two photographs. In 1.5 minutes be ready to compare and contrast the photographs:</a:t>
            </a:r>
            <a:endParaRPr lang="en-US" sz="2400" dirty="0">
              <a:solidFill>
                <a:srgbClr val="000000"/>
              </a:solidFill>
              <a:latin typeface="Arial" panose="020B0604020202020204" pitchFamily="34" charset="0"/>
            </a:endParaRPr>
          </a:p>
          <a:p>
            <a:pPr algn="just"/>
            <a:r>
              <a:rPr lang="en-US" sz="2400" dirty="0">
                <a:solidFill>
                  <a:srgbClr val="000000"/>
                </a:solidFill>
                <a:latin typeface="Arial" panose="020B0604020202020204" pitchFamily="34" charset="0"/>
              </a:rPr>
              <a:t> </a:t>
            </a:r>
          </a:p>
          <a:p>
            <a:pPr algn="just"/>
            <a:r>
              <a:rPr lang="en-US" sz="2400" dirty="0">
                <a:solidFill>
                  <a:srgbClr val="000000"/>
                </a:solidFill>
                <a:latin typeface="Symbol" panose="05050102010706020507" pitchFamily="18" charset="2"/>
              </a:rPr>
              <a:t>·   </a:t>
            </a:r>
            <a:r>
              <a:rPr lang="en-US" sz="2400" dirty="0">
                <a:solidFill>
                  <a:srgbClr val="000000"/>
                </a:solidFill>
                <a:latin typeface="Arial" panose="020B0604020202020204" pitchFamily="34" charset="0"/>
              </a:rPr>
              <a:t>give a brief description (action, location)</a:t>
            </a:r>
          </a:p>
          <a:p>
            <a:pPr algn="just"/>
            <a:r>
              <a:rPr lang="en-US" sz="2400" dirty="0">
                <a:solidFill>
                  <a:srgbClr val="000000"/>
                </a:solidFill>
                <a:latin typeface="Symbol" panose="05050102010706020507" pitchFamily="18" charset="2"/>
              </a:rPr>
              <a:t>·   </a:t>
            </a:r>
            <a:r>
              <a:rPr lang="en-US" sz="2400" dirty="0">
                <a:solidFill>
                  <a:srgbClr val="000000"/>
                </a:solidFill>
                <a:latin typeface="Arial" panose="020B0604020202020204" pitchFamily="34" charset="0"/>
              </a:rPr>
              <a:t>say what the pictures have in common</a:t>
            </a:r>
          </a:p>
          <a:p>
            <a:pPr algn="just"/>
            <a:r>
              <a:rPr lang="en-US" sz="2400" dirty="0">
                <a:solidFill>
                  <a:srgbClr val="000000"/>
                </a:solidFill>
                <a:latin typeface="Symbol" panose="05050102010706020507" pitchFamily="18" charset="2"/>
              </a:rPr>
              <a:t>·   </a:t>
            </a:r>
            <a:r>
              <a:rPr lang="en-US" sz="2400" dirty="0">
                <a:solidFill>
                  <a:srgbClr val="000000"/>
                </a:solidFill>
                <a:latin typeface="Arial" panose="020B0604020202020204" pitchFamily="34" charset="0"/>
              </a:rPr>
              <a:t>say in what way the pictures are different</a:t>
            </a:r>
          </a:p>
          <a:p>
            <a:pPr algn="just"/>
            <a:r>
              <a:rPr lang="en-US" sz="2400" dirty="0">
                <a:solidFill>
                  <a:srgbClr val="000000"/>
                </a:solidFill>
                <a:latin typeface="Symbol" panose="05050102010706020507" pitchFamily="18" charset="2"/>
              </a:rPr>
              <a:t>·   </a:t>
            </a:r>
            <a:r>
              <a:rPr lang="en-US" sz="2400" dirty="0">
                <a:solidFill>
                  <a:srgbClr val="000000"/>
                </a:solidFill>
                <a:latin typeface="Arial" panose="020B0604020202020204" pitchFamily="34" charset="0"/>
              </a:rPr>
              <a:t>say which kind of life you’d prefer </a:t>
            </a:r>
          </a:p>
          <a:p>
            <a:pPr algn="just"/>
            <a:r>
              <a:rPr lang="en-US" sz="2400" dirty="0">
                <a:solidFill>
                  <a:srgbClr val="000000"/>
                </a:solidFill>
                <a:latin typeface="Symbol" panose="05050102010706020507" pitchFamily="18" charset="2"/>
              </a:rPr>
              <a:t>·   </a:t>
            </a:r>
            <a:r>
              <a:rPr lang="en-US" sz="2400" dirty="0">
                <a:solidFill>
                  <a:srgbClr val="000000"/>
                </a:solidFill>
                <a:latin typeface="Arial" panose="020B0604020202020204" pitchFamily="34" charset="0"/>
              </a:rPr>
              <a:t>explain why</a:t>
            </a:r>
          </a:p>
        </p:txBody>
      </p:sp>
      <p:pic>
        <p:nvPicPr>
          <p:cNvPr id="2" name="Рисунок 1">
            <a:extLst>
              <a:ext uri="{FF2B5EF4-FFF2-40B4-BE49-F238E27FC236}">
                <a16:creationId xmlns:a16="http://schemas.microsoft.com/office/drawing/2014/main" id="{9D1165D0-F5EB-40B6-90E9-74FB951D9F41}"/>
              </a:ext>
            </a:extLst>
          </p:cNvPr>
          <p:cNvPicPr>
            <a:picLocks noChangeAspect="1"/>
          </p:cNvPicPr>
          <p:nvPr/>
        </p:nvPicPr>
        <p:blipFill>
          <a:blip r:embed="rId2"/>
          <a:stretch>
            <a:fillRect/>
          </a:stretch>
        </p:blipFill>
        <p:spPr>
          <a:xfrm>
            <a:off x="426508" y="322262"/>
            <a:ext cx="4057650" cy="2962275"/>
          </a:xfrm>
          <a:prstGeom prst="rect">
            <a:avLst/>
          </a:prstGeom>
        </p:spPr>
      </p:pic>
      <p:pic>
        <p:nvPicPr>
          <p:cNvPr id="3" name="Рисунок 2">
            <a:extLst>
              <a:ext uri="{FF2B5EF4-FFF2-40B4-BE49-F238E27FC236}">
                <a16:creationId xmlns:a16="http://schemas.microsoft.com/office/drawing/2014/main" id="{C8212341-6282-49E4-BE70-45F97FA02A8B}"/>
              </a:ext>
            </a:extLst>
          </p:cNvPr>
          <p:cNvPicPr>
            <a:picLocks noChangeAspect="1"/>
          </p:cNvPicPr>
          <p:nvPr/>
        </p:nvPicPr>
        <p:blipFill>
          <a:blip r:embed="rId3"/>
          <a:stretch>
            <a:fillRect/>
          </a:stretch>
        </p:blipFill>
        <p:spPr>
          <a:xfrm>
            <a:off x="6180665" y="322261"/>
            <a:ext cx="3028950" cy="2962275"/>
          </a:xfrm>
          <a:prstGeom prst="rect">
            <a:avLst/>
          </a:prstGeom>
        </p:spPr>
      </p:pic>
    </p:spTree>
    <p:extLst>
      <p:ext uri="{BB962C8B-B14F-4D97-AF65-F5344CB8AC3E}">
        <p14:creationId xmlns:p14="http://schemas.microsoft.com/office/powerpoint/2010/main" val="399212890"/>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242</TotalTime>
  <Words>275</Words>
  <Application>Microsoft Office PowerPoint</Application>
  <PresentationFormat>Широкоэкранный</PresentationFormat>
  <Paragraphs>26</Paragraphs>
  <Slides>4</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4</vt:i4>
      </vt:variant>
    </vt:vector>
  </HeadingPairs>
  <TitlesOfParts>
    <vt:vector size="9" baseType="lpstr">
      <vt:lpstr>Arial</vt:lpstr>
      <vt:lpstr>Calibri</vt:lpstr>
      <vt:lpstr>Calibri Light</vt:lpstr>
      <vt:lpstr>Symbol</vt:lpstr>
      <vt:lpstr>Тема Office</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Юлия Лебедева</dc:creator>
  <cp:lastModifiedBy>Юлия Лебедева</cp:lastModifiedBy>
  <cp:revision>12</cp:revision>
  <dcterms:created xsi:type="dcterms:W3CDTF">2020-05-19T12:26:37Z</dcterms:created>
  <dcterms:modified xsi:type="dcterms:W3CDTF">2020-06-08T06:32:46Z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117146</vt:lpwstr>
  </property>
  <property fmtid="{D5CDD505-2E9C-101B-9397-08002B2CF9AE}" name="NXPowerLiteSettings" pid="3">
    <vt:lpwstr>C7000400038000</vt:lpwstr>
  </property>
  <property fmtid="{D5CDD505-2E9C-101B-9397-08002B2CF9AE}" name="NXPowerLiteVersion" pid="4">
    <vt:lpwstr>S9.0.3</vt:lpwstr>
  </property>
</Properties>
</file>