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60"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jpeg" Type="http://schemas.openxmlformats.org/officeDocument/2006/relationships/image"/><Relationship Id="rId1" Target="../slideLayouts/slideLayout7.xml" Type="http://schemas.openxmlformats.org/officeDocument/2006/relationships/slideLayout"/><Relationship Id="rId5" Target="../media/image5.png" Type="http://schemas.openxmlformats.org/officeDocument/2006/relationships/image"/><Relationship Id="rId4" Target="../media/image4.jpeg" Type="http://schemas.openxmlformats.org/officeDocument/2006/relationships/image"/></Relationships>
</file>

<file path=ppt/slides/_rels/slide4.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601132" y="151179"/>
            <a:ext cx="11235267" cy="6555641"/>
          </a:xfrm>
          <a:prstGeom prst="rect">
            <a:avLst/>
          </a:prstGeom>
          <a:noFill/>
        </p:spPr>
        <p:txBody>
          <a:bodyPr wrap="square" rtlCol="0">
            <a:spAutoFit/>
          </a:bodyPr>
          <a:lstStyle/>
          <a:p>
            <a:r>
              <a:rPr lang="en-US" sz="2800" dirty="0">
                <a:latin typeface="Open Sans"/>
              </a:rPr>
              <a:t>Throughout the history of education the most common means of maintaining discipline in schools was corporal punishment. While a child was at school, a teacher was expected to act as a parent, with the same means of making children obey as the parents had. This often meant that school students were often punished with a cane if they did something wrong. Corporal punishment at schools has now disappeared from all European countries. Thirty-one US states have banned it, but the other nineteen states (mostly in the South) continue to allow corporal punishment in schools. Teachers have the right to apply corporal punishment, although many choose not to do so. Official corporal punishment, often by caning, remains commonplace in schools in some Asian, African and Caribbean countries. Generally speaking, most countries retain punishment for misbehavior, but it usually takes non-corporal forms such as detention after the lessons. In Russia corporal punishment in schools was banned in 1863.</a:t>
            </a:r>
            <a:endParaRPr lang="en-US" sz="2800" dirty="0">
              <a:latin typeface="Arial" panose="020B0604020202020204" pitchFamily="34" charset="0"/>
            </a:endParaRP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5201424"/>
          </a:xfrm>
          <a:prstGeom prst="rect">
            <a:avLst/>
          </a:prstGeom>
          <a:noFill/>
        </p:spPr>
        <p:txBody>
          <a:bodyPr wrap="square" rtlCol="0">
            <a:spAutoFit/>
          </a:bodyPr>
          <a:lstStyle/>
          <a:p>
            <a:r>
              <a:rPr lang="en-US" sz="2800" b="1" dirty="0">
                <a:solidFill>
                  <a:srgbClr val="000000"/>
                </a:solidFill>
                <a:latin typeface="Arial" panose="020B0604020202020204" pitchFamily="34" charset="0"/>
              </a:rPr>
              <a:t>You are considering having a holiday at this resort and now you’d like to get more information. </a:t>
            </a:r>
          </a:p>
          <a:p>
            <a:endParaRPr lang="en-US" sz="28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location</a:t>
            </a:r>
          </a:p>
          <a:p>
            <a:r>
              <a:rPr lang="en-US" sz="3200" dirty="0">
                <a:solidFill>
                  <a:srgbClr val="000000"/>
                </a:solidFill>
                <a:latin typeface="Arial" panose="020B0604020202020204" pitchFamily="34" charset="0"/>
              </a:rPr>
              <a:t>2) departure dates</a:t>
            </a:r>
          </a:p>
          <a:p>
            <a:r>
              <a:rPr lang="en-US" sz="3200" dirty="0">
                <a:solidFill>
                  <a:srgbClr val="000000"/>
                </a:solidFill>
                <a:latin typeface="Arial" panose="020B0604020202020204" pitchFamily="34" charset="0"/>
              </a:rPr>
              <a:t>3) single rooms</a:t>
            </a:r>
          </a:p>
          <a:p>
            <a:r>
              <a:rPr lang="en-US" sz="3200" dirty="0">
                <a:solidFill>
                  <a:srgbClr val="000000"/>
                </a:solidFill>
                <a:latin typeface="Arial" panose="020B0604020202020204" pitchFamily="34" charset="0"/>
              </a:rPr>
              <a:t>4) sports facilities</a:t>
            </a:r>
          </a:p>
          <a:p>
            <a:r>
              <a:rPr lang="en-US" sz="3200" dirty="0">
                <a:solidFill>
                  <a:srgbClr val="000000"/>
                </a:solidFill>
                <a:latin typeface="Arial" panose="020B0604020202020204" pitchFamily="34" charset="0"/>
              </a:rPr>
              <a:t>5) price for two weeks for one</a:t>
            </a:r>
          </a:p>
        </p:txBody>
      </p:sp>
      <p:pic>
        <p:nvPicPr>
          <p:cNvPr id="2" name="Рисунок 1">
            <a:extLst>
              <a:ext uri="{FF2B5EF4-FFF2-40B4-BE49-F238E27FC236}">
                <a16:creationId xmlns:a16="http://schemas.microsoft.com/office/drawing/2014/main" id="{6145269B-40FC-4891-ACFA-1AD20EF47DC9}"/>
              </a:ext>
            </a:extLst>
          </p:cNvPr>
          <p:cNvPicPr>
            <a:picLocks noChangeAspect="1"/>
          </p:cNvPicPr>
          <p:nvPr/>
        </p:nvPicPr>
        <p:blipFill>
          <a:blip r:embed="rId2"/>
          <a:stretch>
            <a:fillRect/>
          </a:stretch>
        </p:blipFill>
        <p:spPr>
          <a:xfrm>
            <a:off x="0" y="968375"/>
            <a:ext cx="5401733" cy="4450292"/>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DBE47374-79F9-4B7B-8EB8-830649E0E168}"/>
              </a:ext>
            </a:extLst>
          </p:cNvPr>
          <p:cNvPicPr>
            <a:picLocks noChangeAspect="1"/>
          </p:cNvPicPr>
          <p:nvPr/>
        </p:nvPicPr>
        <p:blipFill>
          <a:blip r:embed="rId2"/>
          <a:stretch>
            <a:fillRect/>
          </a:stretch>
        </p:blipFill>
        <p:spPr>
          <a:xfrm>
            <a:off x="315383" y="530225"/>
            <a:ext cx="3917950" cy="3516842"/>
          </a:xfrm>
          <a:prstGeom prst="rect">
            <a:avLst/>
          </a:prstGeom>
        </p:spPr>
      </p:pic>
      <p:pic>
        <p:nvPicPr>
          <p:cNvPr id="3" name="Рисунок 2">
            <a:extLst>
              <a:ext uri="{FF2B5EF4-FFF2-40B4-BE49-F238E27FC236}">
                <a16:creationId xmlns:a16="http://schemas.microsoft.com/office/drawing/2014/main" id="{56ABA444-4EE2-4D82-83E1-5B7F08B217C7}"/>
              </a:ext>
            </a:extLst>
          </p:cNvPr>
          <p:cNvPicPr>
            <a:picLocks noChangeAspect="1"/>
          </p:cNvPicPr>
          <p:nvPr/>
        </p:nvPicPr>
        <p:blipFill>
          <a:blip r:embed="rId3"/>
          <a:stretch>
            <a:fillRect/>
          </a:stretch>
        </p:blipFill>
        <p:spPr>
          <a:xfrm>
            <a:off x="4892675" y="558799"/>
            <a:ext cx="2406650" cy="3516842"/>
          </a:xfrm>
          <a:prstGeom prst="rect">
            <a:avLst/>
          </a:prstGeom>
        </p:spPr>
      </p:pic>
      <p:pic>
        <p:nvPicPr>
          <p:cNvPr id="4" name="Рисунок 3">
            <a:extLst>
              <a:ext uri="{FF2B5EF4-FFF2-40B4-BE49-F238E27FC236}">
                <a16:creationId xmlns:a16="http://schemas.microsoft.com/office/drawing/2014/main" id="{FF52AC99-B451-425D-94EA-566C0DE12DA0}"/>
              </a:ext>
            </a:extLst>
          </p:cNvPr>
          <p:cNvPicPr>
            <a:picLocks noChangeAspect="1"/>
          </p:cNvPicPr>
          <p:nvPr/>
        </p:nvPicPr>
        <p:blipFill>
          <a:blip r:embed="rId4"/>
          <a:stretch>
            <a:fillRect/>
          </a:stretch>
        </p:blipFill>
        <p:spPr>
          <a:xfrm>
            <a:off x="7983009" y="549274"/>
            <a:ext cx="3917950" cy="3497793"/>
          </a:xfrm>
          <a:prstGeom prst="rect">
            <a:avLst/>
          </a:prstGeom>
        </p:spPr>
      </p:pic>
      <p:pic>
        <p:nvPicPr>
          <p:cNvPr id="5" name="Рисунок 4">
            <a:extLst>
              <a:ext uri="{FF2B5EF4-FFF2-40B4-BE49-F238E27FC236}">
                <a16:creationId xmlns:a16="http://schemas.microsoft.com/office/drawing/2014/main" id="{F2CEDAEE-501D-4438-887D-C06AAFD59A9E}"/>
              </a:ext>
            </a:extLst>
          </p:cNvPr>
          <p:cNvPicPr>
            <a:picLocks noChangeAspect="1"/>
          </p:cNvPicPr>
          <p:nvPr/>
        </p:nvPicPr>
        <p:blipFill>
          <a:blip r:embed="rId5"/>
          <a:stretch>
            <a:fillRect/>
          </a:stretch>
        </p:blipFill>
        <p:spPr>
          <a:xfrm>
            <a:off x="315383" y="4571975"/>
            <a:ext cx="11144454" cy="1755800"/>
          </a:xfrm>
          <a:prstGeom prst="rect">
            <a:avLst/>
          </a:prstGeom>
        </p:spPr>
      </p:pic>
    </p:spTree>
    <p:extLst>
      <p:ext uri="{BB962C8B-B14F-4D97-AF65-F5344CB8AC3E}">
        <p14:creationId xmlns:p14="http://schemas.microsoft.com/office/powerpoint/2010/main" val="207022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989012" y="4055534"/>
            <a:ext cx="9492463" cy="2492990"/>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r>
              <a:rPr lang="en-US" sz="2400" dirty="0">
                <a:solidFill>
                  <a:srgbClr val="000000"/>
                </a:solidFill>
                <a:latin typeface="Arial" panose="020B0604020202020204" pitchFamily="34" charset="0"/>
              </a:rPr>
              <a:t>·        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of the foods presented in the pictures you’d prefer</a:t>
            </a:r>
          </a:p>
          <a:p>
            <a:r>
              <a:rPr lang="en-US" sz="2400" dirty="0">
                <a:solidFill>
                  <a:srgbClr val="000000"/>
                </a:solidFill>
                <a:latin typeface="Arial" panose="020B0604020202020204" pitchFamily="34" charset="0"/>
              </a:rPr>
              <a:t>·        explain why</a:t>
            </a:r>
          </a:p>
        </p:txBody>
      </p:sp>
      <p:pic>
        <p:nvPicPr>
          <p:cNvPr id="2" name="Рисунок 1">
            <a:extLst>
              <a:ext uri="{FF2B5EF4-FFF2-40B4-BE49-F238E27FC236}">
                <a16:creationId xmlns:a16="http://schemas.microsoft.com/office/drawing/2014/main" id="{A3F5C16F-426F-4F6F-9724-C5C1B67248EF}"/>
              </a:ext>
            </a:extLst>
          </p:cNvPr>
          <p:cNvPicPr>
            <a:picLocks noChangeAspect="1"/>
          </p:cNvPicPr>
          <p:nvPr/>
        </p:nvPicPr>
        <p:blipFill>
          <a:blip r:embed="rId2"/>
          <a:stretch>
            <a:fillRect/>
          </a:stretch>
        </p:blipFill>
        <p:spPr>
          <a:xfrm>
            <a:off x="558800" y="529167"/>
            <a:ext cx="4344987" cy="3060700"/>
          </a:xfrm>
          <a:prstGeom prst="rect">
            <a:avLst/>
          </a:prstGeom>
        </p:spPr>
      </p:pic>
      <p:pic>
        <p:nvPicPr>
          <p:cNvPr id="3" name="Рисунок 2">
            <a:extLst>
              <a:ext uri="{FF2B5EF4-FFF2-40B4-BE49-F238E27FC236}">
                <a16:creationId xmlns:a16="http://schemas.microsoft.com/office/drawing/2014/main" id="{89504BC4-3F8E-49E2-84F9-3A372AA2CE1D}"/>
              </a:ext>
            </a:extLst>
          </p:cNvPr>
          <p:cNvPicPr>
            <a:picLocks noChangeAspect="1"/>
          </p:cNvPicPr>
          <p:nvPr/>
        </p:nvPicPr>
        <p:blipFill>
          <a:blip r:embed="rId3"/>
          <a:stretch>
            <a:fillRect/>
          </a:stretch>
        </p:blipFill>
        <p:spPr>
          <a:xfrm>
            <a:off x="6153682" y="529166"/>
            <a:ext cx="4344987" cy="3060699"/>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TotalTime>
  <Words>200</Words>
  <Application>Microsoft Office PowerPoint</Application>
  <PresentationFormat>Широкоэкранный</PresentationFormat>
  <Paragraphs>14</Paragraphs>
  <Slides>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vt:i4>
      </vt:variant>
    </vt:vector>
  </HeadingPairs>
  <TitlesOfParts>
    <vt:vector size="9" baseType="lpstr">
      <vt:lpstr>Arial</vt:lpstr>
      <vt:lpstr>Calibri</vt:lpstr>
      <vt:lpstr>Calibri Light</vt:lpstr>
      <vt:lpstr>Open Sans</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20</cp:revision>
  <dcterms:created xsi:type="dcterms:W3CDTF">2020-05-19T12:26:37Z</dcterms:created>
  <dcterms:modified xsi:type="dcterms:W3CDTF">2020-06-18T18:17:39Z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179810</vt:lpwstr>
  </property>
  <property fmtid="{D5CDD505-2E9C-101B-9397-08002B2CF9AE}" name="NXPowerLiteSettings" pid="3">
    <vt:lpwstr>C7000400038000</vt:lpwstr>
  </property>
  <property fmtid="{D5CDD505-2E9C-101B-9397-08002B2CF9AE}" name="NXPowerLiteVersion" pid="4">
    <vt:lpwstr>S9.0.3</vt:lpwstr>
  </property>
</Properties>
</file>