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72" autoAdjust="0"/>
    <p:restoredTop sz="94660"/>
  </p:normalViewPr>
  <p:slideViewPr>
    <p:cSldViewPr snapToGrid="0">
      <p:cViewPr varScale="1">
        <p:scale>
          <a:sx n="57" d="100"/>
          <a:sy n="57" d="100"/>
        </p:scale>
        <p:origin x="102"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BE003E-0C4D-4544-8300-DF938E5E98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0808B4B-1FF2-477E-A2EE-580D6146D2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AAE9172-126E-41A2-A964-ECF26D2ED74F}"/>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589C598C-6027-4599-BA3C-DB333CC27B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C881E-7027-4523-8FE3-ED7038E27B4F}"/>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53354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45064F-480C-4F2E-A5CC-7E6B6094521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076D597-D21A-459A-98A2-300E0B69614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5D56BE3-C225-4591-8DD2-F1899FFF86F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B477DE38-5157-4F85-B088-5A9B792682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8D6C5D6-967E-45B6-A9E5-1D6792EC849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7950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4A99CBC-8802-4E89-88E1-39310E33102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084AD47-86A7-41D9-99A3-1C5F1544728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3BFB56-2241-47FA-8EB5-CC641F8D0B9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502015A7-3200-484B-AEC0-17374A87B30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0C9893-3C51-4CED-B4C2-387496815F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75820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21B96-3834-423F-BBC0-840A9D2F573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ADF1C3F-06B7-471A-BE57-954E8D87A71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05BDF71-5612-4BEC-80BB-849961B36F5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D317868-E445-41B1-B417-06EE12448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30DB390-321C-4D33-85DA-FB009DDDE40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3739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8AB448-3882-45D1-97C4-B0E3D4C27C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5A5A383-5A97-4B96-9C3B-F303312F62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A51781-D12D-40A2-BAF7-EFE26DACAC4D}"/>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1830618-7ECB-43B6-91E9-528AD6484F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9BCBB05-2413-4D93-A1AE-A9F5A8C4416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321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00A29A-3684-4B20-B6A7-EED4961DD8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F78B840-E673-4093-907C-1136B5A77E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92B6984-8B27-45EF-B790-40CADB7EE9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650B32E-0EB3-4C4D-86D8-F3669A9A3A6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7EA1A6DD-7E12-4091-A809-83A84CDAFE8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F49ECBE-2BB9-4BFA-BDD2-D3FBC08BA55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351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808571-F15F-4106-B486-8BE8614241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92FFAD4-9946-4B26-B123-600CCA6420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8BFC65-2526-4147-B91F-0201CBA252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5560A96-37ED-44DF-B752-DDC13BC33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FD82C6F-B2E0-4D91-B400-6C328ABD6AF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6E33157-3427-4E03-81DD-12DE7BDE3D4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8" name="Нижний колонтитул 7">
            <a:extLst>
              <a:ext uri="{FF2B5EF4-FFF2-40B4-BE49-F238E27FC236}">
                <a16:creationId xmlns:a16="http://schemas.microsoft.com/office/drawing/2014/main" id="{3F1253FA-74E1-4B93-97DC-45A82B119F7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706E6B-1CDD-45FE-9275-EC11C2687C23}"/>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6950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1E277-1E9E-4447-AF9B-07B4E132BD4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7A7E229-48B9-4AED-9C4B-0E235946B538}"/>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4" name="Нижний колонтитул 3">
            <a:extLst>
              <a:ext uri="{FF2B5EF4-FFF2-40B4-BE49-F238E27FC236}">
                <a16:creationId xmlns:a16="http://schemas.microsoft.com/office/drawing/2014/main" id="{309FFC91-A582-4F74-9E02-8A63C242498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E6AD13-FADE-4AEE-87F8-66CA43061E68}"/>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21665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90C132B-6D12-48D3-8E57-BA9112F237F5}"/>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3" name="Нижний колонтитул 2">
            <a:extLst>
              <a:ext uri="{FF2B5EF4-FFF2-40B4-BE49-F238E27FC236}">
                <a16:creationId xmlns:a16="http://schemas.microsoft.com/office/drawing/2014/main" id="{FE788CED-2BCB-4C82-8EA8-3A9D637359C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CC78A7-3DF4-4D3F-ABC9-DE93F2BB0005}"/>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45245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D4D0A-B20C-4C8B-9609-3A454CE0356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03EF542-805F-498F-83B1-CFCDF443C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F18D1A5-F728-4274-9584-A46A20E06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2370D-B072-4468-8F98-F6AC2FBE5045}"/>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2FEC0903-0F39-465E-954F-746CE94058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7FF70FF-2147-4DAC-BA4C-5690FC5C2C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00560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27DE95-A7B9-4F41-91E7-DC37AFDA0A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0F13EF6-ADCC-479B-A1BD-5BDBBB0B9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237B1D-E1F7-4423-A611-E58D731A8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D53D31D-76AB-4EE3-B3DC-BD2DFA2AB4D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ABBDCC2C-603A-4F0F-9C9D-7AFF884755B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69567D-A828-42A1-AE2C-5EF05F04B6C0}"/>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14221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4DF036-C016-441E-AA12-789D9AE53F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86EBD50-1F09-4140-A3A8-21AE28F38E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A17A6D8-E813-4290-B625-5C634FC6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8DB5619-38BB-4BFF-B132-4E05C1EB26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B64EFC4-E585-44A6-B59B-847A8FB12F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34699-A3A3-4E3F-8E1C-C200AE183944}" type="slidenum">
              <a:rPr lang="ru-RU" smtClean="0"/>
              <a:t>‹#›</a:t>
            </a:fld>
            <a:endParaRPr lang="ru-RU"/>
          </a:p>
        </p:txBody>
      </p:sp>
    </p:spTree>
    <p:extLst>
      <p:ext uri="{BB962C8B-B14F-4D97-AF65-F5344CB8AC3E}">
        <p14:creationId xmlns:p14="http://schemas.microsoft.com/office/powerpoint/2010/main" val="2860628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arget="../media/image1.jpeg" Type="http://schemas.openxmlformats.org/officeDocument/2006/relationships/image"/><Relationship Id="rId1" Target="../slideLayouts/slideLayout7.xml" Type="http://schemas.openxmlformats.org/officeDocument/2006/relationships/slideLayout"/></Relationships>
</file>

<file path=ppt/slides/_rels/slide3.xml.rels><?xml version="1.0" encoding="UTF-8" standalone="yes" ?><Relationships xmlns="http://schemas.openxmlformats.org/package/2006/relationships"><Relationship Id="rId3" Target="../media/image3.jpeg" Type="http://schemas.openxmlformats.org/officeDocument/2006/relationships/image"/><Relationship Id="rId2" Target="../media/image2.png" Type="http://schemas.openxmlformats.org/officeDocument/2006/relationships/image"/><Relationship Id="rId1" Target="../slideLayouts/slideLayout7.xml" Type="http://schemas.openxmlformats.org/officeDocument/2006/relationships/slideLayout"/></Relationships>
</file>

<file path=ppt/slides/_rels/slide4.xml.rels><?xml version="1.0" encoding="UTF-8" standalone="yes" ?><Relationships xmlns="http://schemas.openxmlformats.org/package/2006/relationships"><Relationship Id="rId2" Target="../media/image4.jpe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29CB42-12ED-4516-A969-6404B8948046}"/>
              </a:ext>
            </a:extLst>
          </p:cNvPr>
          <p:cNvSpPr txBox="1"/>
          <p:nvPr/>
        </p:nvSpPr>
        <p:spPr>
          <a:xfrm>
            <a:off x="245533" y="366623"/>
            <a:ext cx="11700933" cy="5693866"/>
          </a:xfrm>
          <a:prstGeom prst="rect">
            <a:avLst/>
          </a:prstGeom>
          <a:noFill/>
        </p:spPr>
        <p:txBody>
          <a:bodyPr wrap="square" rtlCol="0">
            <a:spAutoFit/>
          </a:bodyPr>
          <a:lstStyle/>
          <a:p>
            <a:pPr fontAlgn="base"/>
            <a:r>
              <a:rPr lang="en-US" sz="2800" dirty="0">
                <a:latin typeface="Open Sans"/>
              </a:rPr>
              <a:t>Cheating in tests is becoming more sophisticated. These cases are referred to as exam-room cheating. The statistical findings show that between 3-5% of exam candidates are likely to be cheating with almost none of these pupils being caught. A recent trend has been for more friends, helping their peers to see questions in advance. This has been prompted by increasingly high demands on the learners to perform well. If the supervision in exam rooms becomes lax, cheating is always on the rise. Cheating appears to be a global phenomenon with little cultural variation. Originally it was thought that cheating was more typical for the so called “face-saving” cultures where the observable </a:t>
            </a:r>
            <a:r>
              <a:rPr lang="en-US" sz="2800" dirty="0" err="1">
                <a:latin typeface="Open Sans"/>
              </a:rPr>
              <a:t>behaviour</a:t>
            </a:r>
            <a:r>
              <a:rPr lang="en-US" sz="2800" dirty="0">
                <a:latin typeface="Open Sans"/>
              </a:rPr>
              <a:t> is not the same as unobserved actions. Wherever the stakes are high and there is an advantage and an opportunity to cheat, it seems to happen everywhere. Highly </a:t>
            </a:r>
            <a:r>
              <a:rPr lang="en-US" sz="2800" dirty="0" err="1">
                <a:latin typeface="Open Sans"/>
              </a:rPr>
              <a:t>industrialised</a:t>
            </a:r>
            <a:r>
              <a:rPr lang="en-US" sz="2800" dirty="0">
                <a:latin typeface="Open Sans"/>
              </a:rPr>
              <a:t> and poor nations think alike.</a:t>
            </a:r>
            <a:endParaRPr lang="en-US" sz="2800" dirty="0">
              <a:latin typeface="PT Serif"/>
            </a:endParaRPr>
          </a:p>
        </p:txBody>
      </p:sp>
    </p:spTree>
    <p:extLst>
      <p:ext uri="{BB962C8B-B14F-4D97-AF65-F5344CB8AC3E}">
        <p14:creationId xmlns:p14="http://schemas.microsoft.com/office/powerpoint/2010/main" val="3000198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1FA37-D015-4B8A-BE7D-1D88EA471975}"/>
              </a:ext>
            </a:extLst>
          </p:cNvPr>
          <p:cNvSpPr txBox="1"/>
          <p:nvPr/>
        </p:nvSpPr>
        <p:spPr>
          <a:xfrm>
            <a:off x="6096000" y="968375"/>
            <a:ext cx="5428451" cy="3970318"/>
          </a:xfrm>
          <a:prstGeom prst="rect">
            <a:avLst/>
          </a:prstGeom>
          <a:noFill/>
        </p:spPr>
        <p:txBody>
          <a:bodyPr wrap="square" rtlCol="0">
            <a:spAutoFit/>
          </a:bodyPr>
          <a:lstStyle/>
          <a:p>
            <a:r>
              <a:rPr lang="en-US" sz="2800" dirty="0">
                <a:solidFill>
                  <a:srgbClr val="000000"/>
                </a:solidFill>
                <a:latin typeface="Times New Roman" panose="02020603050405020304" pitchFamily="18" charset="0"/>
                <a:cs typeface="Times New Roman" panose="02020603050405020304" pitchFamily="18" charset="0"/>
              </a:rPr>
              <a:t>You are considering buying the printer and now you’d like to get more information. </a:t>
            </a:r>
          </a:p>
          <a:p>
            <a:endParaRPr lang="en-US" sz="2800" b="1" dirty="0">
              <a:solidFill>
                <a:srgbClr val="000000"/>
              </a:solidFill>
              <a:latin typeface="Times New Roman" panose="02020603050405020304" pitchFamily="18" charset="0"/>
              <a:cs typeface="Times New Roman" panose="02020603050405020304" pitchFamily="18" charset="0"/>
            </a:endParaRPr>
          </a:p>
          <a:p>
            <a:pPr algn="just"/>
            <a:r>
              <a:rPr lang="en-US" sz="2800" dirty="0">
                <a:solidFill>
                  <a:srgbClr val="000000"/>
                </a:solidFill>
                <a:latin typeface="Times New Roman" panose="02020603050405020304" pitchFamily="18" charset="0"/>
                <a:cs typeface="Times New Roman" panose="02020603050405020304" pitchFamily="18" charset="0"/>
              </a:rPr>
              <a:t>1) warranty period</a:t>
            </a:r>
          </a:p>
          <a:p>
            <a:pPr algn="just"/>
            <a:r>
              <a:rPr lang="en-US" sz="2800" dirty="0">
                <a:solidFill>
                  <a:srgbClr val="000000"/>
                </a:solidFill>
                <a:latin typeface="Times New Roman" panose="02020603050405020304" pitchFamily="18" charset="0"/>
                <a:cs typeface="Times New Roman" panose="02020603050405020304" pitchFamily="18" charset="0"/>
              </a:rPr>
              <a:t>2) if you can buy the printer online</a:t>
            </a:r>
          </a:p>
          <a:p>
            <a:pPr algn="just"/>
            <a:r>
              <a:rPr lang="en-US" sz="2800" dirty="0">
                <a:solidFill>
                  <a:srgbClr val="000000"/>
                </a:solidFill>
                <a:latin typeface="Times New Roman" panose="02020603050405020304" pitchFamily="18" charset="0"/>
                <a:cs typeface="Times New Roman" panose="02020603050405020304" pitchFamily="18" charset="0"/>
              </a:rPr>
              <a:t>3) discount for regular customers</a:t>
            </a:r>
          </a:p>
          <a:p>
            <a:pPr algn="just"/>
            <a:r>
              <a:rPr lang="en-US" sz="2800" dirty="0">
                <a:solidFill>
                  <a:srgbClr val="000000"/>
                </a:solidFill>
                <a:latin typeface="Times New Roman" panose="02020603050405020304" pitchFamily="18" charset="0"/>
                <a:cs typeface="Times New Roman" panose="02020603050405020304" pitchFamily="18" charset="0"/>
              </a:rPr>
              <a:t>4) full characteristics of the device</a:t>
            </a:r>
          </a:p>
          <a:p>
            <a:pPr algn="just"/>
            <a:r>
              <a:rPr lang="en-US" sz="2800" dirty="0">
                <a:solidFill>
                  <a:srgbClr val="000000"/>
                </a:solidFill>
                <a:latin typeface="Times New Roman" panose="02020603050405020304" pitchFamily="18" charset="0"/>
                <a:cs typeface="Times New Roman" panose="02020603050405020304" pitchFamily="18" charset="0"/>
              </a:rPr>
              <a:t>5) advantages of the printer</a:t>
            </a:r>
          </a:p>
        </p:txBody>
      </p:sp>
      <p:pic>
        <p:nvPicPr>
          <p:cNvPr id="3" name="Рисунок 2">
            <a:extLst>
              <a:ext uri="{FF2B5EF4-FFF2-40B4-BE49-F238E27FC236}">
                <a16:creationId xmlns:a16="http://schemas.microsoft.com/office/drawing/2014/main" id="{F23CBDD8-2D5D-4C4A-9AF8-2C5E6A0CA07E}"/>
              </a:ext>
            </a:extLst>
          </p:cNvPr>
          <p:cNvPicPr>
            <a:picLocks noChangeAspect="1"/>
          </p:cNvPicPr>
          <p:nvPr/>
        </p:nvPicPr>
        <p:blipFill>
          <a:blip r:embed="rId2"/>
          <a:stretch>
            <a:fillRect/>
          </a:stretch>
        </p:blipFill>
        <p:spPr>
          <a:xfrm>
            <a:off x="1146704" y="1783292"/>
            <a:ext cx="3667125" cy="2647950"/>
          </a:xfrm>
          <a:prstGeom prst="rect">
            <a:avLst/>
          </a:prstGeom>
        </p:spPr>
      </p:pic>
    </p:spTree>
    <p:extLst>
      <p:ext uri="{BB962C8B-B14F-4D97-AF65-F5344CB8AC3E}">
        <p14:creationId xmlns:p14="http://schemas.microsoft.com/office/powerpoint/2010/main" val="230234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5FD14DE2-3838-429A-8275-46B0FE83ECA3}"/>
              </a:ext>
            </a:extLst>
          </p:cNvPr>
          <p:cNvPicPr>
            <a:picLocks noChangeAspect="1"/>
          </p:cNvPicPr>
          <p:nvPr/>
        </p:nvPicPr>
        <p:blipFill>
          <a:blip r:embed="rId2"/>
          <a:stretch>
            <a:fillRect/>
          </a:stretch>
        </p:blipFill>
        <p:spPr>
          <a:xfrm>
            <a:off x="523773" y="4752433"/>
            <a:ext cx="11144454" cy="1755800"/>
          </a:xfrm>
          <a:prstGeom prst="rect">
            <a:avLst/>
          </a:prstGeom>
        </p:spPr>
      </p:pic>
      <p:pic>
        <p:nvPicPr>
          <p:cNvPr id="4" name="Рисунок 3">
            <a:extLst>
              <a:ext uri="{FF2B5EF4-FFF2-40B4-BE49-F238E27FC236}">
                <a16:creationId xmlns:a16="http://schemas.microsoft.com/office/drawing/2014/main" id="{56386831-F5DD-4917-B354-2E9A13B7B857}"/>
              </a:ext>
            </a:extLst>
          </p:cNvPr>
          <p:cNvPicPr>
            <a:picLocks noChangeAspect="1"/>
          </p:cNvPicPr>
          <p:nvPr/>
        </p:nvPicPr>
        <p:blipFill>
          <a:blip r:embed="rId3"/>
          <a:stretch>
            <a:fillRect/>
          </a:stretch>
        </p:blipFill>
        <p:spPr>
          <a:xfrm>
            <a:off x="795286" y="258246"/>
            <a:ext cx="10601427" cy="3694642"/>
          </a:xfrm>
          <a:prstGeom prst="rect">
            <a:avLst/>
          </a:prstGeom>
        </p:spPr>
      </p:pic>
    </p:spTree>
    <p:extLst>
      <p:ext uri="{BB962C8B-B14F-4D97-AF65-F5344CB8AC3E}">
        <p14:creationId xmlns:p14="http://schemas.microsoft.com/office/powerpoint/2010/main" val="425661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E4A18E-2AF8-45A9-AED1-FA27464BD494}"/>
              </a:ext>
            </a:extLst>
          </p:cNvPr>
          <p:cNvSpPr txBox="1"/>
          <p:nvPr/>
        </p:nvSpPr>
        <p:spPr>
          <a:xfrm>
            <a:off x="887669" y="3967640"/>
            <a:ext cx="9492463" cy="2492990"/>
          </a:xfrm>
          <a:prstGeom prst="rect">
            <a:avLst/>
          </a:prstGeom>
          <a:noFill/>
        </p:spPr>
        <p:txBody>
          <a:bodyPr wrap="square" rtlCol="0">
            <a:spAutoFit/>
          </a:bodyPr>
          <a:lstStyle/>
          <a:p>
            <a:pPr algn="just"/>
            <a:r>
              <a:rPr lang="en-US" b="1" dirty="0">
                <a:solidFill>
                  <a:srgbClr val="000000"/>
                </a:solidFill>
                <a:latin typeface="Arial" panose="020B0604020202020204" pitchFamily="34" charset="0"/>
              </a:rPr>
              <a:t>Study the two photographs. In 1.5 minutes be ready to compare and contrast the photographs:</a:t>
            </a:r>
            <a:endParaRPr lang="en-US" dirty="0">
              <a:solidFill>
                <a:srgbClr val="000000"/>
              </a:solidFill>
              <a:latin typeface="Arial" panose="020B0604020202020204" pitchFamily="34" charset="0"/>
            </a:endParaRPr>
          </a:p>
          <a:p>
            <a:pPr algn="just"/>
            <a:r>
              <a:rPr lang="en-US" sz="2400" dirty="0">
                <a:solidFill>
                  <a:srgbClr val="000000"/>
                </a:solidFill>
                <a:latin typeface="Times New Roman" panose="02020603050405020304" pitchFamily="18" charset="0"/>
                <a:cs typeface="Times New Roman" panose="02020603050405020304" pitchFamily="18" charset="0"/>
              </a:rPr>
              <a:t>• give a brief description of the photos (action, location)</a:t>
            </a:r>
          </a:p>
          <a:p>
            <a:pPr algn="just"/>
            <a:r>
              <a:rPr lang="en-US" sz="2400" dirty="0">
                <a:solidFill>
                  <a:srgbClr val="000000"/>
                </a:solidFill>
                <a:latin typeface="Times New Roman" panose="02020603050405020304" pitchFamily="18" charset="0"/>
                <a:cs typeface="Times New Roman" panose="02020603050405020304" pitchFamily="18" charset="0"/>
              </a:rPr>
              <a:t>• say what the pictures have in common</a:t>
            </a:r>
          </a:p>
          <a:p>
            <a:pPr algn="just"/>
            <a:r>
              <a:rPr lang="en-US" sz="2400" dirty="0">
                <a:solidFill>
                  <a:srgbClr val="000000"/>
                </a:solidFill>
                <a:latin typeface="Times New Roman" panose="02020603050405020304" pitchFamily="18" charset="0"/>
                <a:cs typeface="Times New Roman" panose="02020603050405020304" pitchFamily="18" charset="0"/>
              </a:rPr>
              <a:t>• say in what way the pictures are different</a:t>
            </a:r>
          </a:p>
          <a:p>
            <a:pPr algn="just"/>
            <a:r>
              <a:rPr lang="en-US" sz="2400" dirty="0">
                <a:solidFill>
                  <a:srgbClr val="000000"/>
                </a:solidFill>
                <a:latin typeface="Times New Roman" panose="02020603050405020304" pitchFamily="18" charset="0"/>
                <a:cs typeface="Times New Roman" panose="02020603050405020304" pitchFamily="18" charset="0"/>
              </a:rPr>
              <a:t>• say what you prefer more: working or doing homework</a:t>
            </a:r>
          </a:p>
          <a:p>
            <a:pPr algn="just"/>
            <a:r>
              <a:rPr lang="en-US" sz="2400" dirty="0">
                <a:solidFill>
                  <a:srgbClr val="000000"/>
                </a:solidFill>
                <a:latin typeface="Times New Roman" panose="02020603050405020304" pitchFamily="18" charset="0"/>
                <a:cs typeface="Times New Roman" panose="02020603050405020304" pitchFamily="18" charset="0"/>
              </a:rPr>
              <a:t>• explain why</a:t>
            </a:r>
          </a:p>
        </p:txBody>
      </p:sp>
      <p:pic>
        <p:nvPicPr>
          <p:cNvPr id="2" name="Рисунок 1">
            <a:extLst>
              <a:ext uri="{FF2B5EF4-FFF2-40B4-BE49-F238E27FC236}">
                <a16:creationId xmlns:a16="http://schemas.microsoft.com/office/drawing/2014/main" id="{92BDA4CE-B426-42B8-B04A-13CA9B80282E}"/>
              </a:ext>
            </a:extLst>
          </p:cNvPr>
          <p:cNvPicPr>
            <a:picLocks noChangeAspect="1"/>
          </p:cNvPicPr>
          <p:nvPr/>
        </p:nvPicPr>
        <p:blipFill>
          <a:blip r:embed="rId2"/>
          <a:stretch>
            <a:fillRect/>
          </a:stretch>
        </p:blipFill>
        <p:spPr>
          <a:xfrm>
            <a:off x="1295461" y="-245533"/>
            <a:ext cx="8676881" cy="3674533"/>
          </a:xfrm>
          <a:prstGeom prst="rect">
            <a:avLst/>
          </a:prstGeom>
        </p:spPr>
      </p:pic>
    </p:spTree>
    <p:extLst>
      <p:ext uri="{BB962C8B-B14F-4D97-AF65-F5344CB8AC3E}">
        <p14:creationId xmlns:p14="http://schemas.microsoft.com/office/powerpoint/2010/main" val="3992128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TotalTime>
  <Words>229</Words>
  <Application>Microsoft Office PowerPoint</Application>
  <PresentationFormat>Широкоэкранный</PresentationFormat>
  <Paragraphs>14</Paragraphs>
  <Slides>4</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4</vt:i4>
      </vt:variant>
    </vt:vector>
  </HeadingPairs>
  <TitlesOfParts>
    <vt:vector size="11" baseType="lpstr">
      <vt:lpstr>Arial</vt:lpstr>
      <vt:lpstr>Calibri</vt:lpstr>
      <vt:lpstr>Calibri Light</vt:lpstr>
      <vt:lpstr>Open Sans</vt:lpstr>
      <vt:lpstr>PT Serif</vt:lpstr>
      <vt:lpstr>Times New Roman</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 Лебедева</dc:creator>
  <cp:lastModifiedBy>Юлия Лебедева</cp:lastModifiedBy>
  <cp:revision>29</cp:revision>
  <dcterms:created xsi:type="dcterms:W3CDTF">2020-05-19T12:26:37Z</dcterms:created>
  <dcterms:modified xsi:type="dcterms:W3CDTF">2020-06-18T18:34:10Z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123267</vt:lpwstr>
  </property>
  <property fmtid="{D5CDD505-2E9C-101B-9397-08002B2CF9AE}" name="NXPowerLiteSettings" pid="3">
    <vt:lpwstr>C7000400038000</vt:lpwstr>
  </property>
  <property fmtid="{D5CDD505-2E9C-101B-9397-08002B2CF9AE}" name="NXPowerLiteVersion" pid="4">
    <vt:lpwstr>S9.0.3</vt:lpwstr>
  </property>
</Properties>
</file>