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arget="../media/image3.jpeg" Type="http://schemas.openxmlformats.org/officeDocument/2006/relationships/image"/><Relationship Id="rId2" Target="../media/image2.jpeg" Type="http://schemas.openxmlformats.org/officeDocument/2006/relationships/image"/><Relationship Id="rId1" Target="../slideLayouts/slideLayout7.xml" Type="http://schemas.openxmlformats.org/officeDocument/2006/relationships/slideLayout"/><Relationship Id="rId4" Target="../media/image4.jpeg" Type="http://schemas.openxmlformats.org/officeDocument/2006/relationships/image"/></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719666" y="582067"/>
            <a:ext cx="10752667" cy="6124754"/>
          </a:xfrm>
          <a:prstGeom prst="rect">
            <a:avLst/>
          </a:prstGeom>
          <a:noFill/>
        </p:spPr>
        <p:txBody>
          <a:bodyPr wrap="square" rtlCol="0">
            <a:spAutoFit/>
          </a:bodyPr>
          <a:lstStyle/>
          <a:p>
            <a:r>
              <a:rPr lang="en-US" sz="2800" dirty="0">
                <a:solidFill>
                  <a:srgbClr val="000000"/>
                </a:solidFill>
                <a:latin typeface="Arial" panose="020B0604020202020204" pitchFamily="34" charset="0"/>
              </a:rPr>
              <a:t>The county town of West Sussex and its only city, Chichester is an attractive market town, which began life as a Roman settlement, and the Roman street plan is still evident in its symmetrical layout. The city has built itself up as one of southern England’s cultural </a:t>
            </a:r>
            <a:r>
              <a:rPr lang="en-US" sz="2800" dirty="0" err="1">
                <a:solidFill>
                  <a:srgbClr val="000000"/>
                </a:solidFill>
                <a:latin typeface="Arial" panose="020B0604020202020204" pitchFamily="34" charset="0"/>
              </a:rPr>
              <a:t>centres</a:t>
            </a:r>
            <a:r>
              <a:rPr lang="en-US" sz="2800" dirty="0">
                <a:solidFill>
                  <a:srgbClr val="000000"/>
                </a:solidFill>
                <a:latin typeface="Arial" panose="020B0604020202020204" pitchFamily="34" charset="0"/>
              </a:rPr>
              <a:t>, hosting the Chichester Festival in early July with a fairly interesting </a:t>
            </a:r>
            <a:r>
              <a:rPr lang="en-US" sz="2800" dirty="0" err="1">
                <a:solidFill>
                  <a:srgbClr val="000000"/>
                </a:solidFill>
                <a:latin typeface="Arial" panose="020B0604020202020204" pitchFamily="34" charset="0"/>
              </a:rPr>
              <a:t>programme</a:t>
            </a:r>
            <a:r>
              <a:rPr lang="en-US" sz="2800" dirty="0">
                <a:solidFill>
                  <a:srgbClr val="000000"/>
                </a:solidFill>
                <a:latin typeface="Arial" panose="020B0604020202020204" pitchFamily="34" charset="0"/>
              </a:rPr>
              <a:t> of plays, though the studio theatre is a bit more adventurous. The track for racing horses at Goodwood Park, north of the city, hosts one of England’s most fashionable racing events at the same time. The Gothic cathedral is the main tourist attraction in the city, but two miles west of the town are the restored Roman ruins of Fishbourne, one of the most visited, largest and best-preserved Roman palaces in the country. An audio-visual </a:t>
            </a:r>
            <a:r>
              <a:rPr lang="en-US" sz="2800" dirty="0" err="1">
                <a:solidFill>
                  <a:srgbClr val="000000"/>
                </a:solidFill>
                <a:latin typeface="Arial" panose="020B0604020202020204" pitchFamily="34" charset="0"/>
              </a:rPr>
              <a:t>programme</a:t>
            </a:r>
            <a:r>
              <a:rPr lang="en-US" sz="2800" dirty="0">
                <a:solidFill>
                  <a:srgbClr val="000000"/>
                </a:solidFill>
                <a:latin typeface="Arial" panose="020B0604020202020204" pitchFamily="34" charset="0"/>
              </a:rPr>
              <a:t> gives a fuller picture of the palace as it was in Roman times.</a:t>
            </a: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096000" y="968375"/>
            <a:ext cx="5428451" cy="5201424"/>
          </a:xfrm>
          <a:prstGeom prst="rect">
            <a:avLst/>
          </a:prstGeom>
          <a:noFill/>
        </p:spPr>
        <p:txBody>
          <a:bodyPr wrap="square" rtlCol="0">
            <a:spAutoFit/>
          </a:bodyPr>
          <a:lstStyle/>
          <a:p>
            <a:r>
              <a:rPr lang="en-US" sz="2800" b="1" dirty="0">
                <a:solidFill>
                  <a:srgbClr val="000000"/>
                </a:solidFill>
                <a:latin typeface="Arial" panose="020B0604020202020204" pitchFamily="34" charset="0"/>
              </a:rPr>
              <a:t>You are considering celebrating your birthday party in this café and now you’d like to get more information.</a:t>
            </a:r>
          </a:p>
          <a:p>
            <a:endParaRPr lang="en-US" sz="2800" b="1" dirty="0">
              <a:solidFill>
                <a:srgbClr val="000000"/>
              </a:solidFill>
              <a:latin typeface="Arial" panose="020B0604020202020204" pitchFamily="34" charset="0"/>
            </a:endParaRPr>
          </a:p>
          <a:p>
            <a:r>
              <a:rPr lang="en-US" sz="3200" dirty="0">
                <a:solidFill>
                  <a:srgbClr val="000000"/>
                </a:solidFill>
                <a:latin typeface="Arial" panose="020B0604020202020204" pitchFamily="34" charset="0"/>
              </a:rPr>
              <a:t>1) location</a:t>
            </a:r>
          </a:p>
          <a:p>
            <a:r>
              <a:rPr lang="en-US" sz="3200" dirty="0">
                <a:solidFill>
                  <a:srgbClr val="000000"/>
                </a:solidFill>
                <a:latin typeface="Arial" panose="020B0604020202020204" pitchFamily="34" charset="0"/>
              </a:rPr>
              <a:t>2) types of food served</a:t>
            </a:r>
          </a:p>
          <a:p>
            <a:r>
              <a:rPr lang="en-US" sz="3200" dirty="0">
                <a:solidFill>
                  <a:srgbClr val="000000"/>
                </a:solidFill>
                <a:latin typeface="Arial" panose="020B0604020202020204" pitchFamily="34" charset="0"/>
              </a:rPr>
              <a:t>3) vegetarian dishes</a:t>
            </a:r>
          </a:p>
          <a:p>
            <a:r>
              <a:rPr lang="en-US" sz="3200" dirty="0">
                <a:solidFill>
                  <a:srgbClr val="000000"/>
                </a:solidFill>
                <a:latin typeface="Arial" panose="020B0604020202020204" pitchFamily="34" charset="0"/>
              </a:rPr>
              <a:t>4) dancing floor</a:t>
            </a:r>
          </a:p>
          <a:p>
            <a:r>
              <a:rPr lang="en-US" sz="3200" dirty="0">
                <a:solidFill>
                  <a:srgbClr val="000000"/>
                </a:solidFill>
                <a:latin typeface="Arial" panose="020B0604020202020204" pitchFamily="34" charset="0"/>
              </a:rPr>
              <a:t>5) group discounts</a:t>
            </a:r>
          </a:p>
          <a:p>
            <a:endParaRPr lang="en-US" sz="3200" dirty="0">
              <a:solidFill>
                <a:srgbClr val="000000"/>
              </a:solidFill>
              <a:latin typeface="Arial" panose="020B0604020202020204" pitchFamily="34" charset="0"/>
            </a:endParaRPr>
          </a:p>
        </p:txBody>
      </p:sp>
      <p:pic>
        <p:nvPicPr>
          <p:cNvPr id="2" name="Picture 2" descr="undefined">
            <a:extLst>
              <a:ext uri="{FF2B5EF4-FFF2-40B4-BE49-F238E27FC236}">
                <a16:creationId xmlns:a16="http://schemas.microsoft.com/office/drawing/2014/main" id="{4C7DAAB2-58B6-437F-BA1E-F9E22361AF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525" y="1775354"/>
            <a:ext cx="4630208" cy="355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F7FBF4-FFD2-4912-98F2-160A50060A68}"/>
              </a:ext>
            </a:extLst>
          </p:cNvPr>
          <p:cNvSpPr txBox="1"/>
          <p:nvPr/>
        </p:nvSpPr>
        <p:spPr>
          <a:xfrm>
            <a:off x="556419" y="4927600"/>
            <a:ext cx="11079162" cy="1631216"/>
          </a:xfrm>
          <a:prstGeom prst="rect">
            <a:avLst/>
          </a:prstGeom>
          <a:noFill/>
        </p:spPr>
        <p:txBody>
          <a:bodyPr wrap="square" rtlCol="0">
            <a:spAutoFit/>
          </a:bodyPr>
          <a:lstStyle/>
          <a:p>
            <a:r>
              <a:rPr lang="en-US" sz="2000" b="1" dirty="0"/>
              <a:t>·    when you took the photo                     ·    what/who is in the photo</a:t>
            </a:r>
          </a:p>
          <a:p>
            <a:endParaRPr lang="en-US" sz="2000" b="1" dirty="0"/>
          </a:p>
          <a:p>
            <a:r>
              <a:rPr lang="en-US" sz="2000" b="1" dirty="0"/>
              <a:t>·    what is happening                                  ·    why you keep the photo in your album</a:t>
            </a:r>
          </a:p>
          <a:p>
            <a:endParaRPr lang="en-US" sz="2000" b="1" dirty="0"/>
          </a:p>
          <a:p>
            <a:r>
              <a:rPr lang="en-US" sz="2000" b="1" dirty="0"/>
              <a:t>·    why you decided to show the picture to your friend</a:t>
            </a:r>
            <a:endParaRPr lang="ru-RU" sz="2000" b="1" dirty="0"/>
          </a:p>
        </p:txBody>
      </p:sp>
      <p:pic>
        <p:nvPicPr>
          <p:cNvPr id="2" name="Рисунок 1">
            <a:extLst>
              <a:ext uri="{FF2B5EF4-FFF2-40B4-BE49-F238E27FC236}">
                <a16:creationId xmlns:a16="http://schemas.microsoft.com/office/drawing/2014/main" id="{A875ABD0-B097-4DC3-802B-94A36655819F}"/>
              </a:ext>
            </a:extLst>
          </p:cNvPr>
          <p:cNvPicPr>
            <a:picLocks noChangeAspect="1"/>
          </p:cNvPicPr>
          <p:nvPr/>
        </p:nvPicPr>
        <p:blipFill>
          <a:blip r:embed="rId2"/>
          <a:stretch>
            <a:fillRect/>
          </a:stretch>
        </p:blipFill>
        <p:spPr>
          <a:xfrm>
            <a:off x="403227" y="899713"/>
            <a:ext cx="3790950" cy="2524125"/>
          </a:xfrm>
          <a:prstGeom prst="rect">
            <a:avLst/>
          </a:prstGeom>
        </p:spPr>
      </p:pic>
      <p:pic>
        <p:nvPicPr>
          <p:cNvPr id="3" name="Picture 2" descr="undefined">
            <a:extLst>
              <a:ext uri="{FF2B5EF4-FFF2-40B4-BE49-F238E27FC236}">
                <a16:creationId xmlns:a16="http://schemas.microsoft.com/office/drawing/2014/main" id="{17A534C0-F39E-4C3A-89A4-C29D500474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7667" y="359303"/>
            <a:ext cx="2960158" cy="3501496"/>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a:extLst>
              <a:ext uri="{FF2B5EF4-FFF2-40B4-BE49-F238E27FC236}">
                <a16:creationId xmlns:a16="http://schemas.microsoft.com/office/drawing/2014/main" id="{800DBE9D-7EDB-411D-BFB2-89714F8D3374}"/>
              </a:ext>
            </a:extLst>
          </p:cNvPr>
          <p:cNvPicPr>
            <a:picLocks noChangeAspect="1"/>
          </p:cNvPicPr>
          <p:nvPr/>
        </p:nvPicPr>
        <p:blipFill>
          <a:blip r:embed="rId4"/>
          <a:stretch>
            <a:fillRect/>
          </a:stretch>
        </p:blipFill>
        <p:spPr>
          <a:xfrm>
            <a:off x="9050865" y="411028"/>
            <a:ext cx="2364581" cy="3398045"/>
          </a:xfrm>
          <a:prstGeom prst="rect">
            <a:avLst/>
          </a:prstGeom>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1209404" y="3429000"/>
            <a:ext cx="9492463" cy="3231654"/>
          </a:xfrm>
          <a:prstGeom prst="rect">
            <a:avLst/>
          </a:prstGeom>
          <a:noFill/>
        </p:spPr>
        <p:txBody>
          <a:bodyPr wrap="square" rtlCol="0">
            <a:spAutoFit/>
          </a:bodyPr>
          <a:lstStyle/>
          <a:p>
            <a:pPr algn="just"/>
            <a:r>
              <a:rPr lang="en-US" b="1" dirty="0">
                <a:solidFill>
                  <a:srgbClr val="000000"/>
                </a:solidFill>
                <a:latin typeface="Arial" panose="020B0604020202020204" pitchFamily="34" charset="0"/>
              </a:rPr>
              <a:t>Study the two photographs. In 1.5 minutes be ready to compare and contrast the photographs:</a:t>
            </a:r>
            <a:endParaRPr lang="en-US" dirty="0">
              <a:solidFill>
                <a:srgbClr val="000000"/>
              </a:solidFill>
              <a:latin typeface="Arial" panose="020B0604020202020204" pitchFamily="34" charset="0"/>
            </a:endParaRPr>
          </a:p>
          <a:p>
            <a:r>
              <a:rPr lang="en-US" sz="2400" dirty="0">
                <a:solidFill>
                  <a:srgbClr val="000000"/>
                </a:solidFill>
                <a:latin typeface="Arial" panose="020B0604020202020204" pitchFamily="34" charset="0"/>
              </a:rPr>
              <a:t> ·        give a brief description of the photos (action, location)</a:t>
            </a:r>
          </a:p>
          <a:p>
            <a:r>
              <a:rPr lang="en-US" sz="2400" dirty="0">
                <a:solidFill>
                  <a:srgbClr val="000000"/>
                </a:solidFill>
                <a:latin typeface="Arial" panose="020B0604020202020204" pitchFamily="34" charset="0"/>
              </a:rPr>
              <a:t>·        say what the pictures have in common</a:t>
            </a:r>
          </a:p>
          <a:p>
            <a:r>
              <a:rPr lang="en-US" sz="2400" dirty="0">
                <a:solidFill>
                  <a:srgbClr val="000000"/>
                </a:solidFill>
                <a:latin typeface="Arial" panose="020B0604020202020204" pitchFamily="34" charset="0"/>
              </a:rPr>
              <a:t>·        say in what way the pictures are different</a:t>
            </a:r>
          </a:p>
          <a:p>
            <a:r>
              <a:rPr lang="en-US" sz="2400" dirty="0">
                <a:solidFill>
                  <a:srgbClr val="000000"/>
                </a:solidFill>
                <a:latin typeface="Arial" panose="020B0604020202020204" pitchFamily="34" charset="0"/>
              </a:rPr>
              <a:t>·        say which of the ways of spending your free time presented in the pictures you’d prefer</a:t>
            </a:r>
          </a:p>
          <a:p>
            <a:r>
              <a:rPr lang="en-US" sz="2400" dirty="0">
                <a:solidFill>
                  <a:srgbClr val="000000"/>
                </a:solidFill>
                <a:latin typeface="Arial" panose="020B0604020202020204" pitchFamily="34" charset="0"/>
              </a:rPr>
              <a:t>·        explain why</a:t>
            </a:r>
          </a:p>
          <a:p>
            <a:endParaRPr lang="en-US" sz="2400" dirty="0">
              <a:solidFill>
                <a:srgbClr val="000000"/>
              </a:solidFill>
              <a:latin typeface="Arial" panose="020B0604020202020204" pitchFamily="34" charset="0"/>
            </a:endParaRPr>
          </a:p>
        </p:txBody>
      </p:sp>
      <p:pic>
        <p:nvPicPr>
          <p:cNvPr id="2" name="Picture 2" descr="undefined">
            <a:extLst>
              <a:ext uri="{FF2B5EF4-FFF2-40B4-BE49-F238E27FC236}">
                <a16:creationId xmlns:a16="http://schemas.microsoft.com/office/drawing/2014/main" id="{C2312E1F-7BCC-4E59-AFBC-EBA7191BAA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7413" y="363008"/>
            <a:ext cx="3914775" cy="26098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undefined">
            <a:extLst>
              <a:ext uri="{FF2B5EF4-FFF2-40B4-BE49-F238E27FC236}">
                <a16:creationId xmlns:a16="http://schemas.microsoft.com/office/drawing/2014/main" id="{CF961027-BBEC-4574-B17E-C0B454D17B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8480" y="591079"/>
            <a:ext cx="3914775" cy="2609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TotalTime>
  <Words>76</Words>
  <Application>Microsoft Office PowerPoint</Application>
  <PresentationFormat>Широкоэкранный</PresentationFormat>
  <Paragraphs>19</Paragraphs>
  <Slides>4</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4</vt:i4>
      </vt:variant>
    </vt:vector>
  </HeadingPairs>
  <TitlesOfParts>
    <vt:vector size="8" baseType="lpstr">
      <vt:lpstr>Arial</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18</cp:revision>
  <dcterms:created xsi:type="dcterms:W3CDTF">2020-05-19T12:26:37Z</dcterms:created>
  <dcterms:modified xsi:type="dcterms:W3CDTF">2020-06-15T05:17:50Z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143225</vt:lpwstr>
  </property>
  <property fmtid="{D5CDD505-2E9C-101B-9397-08002B2CF9AE}" name="NXPowerLiteSettings" pid="3">
    <vt:lpwstr>C7000400038000</vt:lpwstr>
  </property>
  <property fmtid="{D5CDD505-2E9C-101B-9397-08002B2CF9AE}" name="NXPowerLiteVersion" pid="4">
    <vt:lpwstr>S9.0.3</vt:lpwstr>
  </property>
</Properties>
</file>