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245533" y="366623"/>
            <a:ext cx="11700933" cy="6124754"/>
          </a:xfrm>
          <a:prstGeom prst="rect">
            <a:avLst/>
          </a:prstGeom>
          <a:noFill/>
        </p:spPr>
        <p:txBody>
          <a:bodyPr wrap="square" rtlCol="0">
            <a:spAutoFit/>
          </a:bodyPr>
          <a:lstStyle/>
          <a:p>
            <a:pPr fontAlgn="base"/>
            <a:r>
              <a:rPr lang="en-US" sz="2800" dirty="0">
                <a:latin typeface="Open Sans"/>
              </a:rPr>
              <a:t>Human evolution is a lengthy process of change by which people originated from their apelike ancestors. The traits that we today recognize as human evolved over a period of approximately six million years. One of the earliest human traits was the ability to walk on two legs. This ability evolved some four million years ago. A large and complex brain, the ability to use tools and the capacity for language have developed more recently. Some studies lead us to believe that humans have some relationship to another group of primate species, the apes. Scientists say that humans and the great apes of Africa — chimpanzees and gorillas — share a common ancestor who lived between 8 and 6 million years ago. However, researchers do not all agree about how these species are related to the modern human. Genetic research into this relationship has produced some controversial results and more discoveries, perhaps sensational ones, are to be expected.</a:t>
            </a:r>
            <a:endParaRPr lang="en-US" sz="2800" dirty="0">
              <a:latin typeface="PT Serif"/>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4770537"/>
          </a:xfrm>
          <a:prstGeom prst="rect">
            <a:avLst/>
          </a:prstGeom>
          <a:noFill/>
        </p:spPr>
        <p:txBody>
          <a:bodyPr wrap="square" rtlCol="0">
            <a:spAutoFit/>
          </a:bodyPr>
          <a:lstStyle/>
          <a:p>
            <a:r>
              <a:rPr lang="en-US" sz="2800" dirty="0">
                <a:solidFill>
                  <a:srgbClr val="000000"/>
                </a:solidFill>
                <a:latin typeface="Times New Roman" panose="02020603050405020304" pitchFamily="18" charset="0"/>
                <a:cs typeface="Times New Roman" panose="02020603050405020304" pitchFamily="18" charset="0"/>
              </a:rPr>
              <a:t>You are considering visiting Natural history museum</a:t>
            </a:r>
            <a:r>
              <a:rPr lang="ru-RU" sz="2800" dirty="0">
                <a:solidFill>
                  <a:srgbClr val="000000"/>
                </a:solidFill>
                <a:latin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cs typeface="Times New Roman" panose="02020603050405020304" pitchFamily="18" charset="0"/>
              </a:rPr>
              <a:t>and now you’d like to get more information. </a:t>
            </a:r>
          </a:p>
          <a:p>
            <a:endParaRPr lang="en-US" sz="2800" b="1" dirty="0">
              <a:solidFill>
                <a:srgbClr val="000000"/>
              </a:solidFill>
              <a:latin typeface="Times New Roman" panose="02020603050405020304" pitchFamily="18" charset="0"/>
              <a:cs typeface="Times New Roman" panose="02020603050405020304" pitchFamily="18" charset="0"/>
            </a:endParaRPr>
          </a:p>
          <a:p>
            <a:pPr algn="just"/>
            <a:r>
              <a:rPr lang="en-US" sz="3200" dirty="0">
                <a:solidFill>
                  <a:srgbClr val="000000"/>
                </a:solidFill>
                <a:latin typeface="Times New Roman" panose="02020603050405020304" pitchFamily="18" charset="0"/>
                <a:cs typeface="Times New Roman" panose="02020603050405020304" pitchFamily="18" charset="0"/>
              </a:rPr>
              <a:t>1) working hours</a:t>
            </a:r>
          </a:p>
          <a:p>
            <a:pPr algn="just"/>
            <a:r>
              <a:rPr lang="en-US" sz="3200" dirty="0">
                <a:solidFill>
                  <a:srgbClr val="000000"/>
                </a:solidFill>
                <a:latin typeface="Times New Roman" panose="02020603050405020304" pitchFamily="18" charset="0"/>
                <a:cs typeface="Times New Roman" panose="02020603050405020304" pitchFamily="18" charset="0"/>
              </a:rPr>
              <a:t>2) number of available exhibitions</a:t>
            </a:r>
          </a:p>
          <a:p>
            <a:pPr algn="just"/>
            <a:r>
              <a:rPr lang="en-US" sz="3200" dirty="0">
                <a:solidFill>
                  <a:srgbClr val="000000"/>
                </a:solidFill>
                <a:latin typeface="Times New Roman" panose="02020603050405020304" pitchFamily="18" charset="0"/>
                <a:cs typeface="Times New Roman" panose="02020603050405020304" pitchFamily="18" charset="0"/>
              </a:rPr>
              <a:t>3) services they provide</a:t>
            </a:r>
          </a:p>
          <a:p>
            <a:pPr algn="just"/>
            <a:r>
              <a:rPr lang="en-US" sz="3200" dirty="0">
                <a:solidFill>
                  <a:srgbClr val="000000"/>
                </a:solidFill>
                <a:latin typeface="Times New Roman" panose="02020603050405020304" pitchFamily="18" charset="0"/>
                <a:cs typeface="Times New Roman" panose="02020603050405020304" pitchFamily="18" charset="0"/>
              </a:rPr>
              <a:t>4) if they have a free internet</a:t>
            </a:r>
          </a:p>
          <a:p>
            <a:pPr algn="just"/>
            <a:r>
              <a:rPr lang="en-US" sz="3200" dirty="0">
                <a:solidFill>
                  <a:srgbClr val="000000"/>
                </a:solidFill>
                <a:latin typeface="Times New Roman" panose="02020603050405020304" pitchFamily="18" charset="0"/>
                <a:cs typeface="Times New Roman" panose="02020603050405020304" pitchFamily="18" charset="0"/>
              </a:rPr>
              <a:t>5) if you can buy tickets online</a:t>
            </a:r>
          </a:p>
        </p:txBody>
      </p:sp>
      <p:pic>
        <p:nvPicPr>
          <p:cNvPr id="2" name="Рисунок 1">
            <a:extLst>
              <a:ext uri="{FF2B5EF4-FFF2-40B4-BE49-F238E27FC236}">
                <a16:creationId xmlns:a16="http://schemas.microsoft.com/office/drawing/2014/main" id="{156A03B8-F3E4-45CB-9FC4-A48512741F86}"/>
              </a:ext>
            </a:extLst>
          </p:cNvPr>
          <p:cNvPicPr>
            <a:picLocks noChangeAspect="1"/>
          </p:cNvPicPr>
          <p:nvPr/>
        </p:nvPicPr>
        <p:blipFill>
          <a:blip r:embed="rId2"/>
          <a:stretch>
            <a:fillRect/>
          </a:stretch>
        </p:blipFill>
        <p:spPr>
          <a:xfrm>
            <a:off x="406400" y="1301220"/>
            <a:ext cx="4927599" cy="3945249"/>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3" name="Рисунок 2">
            <a:extLst>
              <a:ext uri="{FF2B5EF4-FFF2-40B4-BE49-F238E27FC236}">
                <a16:creationId xmlns:a16="http://schemas.microsoft.com/office/drawing/2014/main" id="{D194FB04-197B-4CA5-A510-2D20D3EAB615}"/>
              </a:ext>
            </a:extLst>
          </p:cNvPr>
          <p:cNvPicPr>
            <a:picLocks noChangeAspect="1"/>
          </p:cNvPicPr>
          <p:nvPr/>
        </p:nvPicPr>
        <p:blipFill>
          <a:blip r:embed="rId3"/>
          <a:stretch>
            <a:fillRect/>
          </a:stretch>
        </p:blipFill>
        <p:spPr>
          <a:xfrm>
            <a:off x="711200" y="349768"/>
            <a:ext cx="10957027" cy="3832766"/>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71" y="3933773"/>
            <a:ext cx="9492463" cy="2492990"/>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pPr algn="just"/>
            <a:r>
              <a:rPr lang="en-US" sz="2400" dirty="0">
                <a:solidFill>
                  <a:srgbClr val="000000"/>
                </a:solidFill>
                <a:latin typeface="Times New Roman" panose="02020603050405020304" pitchFamily="18" charset="0"/>
                <a:cs typeface="Times New Roman" panose="02020603050405020304" pitchFamily="18" charset="0"/>
              </a:rPr>
              <a:t>• give a brief description of the photos (action, location)</a:t>
            </a:r>
          </a:p>
          <a:p>
            <a:pPr algn="just"/>
            <a:r>
              <a:rPr lang="en-US" sz="2400" dirty="0">
                <a:solidFill>
                  <a:srgbClr val="000000"/>
                </a:solidFill>
                <a:latin typeface="Times New Roman" panose="02020603050405020304" pitchFamily="18" charset="0"/>
                <a:cs typeface="Times New Roman" panose="02020603050405020304" pitchFamily="18" charset="0"/>
              </a:rPr>
              <a:t>• say what the pictures have in common</a:t>
            </a:r>
          </a:p>
          <a:p>
            <a:pPr algn="just"/>
            <a:r>
              <a:rPr lang="en-US" sz="2400" dirty="0">
                <a:solidFill>
                  <a:srgbClr val="000000"/>
                </a:solidFill>
                <a:latin typeface="Times New Roman" panose="02020603050405020304" pitchFamily="18" charset="0"/>
                <a:cs typeface="Times New Roman" panose="02020603050405020304" pitchFamily="18" charset="0"/>
              </a:rPr>
              <a:t>• say in what way the pictures are different</a:t>
            </a:r>
          </a:p>
          <a:p>
            <a:pPr algn="just"/>
            <a:r>
              <a:rPr lang="en-US" sz="2400" dirty="0">
                <a:solidFill>
                  <a:srgbClr val="000000"/>
                </a:solidFill>
                <a:latin typeface="Times New Roman" panose="02020603050405020304" pitchFamily="18" charset="0"/>
                <a:cs typeface="Times New Roman" panose="02020603050405020304" pitchFamily="18" charset="0"/>
              </a:rPr>
              <a:t>• say how you prefer listening</a:t>
            </a:r>
            <a:r>
              <a:rPr lang="ru-RU" sz="2400" dirty="0">
                <a:solidFill>
                  <a:srgbClr val="000000"/>
                </a:solidFill>
                <a:latin typeface="Times New Roman" panose="02020603050405020304" pitchFamily="18" charset="0"/>
                <a:cs typeface="Times New Roman" panose="02020603050405020304" pitchFamily="18" charset="0"/>
              </a:rPr>
              <a:t> </a:t>
            </a:r>
            <a:r>
              <a:rPr lang="en-US" sz="2400" dirty="0">
                <a:solidFill>
                  <a:srgbClr val="000000"/>
                </a:solidFill>
                <a:latin typeface="Times New Roman" panose="02020603050405020304" pitchFamily="18" charset="0"/>
                <a:cs typeface="Times New Roman" panose="02020603050405020304" pitchFamily="18" charset="0"/>
              </a:rPr>
              <a:t>to the music (according to the pictures)</a:t>
            </a:r>
          </a:p>
          <a:p>
            <a:pPr algn="just"/>
            <a:r>
              <a:rPr lang="en-US" sz="2400" dirty="0">
                <a:solidFill>
                  <a:srgbClr val="000000"/>
                </a:solidFill>
                <a:latin typeface="Times New Roman" panose="02020603050405020304" pitchFamily="18" charset="0"/>
                <a:cs typeface="Times New Roman" panose="02020603050405020304" pitchFamily="18" charset="0"/>
              </a:rPr>
              <a:t>• explain why</a:t>
            </a:r>
          </a:p>
        </p:txBody>
      </p:sp>
      <p:pic>
        <p:nvPicPr>
          <p:cNvPr id="3" name="Рисунок 2">
            <a:extLst>
              <a:ext uri="{FF2B5EF4-FFF2-40B4-BE49-F238E27FC236}">
                <a16:creationId xmlns:a16="http://schemas.microsoft.com/office/drawing/2014/main" id="{8B08FB42-0FD0-439B-A40C-80C4AA760572}"/>
              </a:ext>
            </a:extLst>
          </p:cNvPr>
          <p:cNvPicPr>
            <a:picLocks noChangeAspect="1"/>
          </p:cNvPicPr>
          <p:nvPr/>
        </p:nvPicPr>
        <p:blipFill>
          <a:blip r:embed="rId2"/>
          <a:stretch>
            <a:fillRect/>
          </a:stretch>
        </p:blipFill>
        <p:spPr>
          <a:xfrm>
            <a:off x="1078767" y="0"/>
            <a:ext cx="9110269" cy="3699881"/>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249</Words>
  <Application>Microsoft Office PowerPoint</Application>
  <PresentationFormat>Широкоэкранный</PresentationFormat>
  <Paragraphs>14</Paragraphs>
  <Slides>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4</vt:i4>
      </vt:variant>
    </vt:vector>
  </HeadingPairs>
  <TitlesOfParts>
    <vt:vector size="11" baseType="lpstr">
      <vt:lpstr>Arial</vt:lpstr>
      <vt:lpstr>Calibri</vt:lpstr>
      <vt:lpstr>Calibri Light</vt:lpstr>
      <vt:lpstr>Open Sans</vt:lpstr>
      <vt:lpstr>PT Serif</vt:lpstr>
      <vt:lpstr>Times New Roman</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28</cp:revision>
  <dcterms:created xsi:type="dcterms:W3CDTF">2020-05-19T12:26:37Z</dcterms:created>
  <dcterms:modified xsi:type="dcterms:W3CDTF">2020-06-18T18:31:01Z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130423</vt:lpwstr>
  </property>
  <property fmtid="{D5CDD505-2E9C-101B-9397-08002B2CF9AE}" name="NXPowerLiteSettings" pid="3">
    <vt:lpwstr>C7000400038000</vt:lpwstr>
  </property>
  <property fmtid="{D5CDD505-2E9C-101B-9397-08002B2CF9AE}" name="NXPowerLiteVersion" pid="4">
    <vt:lpwstr>S9.0.3</vt:lpwstr>
  </property>
</Properties>
</file>