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15.06.2020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15.06.2020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 Id="rId5" Target="../media/image5.jpeg" Type="http://schemas.openxmlformats.org/officeDocument/2006/relationships/image"/><Relationship Id="rId4" Target="../media/image4.jpeg" Type="http://schemas.openxmlformats.org/officeDocument/2006/relationships/image"/></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355600" y="582067"/>
            <a:ext cx="10854267" cy="6124754"/>
          </a:xfrm>
          <a:prstGeom prst="rect">
            <a:avLst/>
          </a:prstGeom>
          <a:noFill/>
        </p:spPr>
        <p:txBody>
          <a:bodyPr wrap="square" rtlCol="0">
            <a:spAutoFit/>
          </a:bodyPr>
          <a:lstStyle/>
          <a:p>
            <a:r>
              <a:rPr lang="en-US" sz="2800" dirty="0">
                <a:solidFill>
                  <a:srgbClr val="000000"/>
                </a:solidFill>
                <a:latin typeface="Arial" panose="020B0604020202020204" pitchFamily="34" charset="0"/>
              </a:rPr>
              <a:t>People have enjoyed sports for thousands of years. Children, men and women play sports both for pleasure and for challenge. Every sport involves physical skill. Every sport has a set of rules that the players of the sport follow. In some sports one person competes against other individuals. Examples of these sports include boxing, tennis and so on. In many games one team competes against the other team.</a:t>
            </a:r>
          </a:p>
          <a:p>
            <a:r>
              <a:rPr lang="en-US" sz="2800" dirty="0">
                <a:solidFill>
                  <a:srgbClr val="000000"/>
                </a:solidFill>
                <a:latin typeface="Arial" panose="020B0604020202020204" pitchFamily="34" charset="0"/>
              </a:rPr>
              <a:t>People can go in for winter and summer sports. Summer sports are typical for warmer countries. Those who live in regions that experience cold winters have long enjoyed ice skating, skiing, and sledding. These activities have grown immensely in popularity over the years. Today thousands of resorts cater to the winter tourist trade, and millions of people each year take winter sports vacations.</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5201424"/>
          </a:xfrm>
          <a:prstGeom prst="rect">
            <a:avLst/>
          </a:prstGeom>
          <a:noFill/>
        </p:spPr>
        <p:txBody>
          <a:bodyPr wrap="square" rtlCol="0">
            <a:spAutoFit/>
          </a:bodyPr>
          <a:lstStyle/>
          <a:p>
            <a:r>
              <a:rPr lang="en-US" sz="2800" b="1" dirty="0">
                <a:solidFill>
                  <a:srgbClr val="000000"/>
                </a:solidFill>
                <a:latin typeface="Arial" panose="020B0604020202020204" pitchFamily="34" charset="0"/>
              </a:rPr>
              <a:t>You are considering going on a sightseeing tour and now you’d like to get more information. </a:t>
            </a:r>
          </a:p>
          <a:p>
            <a:endParaRPr lang="en-US" sz="2800" b="1" dirty="0">
              <a:solidFill>
                <a:srgbClr val="000000"/>
              </a:solidFill>
              <a:latin typeface="Arial" panose="020B0604020202020204" pitchFamily="34" charset="0"/>
            </a:endParaRPr>
          </a:p>
          <a:p>
            <a:r>
              <a:rPr lang="en-US" sz="3200" dirty="0">
                <a:solidFill>
                  <a:srgbClr val="000000"/>
                </a:solidFill>
                <a:latin typeface="Arial" panose="020B0604020202020204" pitchFamily="34" charset="0"/>
              </a:rPr>
              <a:t>1) operation hours</a:t>
            </a:r>
          </a:p>
          <a:p>
            <a:r>
              <a:rPr lang="en-US" sz="3200" dirty="0">
                <a:solidFill>
                  <a:srgbClr val="000000"/>
                </a:solidFill>
                <a:latin typeface="Arial" panose="020B0604020202020204" pitchFamily="34" charset="0"/>
              </a:rPr>
              <a:t>2) starting point</a:t>
            </a:r>
          </a:p>
          <a:p>
            <a:r>
              <a:rPr lang="en-US" sz="3200" dirty="0">
                <a:solidFill>
                  <a:srgbClr val="000000"/>
                </a:solidFill>
                <a:latin typeface="Arial" panose="020B0604020202020204" pitchFamily="34" charset="0"/>
              </a:rPr>
              <a:t>3) tourist attractions to see</a:t>
            </a:r>
          </a:p>
          <a:p>
            <a:r>
              <a:rPr lang="en-US" sz="3200" dirty="0">
                <a:solidFill>
                  <a:srgbClr val="000000"/>
                </a:solidFill>
                <a:latin typeface="Arial" panose="020B0604020202020204" pitchFamily="34" charset="0"/>
              </a:rPr>
              <a:t>4) price for one person</a:t>
            </a:r>
          </a:p>
          <a:p>
            <a:r>
              <a:rPr lang="en-US" sz="3200" dirty="0">
                <a:solidFill>
                  <a:srgbClr val="000000"/>
                </a:solidFill>
                <a:latin typeface="Arial" panose="020B0604020202020204" pitchFamily="34" charset="0"/>
              </a:rPr>
              <a:t>5) group discounts</a:t>
            </a:r>
          </a:p>
          <a:p>
            <a:endParaRPr lang="en-US" sz="3200" dirty="0">
              <a:solidFill>
                <a:srgbClr val="000000"/>
              </a:solidFill>
              <a:latin typeface="Arial" panose="020B0604020202020204" pitchFamily="34" charset="0"/>
            </a:endParaRPr>
          </a:p>
        </p:txBody>
      </p:sp>
      <p:pic>
        <p:nvPicPr>
          <p:cNvPr id="2" name="Рисунок 1">
            <a:extLst>
              <a:ext uri="{FF2B5EF4-FFF2-40B4-BE49-F238E27FC236}">
                <a16:creationId xmlns:a16="http://schemas.microsoft.com/office/drawing/2014/main" id="{6BBF8B0E-B8F0-47EB-A217-534709807023}"/>
              </a:ext>
            </a:extLst>
          </p:cNvPr>
          <p:cNvPicPr>
            <a:picLocks noChangeAspect="1"/>
          </p:cNvPicPr>
          <p:nvPr/>
        </p:nvPicPr>
        <p:blipFill>
          <a:blip r:embed="rId2"/>
          <a:stretch>
            <a:fillRect/>
          </a:stretch>
        </p:blipFill>
        <p:spPr>
          <a:xfrm>
            <a:off x="220133" y="1623482"/>
            <a:ext cx="4390766" cy="3659717"/>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1026" name="Picture 2" descr="undefined">
            <a:extLst>
              <a:ext uri="{FF2B5EF4-FFF2-40B4-BE49-F238E27FC236}">
                <a16:creationId xmlns:a16="http://schemas.microsoft.com/office/drawing/2014/main" id="{FD547043-F3A2-4595-8278-A69175971B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3" y="753533"/>
            <a:ext cx="3800473" cy="3141134"/>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a:extLst>
              <a:ext uri="{FF2B5EF4-FFF2-40B4-BE49-F238E27FC236}">
                <a16:creationId xmlns:a16="http://schemas.microsoft.com/office/drawing/2014/main" id="{42CE8046-A426-434C-9710-14616B69C16F}"/>
              </a:ext>
            </a:extLst>
          </p:cNvPr>
          <p:cNvPicPr>
            <a:picLocks noChangeAspect="1"/>
          </p:cNvPicPr>
          <p:nvPr/>
        </p:nvPicPr>
        <p:blipFill>
          <a:blip r:embed="rId4"/>
          <a:stretch>
            <a:fillRect/>
          </a:stretch>
        </p:blipFill>
        <p:spPr>
          <a:xfrm>
            <a:off x="4800599" y="744008"/>
            <a:ext cx="2226733" cy="3369733"/>
          </a:xfrm>
          <a:prstGeom prst="rect">
            <a:avLst/>
          </a:prstGeom>
        </p:spPr>
      </p:pic>
      <p:pic>
        <p:nvPicPr>
          <p:cNvPr id="5" name="Рисунок 4">
            <a:extLst>
              <a:ext uri="{FF2B5EF4-FFF2-40B4-BE49-F238E27FC236}">
                <a16:creationId xmlns:a16="http://schemas.microsoft.com/office/drawing/2014/main" id="{02C298CF-063E-48C1-98D5-034C74F18864}"/>
              </a:ext>
            </a:extLst>
          </p:cNvPr>
          <p:cNvPicPr>
            <a:picLocks noChangeAspect="1"/>
          </p:cNvPicPr>
          <p:nvPr/>
        </p:nvPicPr>
        <p:blipFill>
          <a:blip r:embed="rId5"/>
          <a:stretch>
            <a:fillRect/>
          </a:stretch>
        </p:blipFill>
        <p:spPr>
          <a:xfrm>
            <a:off x="7717895" y="762000"/>
            <a:ext cx="4164542" cy="3369733"/>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887671" y="3816913"/>
            <a:ext cx="9492463" cy="2862322"/>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        give a brief description of the photos (action, location)</a:t>
            </a:r>
          </a:p>
          <a:p>
            <a:r>
              <a:rPr lang="en-US" sz="2400" dirty="0">
                <a:solidFill>
                  <a:srgbClr val="000000"/>
                </a:solidFill>
                <a:latin typeface="Arial" panose="020B0604020202020204" pitchFamily="34" charset="0"/>
              </a:rPr>
              <a:t>·        say what the pictures have in common</a:t>
            </a:r>
          </a:p>
          <a:p>
            <a:r>
              <a:rPr lang="en-US" sz="2400" dirty="0">
                <a:solidFill>
                  <a:srgbClr val="000000"/>
                </a:solidFill>
                <a:latin typeface="Arial" panose="020B0604020202020204" pitchFamily="34" charset="0"/>
              </a:rPr>
              <a:t>·        say in what way the pictures are different</a:t>
            </a:r>
          </a:p>
          <a:p>
            <a:r>
              <a:rPr lang="en-US" sz="2400" dirty="0">
                <a:solidFill>
                  <a:srgbClr val="000000"/>
                </a:solidFill>
                <a:latin typeface="Arial" panose="020B0604020202020204" pitchFamily="34" charset="0"/>
              </a:rPr>
              <a:t>·        say which of the ways of taking care of your health presented in the pictures you’d prefer</a:t>
            </a:r>
          </a:p>
          <a:p>
            <a:r>
              <a:rPr lang="en-US" sz="2400" dirty="0">
                <a:solidFill>
                  <a:srgbClr val="000000"/>
                </a:solidFill>
                <a:latin typeface="Arial" panose="020B0604020202020204" pitchFamily="34" charset="0"/>
              </a:rPr>
              <a:t>·        explain why</a:t>
            </a:r>
          </a:p>
        </p:txBody>
      </p:sp>
      <p:pic>
        <p:nvPicPr>
          <p:cNvPr id="2" name="Рисунок 1">
            <a:extLst>
              <a:ext uri="{FF2B5EF4-FFF2-40B4-BE49-F238E27FC236}">
                <a16:creationId xmlns:a16="http://schemas.microsoft.com/office/drawing/2014/main" id="{E2A0AD49-4304-48CB-9A51-E6D2095CBB81}"/>
              </a:ext>
            </a:extLst>
          </p:cNvPr>
          <p:cNvPicPr>
            <a:picLocks noChangeAspect="1"/>
          </p:cNvPicPr>
          <p:nvPr/>
        </p:nvPicPr>
        <p:blipFill>
          <a:blip r:embed="rId2"/>
          <a:stretch>
            <a:fillRect/>
          </a:stretch>
        </p:blipFill>
        <p:spPr>
          <a:xfrm>
            <a:off x="528108" y="307413"/>
            <a:ext cx="4653492" cy="3282454"/>
          </a:xfrm>
          <a:prstGeom prst="rect">
            <a:avLst/>
          </a:prstGeom>
        </p:spPr>
      </p:pic>
      <p:pic>
        <p:nvPicPr>
          <p:cNvPr id="3" name="Рисунок 2">
            <a:extLst>
              <a:ext uri="{FF2B5EF4-FFF2-40B4-BE49-F238E27FC236}">
                <a16:creationId xmlns:a16="http://schemas.microsoft.com/office/drawing/2014/main" id="{4662868B-E984-4972-87F5-C89B8B7103D7}"/>
              </a:ext>
            </a:extLst>
          </p:cNvPr>
          <p:cNvPicPr>
            <a:picLocks noChangeAspect="1"/>
          </p:cNvPicPr>
          <p:nvPr/>
        </p:nvPicPr>
        <p:blipFill>
          <a:blip r:embed="rId3"/>
          <a:stretch>
            <a:fillRect/>
          </a:stretch>
        </p:blipFill>
        <p:spPr>
          <a:xfrm>
            <a:off x="6507162" y="316937"/>
            <a:ext cx="4821238" cy="3282453"/>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TotalTime>
  <Words>179</Words>
  <Application>Microsoft Office PowerPoint</Application>
  <PresentationFormat>Широкоэкранный</PresentationFormat>
  <Paragraphs>15</Paragraphs>
  <Slides>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4</vt:i4>
      </vt:variant>
    </vt:vector>
  </HeadingPairs>
  <TitlesOfParts>
    <vt:vector size="8" baseType="lpstr">
      <vt:lpstr>Arial</vt:lpstr>
      <vt:lpstr>Calibri</vt:lpstr>
      <vt:lpstr>Calibri Light</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20</cp:revision>
  <dcterms:created xsi:type="dcterms:W3CDTF">2020-05-19T12:26:37Z</dcterms:created>
  <dcterms:modified xsi:type="dcterms:W3CDTF">2020-06-15T05:21:54Z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191672</vt:lpwstr>
  </property>
  <property fmtid="{D5CDD505-2E9C-101B-9397-08002B2CF9AE}" name="NXPowerLiteSettings" pid="3">
    <vt:lpwstr>C7000400038000</vt:lpwstr>
  </property>
  <property fmtid="{D5CDD505-2E9C-101B-9397-08002B2CF9AE}" name="NXPowerLiteVersion" pid="4">
    <vt:lpwstr>S9.0.3</vt:lpwstr>
  </property>
</Properties>
</file>