
<file path=[Content_Types].xml><?xml version="1.0" encoding="utf-8"?>
<Types xmlns="http://schemas.openxmlformats.org/package/2006/content-types">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theme+xml" PartName="/ppt/theme/theme2.xml"/>
  <Override ContentType="application/vnd.openxmlformats-officedocument.presentationml.notesSlide+xml" PartName="/ppt/notesSlides/notesSlide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8" r:id="rId2"/>
    <p:sldId id="256" r:id="rId3"/>
    <p:sldId id="257"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172" autoAdjust="0"/>
    <p:restoredTop sz="94660"/>
  </p:normalViewPr>
  <p:slideViewPr>
    <p:cSldViewPr snapToGrid="0">
      <p:cViewPr varScale="1">
        <p:scale>
          <a:sx n="57" d="100"/>
          <a:sy n="57" d="100"/>
        </p:scale>
        <p:origin x="1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3BA985-5164-4A31-A68B-0729B821F511}" type="datetimeFigureOut">
              <a:rPr lang="ru-RU" smtClean="0"/>
              <a:t>15.06.2020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3D9CF6-7EB4-4AF2-A2EB-5C68E214203C}" type="slidenum">
              <a:rPr lang="ru-RU" smtClean="0"/>
              <a:t>‹#›</a:t>
            </a:fld>
            <a:endParaRPr lang="ru-RU"/>
          </a:p>
        </p:txBody>
      </p:sp>
    </p:spTree>
    <p:extLst>
      <p:ext uri="{BB962C8B-B14F-4D97-AF65-F5344CB8AC3E}">
        <p14:creationId xmlns:p14="http://schemas.microsoft.com/office/powerpoint/2010/main" val="3876520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4B3D9CF6-7EB4-4AF2-A2EB-5C68E214203C}" type="slidenum">
              <a:rPr lang="ru-RU" smtClean="0"/>
              <a:t>1</a:t>
            </a:fld>
            <a:endParaRPr lang="ru-RU"/>
          </a:p>
        </p:txBody>
      </p:sp>
    </p:spTree>
    <p:extLst>
      <p:ext uri="{BB962C8B-B14F-4D97-AF65-F5344CB8AC3E}">
        <p14:creationId xmlns:p14="http://schemas.microsoft.com/office/powerpoint/2010/main" val="1157502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BE003E-0C4D-4544-8300-DF938E5E98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0808B4B-1FF2-477E-A2EE-580D6146D2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AAE9172-126E-41A2-A964-ECF26D2ED74F}"/>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589C598C-6027-4599-BA3C-DB333CC27B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C881E-7027-4523-8FE3-ED7038E27B4F}"/>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53354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45064F-480C-4F2E-A5CC-7E6B6094521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076D597-D21A-459A-98A2-300E0B69614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5D56BE3-C225-4591-8DD2-F1899FFF86F2}"/>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B477DE38-5157-4F85-B088-5A9B792682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8D6C5D6-967E-45B6-A9E5-1D6792EC849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7950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4A99CBC-8802-4E89-88E1-39310E33102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084AD47-86A7-41D9-99A3-1C5F1544728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3BFB56-2241-47FA-8EB5-CC641F8D0B99}"/>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502015A7-3200-484B-AEC0-17374A87B30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0C9893-3C51-4CED-B4C2-387496815F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75820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21B96-3834-423F-BBC0-840A9D2F573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ADF1C3F-06B7-471A-BE57-954E8D87A71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05BDF71-5612-4BEC-80BB-849961B36F52}"/>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0D317868-E445-41B1-B417-06EE12448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30DB390-321C-4D33-85DA-FB009DDDE40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3739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8AB448-3882-45D1-97C4-B0E3D4C27C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5A5A383-5A97-4B96-9C3B-F303312F62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A51781-D12D-40A2-BAF7-EFE26DACAC4D}"/>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01830618-7ECB-43B6-91E9-528AD6484F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9BCBB05-2413-4D93-A1AE-A9F5A8C4416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321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00A29A-3684-4B20-B6A7-EED4961DD8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F78B840-E673-4093-907C-1136B5A77E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92B6984-8B27-45EF-B790-40CADB7EE9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650B32E-0EB3-4C4D-86D8-F3669A9A3A69}"/>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6" name="Нижний колонтитул 5">
            <a:extLst>
              <a:ext uri="{FF2B5EF4-FFF2-40B4-BE49-F238E27FC236}">
                <a16:creationId xmlns:a16="http://schemas.microsoft.com/office/drawing/2014/main" id="{7EA1A6DD-7E12-4091-A809-83A84CDAFE8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F49ECBE-2BB9-4BFA-BDD2-D3FBC08BA55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351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808571-F15F-4106-B486-8BE8614241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92FFAD4-9946-4B26-B123-600CCA6420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8BFC65-2526-4147-B91F-0201CBA252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5560A96-37ED-44DF-B752-DDC13BC33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FD82C6F-B2E0-4D91-B400-6C328ABD6AF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6E33157-3427-4E03-81DD-12DE7BDE3D49}"/>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8" name="Нижний колонтитул 7">
            <a:extLst>
              <a:ext uri="{FF2B5EF4-FFF2-40B4-BE49-F238E27FC236}">
                <a16:creationId xmlns:a16="http://schemas.microsoft.com/office/drawing/2014/main" id="{3F1253FA-74E1-4B93-97DC-45A82B119F7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706E6B-1CDD-45FE-9275-EC11C2687C23}"/>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6950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1E277-1E9E-4447-AF9B-07B4E132BD4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7A7E229-48B9-4AED-9C4B-0E235946B538}"/>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4" name="Нижний колонтитул 3">
            <a:extLst>
              <a:ext uri="{FF2B5EF4-FFF2-40B4-BE49-F238E27FC236}">
                <a16:creationId xmlns:a16="http://schemas.microsoft.com/office/drawing/2014/main" id="{309FFC91-A582-4F74-9E02-8A63C242498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E6AD13-FADE-4AEE-87F8-66CA43061E68}"/>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21665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90C132B-6D12-48D3-8E57-BA9112F237F5}"/>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3" name="Нижний колонтитул 2">
            <a:extLst>
              <a:ext uri="{FF2B5EF4-FFF2-40B4-BE49-F238E27FC236}">
                <a16:creationId xmlns:a16="http://schemas.microsoft.com/office/drawing/2014/main" id="{FE788CED-2BCB-4C82-8EA8-3A9D637359C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CC78A7-3DF4-4D3F-ABC9-DE93F2BB0005}"/>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45245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D4D0A-B20C-4C8B-9609-3A454CE0356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03EF542-805F-498F-83B1-CFCDF443C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F18D1A5-F728-4274-9584-A46A20E06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2370D-B072-4468-8F98-F6AC2FBE5045}"/>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6" name="Нижний колонтитул 5">
            <a:extLst>
              <a:ext uri="{FF2B5EF4-FFF2-40B4-BE49-F238E27FC236}">
                <a16:creationId xmlns:a16="http://schemas.microsoft.com/office/drawing/2014/main" id="{2FEC0903-0F39-465E-954F-746CE94058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7FF70FF-2147-4DAC-BA4C-5690FC5C2C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00560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27DE95-A7B9-4F41-91E7-DC37AFDA0A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0F13EF6-ADCC-479B-A1BD-5BDBBB0B9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237B1D-E1F7-4423-A611-E58D731A8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D53D31D-76AB-4EE3-B3DC-BD2DFA2AB4D2}"/>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6" name="Нижний колонтитул 5">
            <a:extLst>
              <a:ext uri="{FF2B5EF4-FFF2-40B4-BE49-F238E27FC236}">
                <a16:creationId xmlns:a16="http://schemas.microsoft.com/office/drawing/2014/main" id="{ABBDCC2C-603A-4F0F-9C9D-7AFF884755B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69567D-A828-42A1-AE2C-5EF05F04B6C0}"/>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14221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4DF036-C016-441E-AA12-789D9AE53F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86EBD50-1F09-4140-A3A8-21AE28F38E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A17A6D8-E813-4290-B625-5C634FC6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08DB5619-38BB-4BFF-B132-4E05C1EB26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B64EFC4-E585-44A6-B59B-847A8FB12F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34699-A3A3-4E3F-8E1C-C200AE183944}" type="slidenum">
              <a:rPr lang="ru-RU" smtClean="0"/>
              <a:t>‹#›</a:t>
            </a:fld>
            <a:endParaRPr lang="ru-RU"/>
          </a:p>
        </p:txBody>
      </p:sp>
    </p:spTree>
    <p:extLst>
      <p:ext uri="{BB962C8B-B14F-4D97-AF65-F5344CB8AC3E}">
        <p14:creationId xmlns:p14="http://schemas.microsoft.com/office/powerpoint/2010/main" val="2860628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29CB42-12ED-4516-A969-6404B8948046}"/>
              </a:ext>
            </a:extLst>
          </p:cNvPr>
          <p:cNvSpPr txBox="1"/>
          <p:nvPr/>
        </p:nvSpPr>
        <p:spPr>
          <a:xfrm>
            <a:off x="719666" y="582067"/>
            <a:ext cx="10752667" cy="6124754"/>
          </a:xfrm>
          <a:prstGeom prst="rect">
            <a:avLst/>
          </a:prstGeom>
          <a:noFill/>
        </p:spPr>
        <p:txBody>
          <a:bodyPr wrap="square" rtlCol="0">
            <a:spAutoFit/>
          </a:bodyPr>
          <a:lstStyle/>
          <a:p>
            <a:r>
              <a:rPr lang="en-US" sz="2800" dirty="0">
                <a:solidFill>
                  <a:srgbClr val="000000"/>
                </a:solidFill>
                <a:latin typeface="Arial" panose="020B0604020202020204" pitchFamily="34" charset="0"/>
              </a:rPr>
              <a:t>People have enjoyed sports for thousands of years. Children, men and women play sports both for pleasure and for challenge. Every sport involves physical skill. Every sport has a set of rules that the players of the sport follow. In some sports one person competes against other individuals. Examples of these sports include boxing, tennis and so on. In many games one team competes against the other team.</a:t>
            </a:r>
          </a:p>
          <a:p>
            <a:r>
              <a:rPr lang="en-US" sz="2800" dirty="0">
                <a:solidFill>
                  <a:srgbClr val="000000"/>
                </a:solidFill>
                <a:latin typeface="Arial" panose="020B0604020202020204" pitchFamily="34" charset="0"/>
              </a:rPr>
              <a:t>People can go in for winter and summer sports. Summer sports are typical for warmer countries. Those who live in regions that experience cold winters have long enjoyed ice skating, skiing, and sledging. These activities have grown immensely in popularity over the years. Today thousands of resorts cater to the winter tourist trade, and millions of people each year take winter sports vacations.</a:t>
            </a:r>
          </a:p>
        </p:txBody>
      </p:sp>
    </p:spTree>
    <p:extLst>
      <p:ext uri="{BB962C8B-B14F-4D97-AF65-F5344CB8AC3E}">
        <p14:creationId xmlns:p14="http://schemas.microsoft.com/office/powerpoint/2010/main" val="3000198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1FA37-D015-4B8A-BE7D-1D88EA471975}"/>
              </a:ext>
            </a:extLst>
          </p:cNvPr>
          <p:cNvSpPr txBox="1"/>
          <p:nvPr/>
        </p:nvSpPr>
        <p:spPr>
          <a:xfrm>
            <a:off x="6096000" y="968375"/>
            <a:ext cx="5428451" cy="5201424"/>
          </a:xfrm>
          <a:prstGeom prst="rect">
            <a:avLst/>
          </a:prstGeom>
          <a:noFill/>
        </p:spPr>
        <p:txBody>
          <a:bodyPr wrap="square" rtlCol="0">
            <a:spAutoFit/>
          </a:bodyPr>
          <a:lstStyle/>
          <a:p>
            <a:r>
              <a:rPr lang="en-US" sz="2800" b="1" dirty="0">
                <a:solidFill>
                  <a:srgbClr val="000000"/>
                </a:solidFill>
                <a:latin typeface="Arial" panose="020B0604020202020204" pitchFamily="34" charset="0"/>
              </a:rPr>
              <a:t>You are considering buying some flowers in a flower boutique and now you’d like to get more information. </a:t>
            </a:r>
          </a:p>
          <a:p>
            <a:endParaRPr lang="en-US" sz="2800" b="1" dirty="0">
              <a:solidFill>
                <a:srgbClr val="000000"/>
              </a:solidFill>
              <a:latin typeface="Arial" panose="020B0604020202020204" pitchFamily="34" charset="0"/>
            </a:endParaRPr>
          </a:p>
          <a:p>
            <a:r>
              <a:rPr lang="en-US" sz="3200" dirty="0">
                <a:solidFill>
                  <a:srgbClr val="000000"/>
                </a:solidFill>
                <a:latin typeface="Arial" panose="020B0604020202020204" pitchFamily="34" charset="0"/>
              </a:rPr>
              <a:t>1) location</a:t>
            </a:r>
          </a:p>
          <a:p>
            <a:r>
              <a:rPr lang="en-US" sz="3200" dirty="0">
                <a:solidFill>
                  <a:srgbClr val="000000"/>
                </a:solidFill>
                <a:latin typeface="Arial" panose="020B0604020202020204" pitchFamily="34" charset="0"/>
              </a:rPr>
              <a:t>2) opening hours</a:t>
            </a:r>
          </a:p>
          <a:p>
            <a:r>
              <a:rPr lang="en-US" sz="3200" dirty="0">
                <a:solidFill>
                  <a:srgbClr val="000000"/>
                </a:solidFill>
                <a:latin typeface="Arial" panose="020B0604020202020204" pitchFamily="34" charset="0"/>
              </a:rPr>
              <a:t>3) kinds of flowers in stock</a:t>
            </a:r>
          </a:p>
          <a:p>
            <a:r>
              <a:rPr lang="en-US" sz="3200" dirty="0">
                <a:solidFill>
                  <a:srgbClr val="000000"/>
                </a:solidFill>
                <a:latin typeface="Arial" panose="020B0604020202020204" pitchFamily="34" charset="0"/>
              </a:rPr>
              <a:t>4) if they sell pot plants</a:t>
            </a:r>
          </a:p>
          <a:p>
            <a:r>
              <a:rPr lang="en-US" sz="3200" dirty="0">
                <a:solidFill>
                  <a:srgbClr val="000000"/>
                </a:solidFill>
                <a:latin typeface="Arial" panose="020B0604020202020204" pitchFamily="34" charset="0"/>
              </a:rPr>
              <a:t>5) discounts for big orders</a:t>
            </a:r>
          </a:p>
          <a:p>
            <a:endParaRPr lang="en-US" sz="3200" dirty="0">
              <a:solidFill>
                <a:srgbClr val="000000"/>
              </a:solidFill>
              <a:latin typeface="Arial" panose="020B0604020202020204" pitchFamily="34" charset="0"/>
            </a:endParaRPr>
          </a:p>
        </p:txBody>
      </p:sp>
      <p:pic>
        <p:nvPicPr>
          <p:cNvPr id="1026" name="Picture 2" descr="undefined">
            <a:extLst>
              <a:ext uri="{FF2B5EF4-FFF2-40B4-BE49-F238E27FC236}">
                <a16:creationId xmlns:a16="http://schemas.microsoft.com/office/drawing/2014/main" id="{12C0C669-B282-4CCE-9D91-877F3E9ADD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4533" y="968375"/>
            <a:ext cx="3490913" cy="46365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234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AF7FBF4-FFD2-4912-98F2-160A50060A68}"/>
              </a:ext>
            </a:extLst>
          </p:cNvPr>
          <p:cNvSpPr txBox="1"/>
          <p:nvPr/>
        </p:nvSpPr>
        <p:spPr>
          <a:xfrm>
            <a:off x="5851813" y="1473200"/>
            <a:ext cx="5938549" cy="2862322"/>
          </a:xfrm>
          <a:prstGeom prst="rect">
            <a:avLst/>
          </a:prstGeom>
          <a:noFill/>
        </p:spPr>
        <p:txBody>
          <a:bodyPr wrap="none" rtlCol="0">
            <a:spAutoFit/>
          </a:bodyPr>
          <a:lstStyle/>
          <a:p>
            <a:r>
              <a:rPr lang="en-US" sz="2000" b="1" dirty="0"/>
              <a:t>·    when you took the photo</a:t>
            </a:r>
          </a:p>
          <a:p>
            <a:endParaRPr lang="en-US" sz="2000" b="1" dirty="0"/>
          </a:p>
          <a:p>
            <a:r>
              <a:rPr lang="en-US" sz="2000" b="1" dirty="0"/>
              <a:t>·    what/who is in the photo</a:t>
            </a:r>
          </a:p>
          <a:p>
            <a:endParaRPr lang="en-US" sz="2000" b="1" dirty="0"/>
          </a:p>
          <a:p>
            <a:r>
              <a:rPr lang="en-US" sz="2000" b="1" dirty="0"/>
              <a:t>·    what is happening</a:t>
            </a:r>
          </a:p>
          <a:p>
            <a:endParaRPr lang="en-US" sz="2000" b="1" dirty="0"/>
          </a:p>
          <a:p>
            <a:r>
              <a:rPr lang="en-US" sz="2000" b="1" dirty="0"/>
              <a:t>·    why you keep the photo in your album</a:t>
            </a:r>
          </a:p>
          <a:p>
            <a:endParaRPr lang="en-US" sz="2000" b="1" dirty="0"/>
          </a:p>
          <a:p>
            <a:r>
              <a:rPr lang="en-US" sz="2000" b="1" dirty="0"/>
              <a:t>·    why you decided to show the picture to your friend</a:t>
            </a:r>
            <a:endParaRPr lang="ru-RU" sz="2000" b="1" dirty="0"/>
          </a:p>
        </p:txBody>
      </p:sp>
      <p:pic>
        <p:nvPicPr>
          <p:cNvPr id="2050" name="Picture 2" descr="undefined">
            <a:extLst>
              <a:ext uri="{FF2B5EF4-FFF2-40B4-BE49-F238E27FC236}">
                <a16:creationId xmlns:a16="http://schemas.microsoft.com/office/drawing/2014/main" id="{CE646B9F-4912-4BAB-B535-492CD32CB6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637" y="1473200"/>
            <a:ext cx="4661429" cy="3713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661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E4A18E-2AF8-45A9-AED1-FA27464BD494}"/>
              </a:ext>
            </a:extLst>
          </p:cNvPr>
          <p:cNvSpPr txBox="1"/>
          <p:nvPr/>
        </p:nvSpPr>
        <p:spPr>
          <a:xfrm>
            <a:off x="1209404" y="3429000"/>
            <a:ext cx="9492463" cy="3231654"/>
          </a:xfrm>
          <a:prstGeom prst="rect">
            <a:avLst/>
          </a:prstGeom>
          <a:noFill/>
        </p:spPr>
        <p:txBody>
          <a:bodyPr wrap="square" rtlCol="0">
            <a:spAutoFit/>
          </a:bodyPr>
          <a:lstStyle/>
          <a:p>
            <a:pPr algn="just"/>
            <a:r>
              <a:rPr lang="en-US" b="1" dirty="0">
                <a:solidFill>
                  <a:srgbClr val="000000"/>
                </a:solidFill>
                <a:latin typeface="Arial" panose="020B0604020202020204" pitchFamily="34" charset="0"/>
              </a:rPr>
              <a:t>Study the two photographs. In 1.5 minutes be ready to compare and contrast the photographs:</a:t>
            </a:r>
            <a:endParaRPr lang="en-US" dirty="0">
              <a:solidFill>
                <a:srgbClr val="000000"/>
              </a:solidFill>
              <a:latin typeface="Arial" panose="020B0604020202020204" pitchFamily="34" charset="0"/>
            </a:endParaRPr>
          </a:p>
          <a:p>
            <a:pPr algn="just"/>
            <a:r>
              <a:rPr lang="en-US" sz="2400" dirty="0">
                <a:solidFill>
                  <a:srgbClr val="000000"/>
                </a:solidFill>
                <a:latin typeface="Arial" panose="020B0604020202020204" pitchFamily="34" charset="0"/>
              </a:rPr>
              <a:t>  ·        give a brief description of the photos (action, location)</a:t>
            </a:r>
          </a:p>
          <a:p>
            <a:r>
              <a:rPr lang="en-US" sz="2400" dirty="0">
                <a:solidFill>
                  <a:srgbClr val="000000"/>
                </a:solidFill>
                <a:latin typeface="Arial" panose="020B0604020202020204" pitchFamily="34" charset="0"/>
              </a:rPr>
              <a:t>·        say what the pictures have in common</a:t>
            </a:r>
          </a:p>
          <a:p>
            <a:r>
              <a:rPr lang="en-US" sz="2400" dirty="0">
                <a:solidFill>
                  <a:srgbClr val="000000"/>
                </a:solidFill>
                <a:latin typeface="Arial" panose="020B0604020202020204" pitchFamily="34" charset="0"/>
              </a:rPr>
              <a:t>·        say in what way the pictures are different</a:t>
            </a:r>
          </a:p>
          <a:p>
            <a:r>
              <a:rPr lang="en-US" sz="2400" dirty="0">
                <a:solidFill>
                  <a:srgbClr val="000000"/>
                </a:solidFill>
                <a:latin typeface="Arial" panose="020B0604020202020204" pitchFamily="34" charset="0"/>
              </a:rPr>
              <a:t>·        say which of the ways of taking care of your health presented in the pictures you’d prefer</a:t>
            </a:r>
          </a:p>
          <a:p>
            <a:r>
              <a:rPr lang="en-US" sz="2400" dirty="0">
                <a:solidFill>
                  <a:srgbClr val="000000"/>
                </a:solidFill>
                <a:latin typeface="Arial" panose="020B0604020202020204" pitchFamily="34" charset="0"/>
              </a:rPr>
              <a:t>·        explain why</a:t>
            </a:r>
          </a:p>
          <a:p>
            <a:endParaRPr lang="en-US" sz="2400" dirty="0">
              <a:solidFill>
                <a:srgbClr val="000000"/>
              </a:solidFill>
              <a:latin typeface="Arial" panose="020B0604020202020204" pitchFamily="34" charset="0"/>
            </a:endParaRPr>
          </a:p>
        </p:txBody>
      </p:sp>
      <p:pic>
        <p:nvPicPr>
          <p:cNvPr id="3074" name="Picture 2" descr="undefined">
            <a:extLst>
              <a:ext uri="{FF2B5EF4-FFF2-40B4-BE49-F238E27FC236}">
                <a16:creationId xmlns:a16="http://schemas.microsoft.com/office/drawing/2014/main" id="{0DFBA259-7C0C-4272-B190-9114859B55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333" y="203200"/>
            <a:ext cx="4324350" cy="287655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undefined">
            <a:extLst>
              <a:ext uri="{FF2B5EF4-FFF2-40B4-BE49-F238E27FC236}">
                <a16:creationId xmlns:a16="http://schemas.microsoft.com/office/drawing/2014/main" id="{FFE3EB2D-1D16-4C38-A528-0AAD57EFA7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62467"/>
            <a:ext cx="4324350" cy="2876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2128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TotalTime>
  <Words>207</Words>
  <Application>Microsoft Office PowerPoint</Application>
  <PresentationFormat>Широкоэкранный</PresentationFormat>
  <Paragraphs>25</Paragraphs>
  <Slides>4</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4</vt:i4>
      </vt:variant>
    </vt:vector>
  </HeadingPairs>
  <TitlesOfParts>
    <vt:vector size="8" baseType="lpstr">
      <vt:lpstr>Arial</vt:lpstr>
      <vt:lpstr>Calibri</vt:lpstr>
      <vt:lpstr>Calibri Light</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 Лебедева</dc:creator>
  <cp:lastModifiedBy>Юлия Лебедева</cp:lastModifiedBy>
  <cp:revision>18</cp:revision>
  <dcterms:created xsi:type="dcterms:W3CDTF">2020-05-19T12:26:37Z</dcterms:created>
  <dcterms:modified xsi:type="dcterms:W3CDTF">2020-06-15T12:17:44Z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120163</vt:lpwstr>
  </property>
  <property fmtid="{D5CDD505-2E9C-101B-9397-08002B2CF9AE}" name="NXPowerLiteSettings" pid="3">
    <vt:lpwstr>C7000400038000</vt:lpwstr>
  </property>
  <property fmtid="{D5CDD505-2E9C-101B-9397-08002B2CF9AE}" name="NXPowerLiteVersion" pid="4">
    <vt:lpwstr>S9.0.3</vt:lpwstr>
  </property>
</Properties>
</file>