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7" r:id="rId4"/>
    <p:sldId id="259" r:id="rId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172" autoAdjust="0"/>
    <p:restoredTop sz="94660"/>
  </p:normalViewPr>
  <p:slideViewPr>
    <p:cSldViewPr snapToGrid="0">
      <p:cViewPr varScale="1">
        <p:scale>
          <a:sx n="57" d="100"/>
          <a:sy n="57" d="100"/>
        </p:scale>
        <p:origin x="10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9BE003E-0C4D-4544-8300-DF938E5E98B1}"/>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00808B4B-1FF2-477E-A2EE-580D6146D2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7AAE9172-126E-41A2-A964-ECF26D2ED74F}"/>
              </a:ext>
            </a:extLst>
          </p:cNvPr>
          <p:cNvSpPr>
            <a:spLocks noGrp="1"/>
          </p:cNvSpPr>
          <p:nvPr>
            <p:ph type="dt" sz="half" idx="10"/>
          </p:nvPr>
        </p:nvSpPr>
        <p:spPr/>
        <p:txBody>
          <a:bodyPr/>
          <a:lstStyle/>
          <a:p>
            <a:fld id="{1D0568FE-0462-4705-98D2-4D1DE0708058}" type="datetimeFigureOut">
              <a:rPr lang="ru-RU" smtClean="0"/>
              <a:t>08.06.2020</a:t>
            </a:fld>
            <a:endParaRPr lang="ru-RU"/>
          </a:p>
        </p:txBody>
      </p:sp>
      <p:sp>
        <p:nvSpPr>
          <p:cNvPr id="5" name="Нижний колонтитул 4">
            <a:extLst>
              <a:ext uri="{FF2B5EF4-FFF2-40B4-BE49-F238E27FC236}">
                <a16:creationId xmlns:a16="http://schemas.microsoft.com/office/drawing/2014/main" id="{589C598C-6027-4599-BA3C-DB333CC27B9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6EC881E-7027-4523-8FE3-ED7038E27B4F}"/>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533548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745064F-480C-4F2E-A5CC-7E6B6094521F}"/>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F076D597-D21A-459A-98A2-300E0B69614C}"/>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05D56BE3-C225-4591-8DD2-F1899FFF86F2}"/>
              </a:ext>
            </a:extLst>
          </p:cNvPr>
          <p:cNvSpPr>
            <a:spLocks noGrp="1"/>
          </p:cNvSpPr>
          <p:nvPr>
            <p:ph type="dt" sz="half" idx="10"/>
          </p:nvPr>
        </p:nvSpPr>
        <p:spPr/>
        <p:txBody>
          <a:bodyPr/>
          <a:lstStyle/>
          <a:p>
            <a:fld id="{1D0568FE-0462-4705-98D2-4D1DE0708058}" type="datetimeFigureOut">
              <a:rPr lang="ru-RU" smtClean="0"/>
              <a:t>08.06.2020</a:t>
            </a:fld>
            <a:endParaRPr lang="ru-RU"/>
          </a:p>
        </p:txBody>
      </p:sp>
      <p:sp>
        <p:nvSpPr>
          <p:cNvPr id="5" name="Нижний колонтитул 4">
            <a:extLst>
              <a:ext uri="{FF2B5EF4-FFF2-40B4-BE49-F238E27FC236}">
                <a16:creationId xmlns:a16="http://schemas.microsoft.com/office/drawing/2014/main" id="{B477DE38-5157-4F85-B088-5A9B7926821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8D6C5D6-967E-45B6-A9E5-1D6792EC849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79500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34A99CBC-8802-4E89-88E1-39310E331028}"/>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3084AD47-86A7-41D9-99A3-1C5F1544728D}"/>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A3BFB56-2241-47FA-8EB5-CC641F8D0B99}"/>
              </a:ext>
            </a:extLst>
          </p:cNvPr>
          <p:cNvSpPr>
            <a:spLocks noGrp="1"/>
          </p:cNvSpPr>
          <p:nvPr>
            <p:ph type="dt" sz="half" idx="10"/>
          </p:nvPr>
        </p:nvSpPr>
        <p:spPr/>
        <p:txBody>
          <a:bodyPr/>
          <a:lstStyle/>
          <a:p>
            <a:fld id="{1D0568FE-0462-4705-98D2-4D1DE0708058}" type="datetimeFigureOut">
              <a:rPr lang="ru-RU" smtClean="0"/>
              <a:t>08.06.2020</a:t>
            </a:fld>
            <a:endParaRPr lang="ru-RU"/>
          </a:p>
        </p:txBody>
      </p:sp>
      <p:sp>
        <p:nvSpPr>
          <p:cNvPr id="5" name="Нижний колонтитул 4">
            <a:extLst>
              <a:ext uri="{FF2B5EF4-FFF2-40B4-BE49-F238E27FC236}">
                <a16:creationId xmlns:a16="http://schemas.microsoft.com/office/drawing/2014/main" id="{502015A7-3200-484B-AEC0-17374A87B30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80C9893-3C51-4CED-B4C2-387496815F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758208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C21B96-3834-423F-BBC0-840A9D2F573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5ADF1C3F-06B7-471A-BE57-954E8D87A710}"/>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05BDF71-5612-4BEC-80BB-849961B36F52}"/>
              </a:ext>
            </a:extLst>
          </p:cNvPr>
          <p:cNvSpPr>
            <a:spLocks noGrp="1"/>
          </p:cNvSpPr>
          <p:nvPr>
            <p:ph type="dt" sz="half" idx="10"/>
          </p:nvPr>
        </p:nvSpPr>
        <p:spPr/>
        <p:txBody>
          <a:bodyPr/>
          <a:lstStyle/>
          <a:p>
            <a:fld id="{1D0568FE-0462-4705-98D2-4D1DE0708058}" type="datetimeFigureOut">
              <a:rPr lang="ru-RU" smtClean="0"/>
              <a:t>08.06.2020</a:t>
            </a:fld>
            <a:endParaRPr lang="ru-RU"/>
          </a:p>
        </p:txBody>
      </p:sp>
      <p:sp>
        <p:nvSpPr>
          <p:cNvPr id="5" name="Нижний колонтитул 4">
            <a:extLst>
              <a:ext uri="{FF2B5EF4-FFF2-40B4-BE49-F238E27FC236}">
                <a16:creationId xmlns:a16="http://schemas.microsoft.com/office/drawing/2014/main" id="{0D317868-E445-41B1-B417-06EE12448D4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30DB390-321C-4D33-85DA-FB009DDDE40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373932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88AB448-3882-45D1-97C4-B0E3D4C27CF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B5A5A383-5A97-4B96-9C3B-F303312F62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9DA51781-D12D-40A2-BAF7-EFE26DACAC4D}"/>
              </a:ext>
            </a:extLst>
          </p:cNvPr>
          <p:cNvSpPr>
            <a:spLocks noGrp="1"/>
          </p:cNvSpPr>
          <p:nvPr>
            <p:ph type="dt" sz="half" idx="10"/>
          </p:nvPr>
        </p:nvSpPr>
        <p:spPr/>
        <p:txBody>
          <a:bodyPr/>
          <a:lstStyle/>
          <a:p>
            <a:fld id="{1D0568FE-0462-4705-98D2-4D1DE0708058}" type="datetimeFigureOut">
              <a:rPr lang="ru-RU" smtClean="0"/>
              <a:t>08.06.2020</a:t>
            </a:fld>
            <a:endParaRPr lang="ru-RU"/>
          </a:p>
        </p:txBody>
      </p:sp>
      <p:sp>
        <p:nvSpPr>
          <p:cNvPr id="5" name="Нижний колонтитул 4">
            <a:extLst>
              <a:ext uri="{FF2B5EF4-FFF2-40B4-BE49-F238E27FC236}">
                <a16:creationId xmlns:a16="http://schemas.microsoft.com/office/drawing/2014/main" id="{01830618-7ECB-43B6-91E9-528AD6484FB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9BCBB05-2413-4D93-A1AE-A9F5A8C4416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321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00A29A-3684-4B20-B6A7-EED4961DD80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4F78B840-E673-4093-907C-1136B5A77EF4}"/>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A92B6984-8B27-45EF-B790-40CADB7EE9E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7650B32E-0EB3-4C4D-86D8-F3669A9A3A69}"/>
              </a:ext>
            </a:extLst>
          </p:cNvPr>
          <p:cNvSpPr>
            <a:spLocks noGrp="1"/>
          </p:cNvSpPr>
          <p:nvPr>
            <p:ph type="dt" sz="half" idx="10"/>
          </p:nvPr>
        </p:nvSpPr>
        <p:spPr/>
        <p:txBody>
          <a:bodyPr/>
          <a:lstStyle/>
          <a:p>
            <a:fld id="{1D0568FE-0462-4705-98D2-4D1DE0708058}" type="datetimeFigureOut">
              <a:rPr lang="ru-RU" smtClean="0"/>
              <a:t>08.06.2020</a:t>
            </a:fld>
            <a:endParaRPr lang="ru-RU"/>
          </a:p>
        </p:txBody>
      </p:sp>
      <p:sp>
        <p:nvSpPr>
          <p:cNvPr id="6" name="Нижний колонтитул 5">
            <a:extLst>
              <a:ext uri="{FF2B5EF4-FFF2-40B4-BE49-F238E27FC236}">
                <a16:creationId xmlns:a16="http://schemas.microsoft.com/office/drawing/2014/main" id="{7EA1A6DD-7E12-4091-A809-83A84CDAFE8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F49ECBE-2BB9-4BFA-BDD2-D3FBC08BA55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3518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5808571-F15F-4106-B486-8BE8614241DD}"/>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592FFAD4-9946-4B26-B123-600CCA6420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2F8BFC65-2526-4147-B91F-0201CBA2529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B5560A96-37ED-44DF-B752-DDC13BC331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BFD82C6F-B2E0-4D91-B400-6C328ABD6AF7}"/>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56E33157-3427-4E03-81DD-12DE7BDE3D49}"/>
              </a:ext>
            </a:extLst>
          </p:cNvPr>
          <p:cNvSpPr>
            <a:spLocks noGrp="1"/>
          </p:cNvSpPr>
          <p:nvPr>
            <p:ph type="dt" sz="half" idx="10"/>
          </p:nvPr>
        </p:nvSpPr>
        <p:spPr/>
        <p:txBody>
          <a:bodyPr/>
          <a:lstStyle/>
          <a:p>
            <a:fld id="{1D0568FE-0462-4705-98D2-4D1DE0708058}" type="datetimeFigureOut">
              <a:rPr lang="ru-RU" smtClean="0"/>
              <a:t>08.06.2020</a:t>
            </a:fld>
            <a:endParaRPr lang="ru-RU"/>
          </a:p>
        </p:txBody>
      </p:sp>
      <p:sp>
        <p:nvSpPr>
          <p:cNvPr id="8" name="Нижний колонтитул 7">
            <a:extLst>
              <a:ext uri="{FF2B5EF4-FFF2-40B4-BE49-F238E27FC236}">
                <a16:creationId xmlns:a16="http://schemas.microsoft.com/office/drawing/2014/main" id="{3F1253FA-74E1-4B93-97DC-45A82B119F7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8B706E6B-1CDD-45FE-9275-EC11C2687C23}"/>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6950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41E277-1E9E-4447-AF9B-07B4E132BD42}"/>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B7A7E229-48B9-4AED-9C4B-0E235946B538}"/>
              </a:ext>
            </a:extLst>
          </p:cNvPr>
          <p:cNvSpPr>
            <a:spLocks noGrp="1"/>
          </p:cNvSpPr>
          <p:nvPr>
            <p:ph type="dt" sz="half" idx="10"/>
          </p:nvPr>
        </p:nvSpPr>
        <p:spPr/>
        <p:txBody>
          <a:bodyPr/>
          <a:lstStyle/>
          <a:p>
            <a:fld id="{1D0568FE-0462-4705-98D2-4D1DE0708058}" type="datetimeFigureOut">
              <a:rPr lang="ru-RU" smtClean="0"/>
              <a:t>08.06.2020</a:t>
            </a:fld>
            <a:endParaRPr lang="ru-RU"/>
          </a:p>
        </p:txBody>
      </p:sp>
      <p:sp>
        <p:nvSpPr>
          <p:cNvPr id="4" name="Нижний колонтитул 3">
            <a:extLst>
              <a:ext uri="{FF2B5EF4-FFF2-40B4-BE49-F238E27FC236}">
                <a16:creationId xmlns:a16="http://schemas.microsoft.com/office/drawing/2014/main" id="{309FFC91-A582-4F74-9E02-8A63C242498F}"/>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06E6AD13-FADE-4AEE-87F8-66CA43061E68}"/>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216658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990C132B-6D12-48D3-8E57-BA9112F237F5}"/>
              </a:ext>
            </a:extLst>
          </p:cNvPr>
          <p:cNvSpPr>
            <a:spLocks noGrp="1"/>
          </p:cNvSpPr>
          <p:nvPr>
            <p:ph type="dt" sz="half" idx="10"/>
          </p:nvPr>
        </p:nvSpPr>
        <p:spPr/>
        <p:txBody>
          <a:bodyPr/>
          <a:lstStyle/>
          <a:p>
            <a:fld id="{1D0568FE-0462-4705-98D2-4D1DE0708058}" type="datetimeFigureOut">
              <a:rPr lang="ru-RU" smtClean="0"/>
              <a:t>08.06.2020</a:t>
            </a:fld>
            <a:endParaRPr lang="ru-RU"/>
          </a:p>
        </p:txBody>
      </p:sp>
      <p:sp>
        <p:nvSpPr>
          <p:cNvPr id="3" name="Нижний колонтитул 2">
            <a:extLst>
              <a:ext uri="{FF2B5EF4-FFF2-40B4-BE49-F238E27FC236}">
                <a16:creationId xmlns:a16="http://schemas.microsoft.com/office/drawing/2014/main" id="{FE788CED-2BCB-4C82-8EA8-3A9D637359CC}"/>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30CC78A7-3DF4-4D3F-ABC9-DE93F2BB0005}"/>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452452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BD4D0A-B20C-4C8B-9609-3A454CE03560}"/>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903EF542-805F-498F-83B1-CFCDF443CA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4F18D1A5-F728-4274-9584-A46A20E060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9C2370D-B072-4468-8F98-F6AC2FBE5045}"/>
              </a:ext>
            </a:extLst>
          </p:cNvPr>
          <p:cNvSpPr>
            <a:spLocks noGrp="1"/>
          </p:cNvSpPr>
          <p:nvPr>
            <p:ph type="dt" sz="half" idx="10"/>
          </p:nvPr>
        </p:nvSpPr>
        <p:spPr/>
        <p:txBody>
          <a:bodyPr/>
          <a:lstStyle/>
          <a:p>
            <a:fld id="{1D0568FE-0462-4705-98D2-4D1DE0708058}" type="datetimeFigureOut">
              <a:rPr lang="ru-RU" smtClean="0"/>
              <a:t>08.06.2020</a:t>
            </a:fld>
            <a:endParaRPr lang="ru-RU"/>
          </a:p>
        </p:txBody>
      </p:sp>
      <p:sp>
        <p:nvSpPr>
          <p:cNvPr id="6" name="Нижний колонтитул 5">
            <a:extLst>
              <a:ext uri="{FF2B5EF4-FFF2-40B4-BE49-F238E27FC236}">
                <a16:creationId xmlns:a16="http://schemas.microsoft.com/office/drawing/2014/main" id="{2FEC0903-0F39-465E-954F-746CE94058F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7FF70FF-2147-4DAC-BA4C-5690FC5C2C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005604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27DE95-A7B9-4F41-91E7-DC37AFDA0AD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10F13EF6-ADCC-479B-A1BD-5BDBBB0B9C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CF237B1D-E1F7-4423-A611-E58D731A85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D53D31D-76AB-4EE3-B3DC-BD2DFA2AB4D2}"/>
              </a:ext>
            </a:extLst>
          </p:cNvPr>
          <p:cNvSpPr>
            <a:spLocks noGrp="1"/>
          </p:cNvSpPr>
          <p:nvPr>
            <p:ph type="dt" sz="half" idx="10"/>
          </p:nvPr>
        </p:nvSpPr>
        <p:spPr/>
        <p:txBody>
          <a:bodyPr/>
          <a:lstStyle/>
          <a:p>
            <a:fld id="{1D0568FE-0462-4705-98D2-4D1DE0708058}" type="datetimeFigureOut">
              <a:rPr lang="ru-RU" smtClean="0"/>
              <a:t>08.06.2020</a:t>
            </a:fld>
            <a:endParaRPr lang="ru-RU"/>
          </a:p>
        </p:txBody>
      </p:sp>
      <p:sp>
        <p:nvSpPr>
          <p:cNvPr id="6" name="Нижний колонтитул 5">
            <a:extLst>
              <a:ext uri="{FF2B5EF4-FFF2-40B4-BE49-F238E27FC236}">
                <a16:creationId xmlns:a16="http://schemas.microsoft.com/office/drawing/2014/main" id="{ABBDCC2C-603A-4F0F-9C9D-7AFF884755B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769567D-A828-42A1-AE2C-5EF05F04B6C0}"/>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142213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14DF036-C016-441E-AA12-789D9AE53F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586EBD50-1F09-4140-A3A8-21AE28F38E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A17A6D8-E813-4290-B625-5C634FC67F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0568FE-0462-4705-98D2-4D1DE0708058}" type="datetimeFigureOut">
              <a:rPr lang="ru-RU" smtClean="0"/>
              <a:t>08.06.2020</a:t>
            </a:fld>
            <a:endParaRPr lang="ru-RU"/>
          </a:p>
        </p:txBody>
      </p:sp>
      <p:sp>
        <p:nvSpPr>
          <p:cNvPr id="5" name="Нижний колонтитул 4">
            <a:extLst>
              <a:ext uri="{FF2B5EF4-FFF2-40B4-BE49-F238E27FC236}">
                <a16:creationId xmlns:a16="http://schemas.microsoft.com/office/drawing/2014/main" id="{08DB5619-38BB-4BFF-B132-4E05C1EB26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2B64EFC4-E585-44A6-B59B-847A8FB12F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434699-A3A3-4E3F-8E1C-C200AE183944}" type="slidenum">
              <a:rPr lang="ru-RU" smtClean="0"/>
              <a:t>‹#›</a:t>
            </a:fld>
            <a:endParaRPr lang="ru-RU"/>
          </a:p>
        </p:txBody>
      </p:sp>
    </p:spTree>
    <p:extLst>
      <p:ext uri="{BB962C8B-B14F-4D97-AF65-F5344CB8AC3E}">
        <p14:creationId xmlns:p14="http://schemas.microsoft.com/office/powerpoint/2010/main" val="2860628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arget="../media/image1.jpeg" Type="http://schemas.openxmlformats.org/officeDocument/2006/relationships/image"/><Relationship Id="rId1" Target="../slideLayouts/slideLayout7.xml" Type="http://schemas.openxmlformats.org/officeDocument/2006/relationships/slideLayout"/></Relationships>
</file>

<file path=ppt/slides/_rels/slide3.xml.rels><?xml version="1.0" encoding="UTF-8" standalone="yes" ?><Relationships xmlns="http://schemas.openxmlformats.org/package/2006/relationships"><Relationship Id="rId2" Target="../media/image2.jpeg" Type="http://schemas.openxmlformats.org/officeDocument/2006/relationships/image"/><Relationship Id="rId1" Target="../slideLayouts/slideLayout7.xml" Type="http://schemas.openxmlformats.org/officeDocument/2006/relationships/slideLayout"/></Relationships>
</file>

<file path=ppt/slides/_rels/slide4.xml.rels><?xml version="1.0" encoding="UTF-8" standalone="yes" ?><Relationships xmlns="http://schemas.openxmlformats.org/package/2006/relationships"><Relationship Id="rId3" Target="../media/image4.jpeg" Type="http://schemas.openxmlformats.org/officeDocument/2006/relationships/image"/><Relationship Id="rId2" Target="../media/image3.jpeg" Type="http://schemas.openxmlformats.org/officeDocument/2006/relationships/image"/><Relationship Id="rId1" Target="../slideLayouts/slideLayout7.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B29CB42-12ED-4516-A969-6404B8948046}"/>
              </a:ext>
            </a:extLst>
          </p:cNvPr>
          <p:cNvSpPr txBox="1"/>
          <p:nvPr/>
        </p:nvSpPr>
        <p:spPr>
          <a:xfrm>
            <a:off x="982133" y="582067"/>
            <a:ext cx="10227734" cy="6124754"/>
          </a:xfrm>
          <a:prstGeom prst="rect">
            <a:avLst/>
          </a:prstGeom>
          <a:noFill/>
        </p:spPr>
        <p:txBody>
          <a:bodyPr wrap="square" rtlCol="0">
            <a:spAutoFit/>
          </a:bodyPr>
          <a:lstStyle/>
          <a:p>
            <a:pPr algn="just"/>
            <a:r>
              <a:rPr lang="en-US" sz="2800" dirty="0">
                <a:solidFill>
                  <a:srgbClr val="000000"/>
                </a:solidFill>
                <a:latin typeface="Arial" panose="020B0604020202020204" pitchFamily="34" charset="0"/>
              </a:rPr>
              <a:t>As soon as spring brings a new growth of bushes and berries, bears start feeding. They eat and eat. All through the spring and summer their feeding goes on. The bears build themselves up. They store food and fats that they will need in the fall when they start their long sleep.</a:t>
            </a:r>
          </a:p>
          <a:p>
            <a:pPr algn="just"/>
            <a:r>
              <a:rPr lang="en-US" sz="2800" dirty="0">
                <a:solidFill>
                  <a:srgbClr val="000000"/>
                </a:solidFill>
                <a:latin typeface="Arial" panose="020B0604020202020204" pitchFamily="34" charset="0"/>
              </a:rPr>
              <a:t>As days grow shorter, and the temperature begins to fall, bears hunt for a sleeping place. It may be a shallow cave, or a deep crack between rocks. Some bears end up sleeping in hollow logs. Logs seem to be bears’ </a:t>
            </a:r>
            <a:r>
              <a:rPr lang="en-US" sz="2800" dirty="0" err="1">
                <a:solidFill>
                  <a:srgbClr val="000000"/>
                </a:solidFill>
                <a:latin typeface="Arial" panose="020B0604020202020204" pitchFamily="34" charset="0"/>
              </a:rPr>
              <a:t>favourite</a:t>
            </a:r>
            <a:r>
              <a:rPr lang="en-US" sz="2800" dirty="0">
                <a:solidFill>
                  <a:srgbClr val="000000"/>
                </a:solidFill>
                <a:latin typeface="Arial" panose="020B0604020202020204" pitchFamily="34" charset="0"/>
              </a:rPr>
              <a:t> places. Bears seem to choose small spaces. They can keep warmer in a cave that’s just large enough to hold them than in a larger cave. They often line their sleeping place with leaves and dried grass.</a:t>
            </a:r>
          </a:p>
          <a:p>
            <a:pPr algn="just"/>
            <a:r>
              <a:rPr lang="en-US" sz="2800" dirty="0">
                <a:solidFill>
                  <a:srgbClr val="000000"/>
                </a:solidFill>
                <a:latin typeface="Arial" panose="020B0604020202020204" pitchFamily="34" charset="0"/>
              </a:rPr>
              <a:t>All through their winter naps, bears will not eat. Often they will sleep for 7 months, moving only now and then.</a:t>
            </a:r>
          </a:p>
        </p:txBody>
      </p:sp>
    </p:spTree>
    <p:extLst>
      <p:ext uri="{BB962C8B-B14F-4D97-AF65-F5344CB8AC3E}">
        <p14:creationId xmlns:p14="http://schemas.microsoft.com/office/powerpoint/2010/main" val="3000198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3E1FA37-D015-4B8A-BE7D-1D88EA471975}"/>
              </a:ext>
            </a:extLst>
          </p:cNvPr>
          <p:cNvSpPr txBox="1"/>
          <p:nvPr/>
        </p:nvSpPr>
        <p:spPr>
          <a:xfrm>
            <a:off x="6464660" y="674399"/>
            <a:ext cx="5428451" cy="5509200"/>
          </a:xfrm>
          <a:prstGeom prst="rect">
            <a:avLst/>
          </a:prstGeom>
          <a:noFill/>
        </p:spPr>
        <p:txBody>
          <a:bodyPr wrap="square" rtlCol="0">
            <a:spAutoFit/>
          </a:bodyPr>
          <a:lstStyle/>
          <a:p>
            <a:r>
              <a:rPr lang="en-US" sz="3200" b="1" dirty="0">
                <a:solidFill>
                  <a:srgbClr val="000000"/>
                </a:solidFill>
                <a:latin typeface="Arial" panose="020B0604020202020204" pitchFamily="34" charset="0"/>
              </a:rPr>
              <a:t>You are going to study abroad for three months and want to find a swimming pool you could attend. </a:t>
            </a:r>
            <a:endParaRPr lang="en-US" sz="3200" dirty="0">
              <a:latin typeface="Times New Roman" panose="02020603050405020304" pitchFamily="18" charset="0"/>
              <a:cs typeface="Times New Roman" panose="02020603050405020304" pitchFamily="18" charset="0"/>
            </a:endParaRPr>
          </a:p>
          <a:p>
            <a:pPr algn="just"/>
            <a:r>
              <a:rPr lang="en-US" sz="3200" dirty="0">
                <a:solidFill>
                  <a:srgbClr val="000000"/>
                </a:solidFill>
                <a:latin typeface="Arial" panose="020B0604020202020204" pitchFamily="34" charset="0"/>
              </a:rPr>
              <a:t>1) location of the swimming pool</a:t>
            </a:r>
          </a:p>
          <a:p>
            <a:pPr algn="just"/>
            <a:r>
              <a:rPr lang="en-US" sz="3200" dirty="0">
                <a:solidFill>
                  <a:srgbClr val="000000"/>
                </a:solidFill>
                <a:latin typeface="Arial" panose="020B0604020202020204" pitchFamily="34" charset="0"/>
              </a:rPr>
              <a:t>2) opening hours</a:t>
            </a:r>
          </a:p>
          <a:p>
            <a:pPr algn="just"/>
            <a:r>
              <a:rPr lang="en-US" sz="3200" dirty="0">
                <a:solidFill>
                  <a:srgbClr val="000000"/>
                </a:solidFill>
                <a:latin typeface="Arial" panose="020B0604020202020204" pitchFamily="34" charset="0"/>
              </a:rPr>
              <a:t>3) sauna availability</a:t>
            </a:r>
          </a:p>
          <a:p>
            <a:pPr algn="just"/>
            <a:r>
              <a:rPr lang="en-US" sz="3200" dirty="0">
                <a:solidFill>
                  <a:srgbClr val="000000"/>
                </a:solidFill>
                <a:latin typeface="Arial" panose="020B0604020202020204" pitchFamily="34" charset="0"/>
              </a:rPr>
              <a:t>4) price for 3 months</a:t>
            </a:r>
          </a:p>
          <a:p>
            <a:pPr algn="just"/>
            <a:r>
              <a:rPr lang="en-US" sz="3200" dirty="0">
                <a:solidFill>
                  <a:srgbClr val="000000"/>
                </a:solidFill>
                <a:latin typeface="Arial" panose="020B0604020202020204" pitchFamily="34" charset="0"/>
              </a:rPr>
              <a:t>5) discounts for students</a:t>
            </a:r>
          </a:p>
        </p:txBody>
      </p:sp>
      <p:pic>
        <p:nvPicPr>
          <p:cNvPr id="2" name="Рисунок 1">
            <a:extLst>
              <a:ext uri="{FF2B5EF4-FFF2-40B4-BE49-F238E27FC236}">
                <a16:creationId xmlns:a16="http://schemas.microsoft.com/office/drawing/2014/main" id="{B6C9D296-9C4A-45C4-9732-AA16C742445C}"/>
              </a:ext>
            </a:extLst>
          </p:cNvPr>
          <p:cNvPicPr>
            <a:picLocks noChangeAspect="1"/>
          </p:cNvPicPr>
          <p:nvPr/>
        </p:nvPicPr>
        <p:blipFill>
          <a:blip r:embed="rId2"/>
          <a:stretch>
            <a:fillRect/>
          </a:stretch>
        </p:blipFill>
        <p:spPr>
          <a:xfrm>
            <a:off x="495300" y="1795462"/>
            <a:ext cx="5600700" cy="3267075"/>
          </a:xfrm>
          <a:prstGeom prst="rect">
            <a:avLst/>
          </a:prstGeom>
        </p:spPr>
      </p:pic>
    </p:spTree>
    <p:extLst>
      <p:ext uri="{BB962C8B-B14F-4D97-AF65-F5344CB8AC3E}">
        <p14:creationId xmlns:p14="http://schemas.microsoft.com/office/powerpoint/2010/main" val="2302348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043C3633-40AA-460B-8518-83B44882121D}"/>
              </a:ext>
            </a:extLst>
          </p:cNvPr>
          <p:cNvPicPr>
            <a:picLocks noChangeAspect="1"/>
          </p:cNvPicPr>
          <p:nvPr/>
        </p:nvPicPr>
        <p:blipFill>
          <a:blip r:embed="rId2"/>
          <a:stretch>
            <a:fillRect/>
          </a:stretch>
        </p:blipFill>
        <p:spPr>
          <a:xfrm>
            <a:off x="401638" y="711200"/>
            <a:ext cx="5338762" cy="4910667"/>
          </a:xfrm>
          <a:prstGeom prst="rect">
            <a:avLst/>
          </a:prstGeom>
        </p:spPr>
      </p:pic>
      <p:sp>
        <p:nvSpPr>
          <p:cNvPr id="4" name="TextBox 3">
            <a:extLst>
              <a:ext uri="{FF2B5EF4-FFF2-40B4-BE49-F238E27FC236}">
                <a16:creationId xmlns:a16="http://schemas.microsoft.com/office/drawing/2014/main" id="{AAF7FBF4-FFD2-4912-98F2-160A50060A68}"/>
              </a:ext>
            </a:extLst>
          </p:cNvPr>
          <p:cNvSpPr txBox="1"/>
          <p:nvPr/>
        </p:nvSpPr>
        <p:spPr>
          <a:xfrm>
            <a:off x="5851813" y="1473200"/>
            <a:ext cx="5938549" cy="2862322"/>
          </a:xfrm>
          <a:prstGeom prst="rect">
            <a:avLst/>
          </a:prstGeom>
          <a:noFill/>
        </p:spPr>
        <p:txBody>
          <a:bodyPr wrap="none" rtlCol="0">
            <a:spAutoFit/>
          </a:bodyPr>
          <a:lstStyle/>
          <a:p>
            <a:r>
              <a:rPr lang="en-US" sz="2000" b="1" dirty="0"/>
              <a:t>·    when you took the photo</a:t>
            </a:r>
          </a:p>
          <a:p>
            <a:endParaRPr lang="en-US" sz="2000" b="1" dirty="0"/>
          </a:p>
          <a:p>
            <a:r>
              <a:rPr lang="en-US" sz="2000" b="1" dirty="0"/>
              <a:t>·    what/who is in the photo</a:t>
            </a:r>
          </a:p>
          <a:p>
            <a:endParaRPr lang="en-US" sz="2000" b="1" dirty="0"/>
          </a:p>
          <a:p>
            <a:r>
              <a:rPr lang="en-US" sz="2000" b="1" dirty="0"/>
              <a:t>·    what is happening</a:t>
            </a:r>
          </a:p>
          <a:p>
            <a:endParaRPr lang="en-US" sz="2000" b="1" dirty="0"/>
          </a:p>
          <a:p>
            <a:r>
              <a:rPr lang="en-US" sz="2000" b="1" dirty="0"/>
              <a:t>·    why you took the photo </a:t>
            </a:r>
          </a:p>
          <a:p>
            <a:endParaRPr lang="en-US" sz="2000" b="1" dirty="0"/>
          </a:p>
          <a:p>
            <a:r>
              <a:rPr lang="en-US" sz="2000" b="1" dirty="0"/>
              <a:t>·    why you decided to show the picture to your friend</a:t>
            </a:r>
            <a:endParaRPr lang="ru-RU" sz="2000" b="1" dirty="0"/>
          </a:p>
        </p:txBody>
      </p:sp>
    </p:spTree>
    <p:extLst>
      <p:ext uri="{BB962C8B-B14F-4D97-AF65-F5344CB8AC3E}">
        <p14:creationId xmlns:p14="http://schemas.microsoft.com/office/powerpoint/2010/main" val="4256619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D719ECB9-CAA5-4CB1-ADC0-EF9203F58445}"/>
              </a:ext>
            </a:extLst>
          </p:cNvPr>
          <p:cNvPicPr>
            <a:picLocks noChangeAspect="1"/>
          </p:cNvPicPr>
          <p:nvPr/>
        </p:nvPicPr>
        <p:blipFill>
          <a:blip r:embed="rId2"/>
          <a:stretch>
            <a:fillRect/>
          </a:stretch>
        </p:blipFill>
        <p:spPr>
          <a:xfrm>
            <a:off x="764646" y="474134"/>
            <a:ext cx="4295775" cy="2590800"/>
          </a:xfrm>
          <a:prstGeom prst="rect">
            <a:avLst/>
          </a:prstGeom>
        </p:spPr>
      </p:pic>
      <p:pic>
        <p:nvPicPr>
          <p:cNvPr id="5" name="Рисунок 4">
            <a:extLst>
              <a:ext uri="{FF2B5EF4-FFF2-40B4-BE49-F238E27FC236}">
                <a16:creationId xmlns:a16="http://schemas.microsoft.com/office/drawing/2014/main" id="{C093AB06-6A7F-4D40-9101-4A2FA02A3250}"/>
              </a:ext>
            </a:extLst>
          </p:cNvPr>
          <p:cNvPicPr>
            <a:picLocks noChangeAspect="1"/>
          </p:cNvPicPr>
          <p:nvPr/>
        </p:nvPicPr>
        <p:blipFill>
          <a:blip r:embed="rId3"/>
          <a:stretch>
            <a:fillRect/>
          </a:stretch>
        </p:blipFill>
        <p:spPr>
          <a:xfrm>
            <a:off x="6775450" y="474134"/>
            <a:ext cx="4229100" cy="2590800"/>
          </a:xfrm>
          <a:prstGeom prst="rect">
            <a:avLst/>
          </a:prstGeom>
        </p:spPr>
      </p:pic>
      <p:sp>
        <p:nvSpPr>
          <p:cNvPr id="6" name="TextBox 5">
            <a:extLst>
              <a:ext uri="{FF2B5EF4-FFF2-40B4-BE49-F238E27FC236}">
                <a16:creationId xmlns:a16="http://schemas.microsoft.com/office/drawing/2014/main" id="{33E4A18E-2AF8-45A9-AED1-FA27464BD494}"/>
              </a:ext>
            </a:extLst>
          </p:cNvPr>
          <p:cNvSpPr txBox="1"/>
          <p:nvPr/>
        </p:nvSpPr>
        <p:spPr>
          <a:xfrm>
            <a:off x="2334143" y="3429000"/>
            <a:ext cx="7523713" cy="3416320"/>
          </a:xfrm>
          <a:prstGeom prst="rect">
            <a:avLst/>
          </a:prstGeom>
          <a:noFill/>
        </p:spPr>
        <p:txBody>
          <a:bodyPr wrap="square" rtlCol="0">
            <a:spAutoFit/>
          </a:bodyPr>
          <a:lstStyle/>
          <a:p>
            <a:pPr algn="just"/>
            <a:r>
              <a:rPr lang="en-US" sz="2400" b="1" dirty="0">
                <a:solidFill>
                  <a:srgbClr val="000000"/>
                </a:solidFill>
                <a:latin typeface="Arial" panose="020B0604020202020204" pitchFamily="34" charset="0"/>
              </a:rPr>
              <a:t>Task 4.</a:t>
            </a:r>
            <a:r>
              <a:rPr lang="en-US" sz="2400" dirty="0">
                <a:solidFill>
                  <a:srgbClr val="000000"/>
                </a:solidFill>
                <a:latin typeface="Arial" panose="020B0604020202020204" pitchFamily="34" charset="0"/>
              </a:rPr>
              <a:t> </a:t>
            </a:r>
            <a:r>
              <a:rPr lang="en-US" sz="2400" b="1" dirty="0">
                <a:solidFill>
                  <a:srgbClr val="000000"/>
                </a:solidFill>
                <a:latin typeface="Arial" panose="020B0604020202020204" pitchFamily="34" charset="0"/>
              </a:rPr>
              <a:t>Study the two photographs. In 1.5 minutes be ready to compare and contrast the photographs:</a:t>
            </a:r>
            <a:endParaRPr lang="en-US" sz="2400" dirty="0">
              <a:solidFill>
                <a:srgbClr val="000000"/>
              </a:solidFill>
              <a:latin typeface="Arial" panose="020B0604020202020204" pitchFamily="34" charset="0"/>
            </a:endParaRPr>
          </a:p>
          <a:p>
            <a:pPr algn="just"/>
            <a:r>
              <a:rPr lang="en-US" sz="2400" dirty="0">
                <a:solidFill>
                  <a:srgbClr val="000000"/>
                </a:solidFill>
                <a:latin typeface="Arial" panose="020B0604020202020204" pitchFamily="34" charset="0"/>
              </a:rPr>
              <a:t> </a:t>
            </a:r>
          </a:p>
          <a:p>
            <a:pPr algn="just"/>
            <a:r>
              <a:rPr lang="en-US" sz="2400" dirty="0">
                <a:solidFill>
                  <a:srgbClr val="000000"/>
                </a:solidFill>
                <a:latin typeface="Symbol" panose="05050102010706020507" pitchFamily="18" charset="2"/>
              </a:rPr>
              <a:t>·   </a:t>
            </a:r>
            <a:r>
              <a:rPr lang="en-US" sz="2400" dirty="0">
                <a:solidFill>
                  <a:srgbClr val="000000"/>
                </a:solidFill>
                <a:latin typeface="Arial" panose="020B0604020202020204" pitchFamily="34" charset="0"/>
              </a:rPr>
              <a:t>give a brief description (action, location)</a:t>
            </a:r>
          </a:p>
          <a:p>
            <a:pPr algn="just"/>
            <a:r>
              <a:rPr lang="en-US" sz="2400" dirty="0">
                <a:solidFill>
                  <a:srgbClr val="000000"/>
                </a:solidFill>
                <a:latin typeface="Symbol" panose="05050102010706020507" pitchFamily="18" charset="2"/>
              </a:rPr>
              <a:t>·   </a:t>
            </a:r>
            <a:r>
              <a:rPr lang="en-US" sz="2400" dirty="0">
                <a:solidFill>
                  <a:srgbClr val="000000"/>
                </a:solidFill>
                <a:latin typeface="Arial" panose="020B0604020202020204" pitchFamily="34" charset="0"/>
              </a:rPr>
              <a:t>say what the pictures have in common</a:t>
            </a:r>
          </a:p>
          <a:p>
            <a:pPr algn="just"/>
            <a:r>
              <a:rPr lang="en-US" sz="2400" dirty="0">
                <a:solidFill>
                  <a:srgbClr val="000000"/>
                </a:solidFill>
                <a:latin typeface="Symbol" panose="05050102010706020507" pitchFamily="18" charset="2"/>
              </a:rPr>
              <a:t>·   </a:t>
            </a:r>
            <a:r>
              <a:rPr lang="en-US" sz="2400" dirty="0">
                <a:solidFill>
                  <a:srgbClr val="000000"/>
                </a:solidFill>
                <a:latin typeface="Arial" panose="020B0604020202020204" pitchFamily="34" charset="0"/>
              </a:rPr>
              <a:t>say in what way the pictures are different</a:t>
            </a:r>
          </a:p>
          <a:p>
            <a:pPr algn="just"/>
            <a:r>
              <a:rPr lang="en-US" sz="2400" dirty="0">
                <a:solidFill>
                  <a:srgbClr val="000000"/>
                </a:solidFill>
                <a:latin typeface="Symbol" panose="05050102010706020507" pitchFamily="18" charset="2"/>
              </a:rPr>
              <a:t>·   </a:t>
            </a:r>
            <a:r>
              <a:rPr lang="en-US" sz="2400" dirty="0">
                <a:solidFill>
                  <a:srgbClr val="000000"/>
                </a:solidFill>
                <a:latin typeface="Arial" panose="020B0604020202020204" pitchFamily="34" charset="0"/>
              </a:rPr>
              <a:t>say which kind of life you’d prefer for wild animals </a:t>
            </a:r>
          </a:p>
          <a:p>
            <a:pPr algn="just"/>
            <a:r>
              <a:rPr lang="en-US" sz="2400" dirty="0">
                <a:solidFill>
                  <a:srgbClr val="000000"/>
                </a:solidFill>
                <a:latin typeface="Symbol" panose="05050102010706020507" pitchFamily="18" charset="2"/>
              </a:rPr>
              <a:t>·   </a:t>
            </a:r>
            <a:r>
              <a:rPr lang="en-US" sz="2400" dirty="0">
                <a:solidFill>
                  <a:srgbClr val="000000"/>
                </a:solidFill>
                <a:latin typeface="Arial" panose="020B0604020202020204" pitchFamily="34" charset="0"/>
              </a:rPr>
              <a:t>explain why</a:t>
            </a:r>
          </a:p>
        </p:txBody>
      </p:sp>
    </p:spTree>
    <p:extLst>
      <p:ext uri="{BB962C8B-B14F-4D97-AF65-F5344CB8AC3E}">
        <p14:creationId xmlns:p14="http://schemas.microsoft.com/office/powerpoint/2010/main" val="39921289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TotalTime>
  <Words>231</Words>
  <Application>Microsoft Office PowerPoint</Application>
  <PresentationFormat>Широкоэкранный</PresentationFormat>
  <Paragraphs>25</Paragraphs>
  <Slides>4</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4</vt:i4>
      </vt:variant>
    </vt:vector>
  </HeadingPairs>
  <TitlesOfParts>
    <vt:vector size="10" baseType="lpstr">
      <vt:lpstr>Arial</vt:lpstr>
      <vt:lpstr>Calibri</vt:lpstr>
      <vt:lpstr>Calibri Light</vt:lpstr>
      <vt:lpstr>Symbol</vt:lpstr>
      <vt:lpstr>Times New Roman</vt:lpstr>
      <vt:lpstr>Тема Office</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Юлия Лебедева</dc:creator>
  <cp:lastModifiedBy>Юлия Лебедева</cp:lastModifiedBy>
  <cp:revision>11</cp:revision>
  <dcterms:created xsi:type="dcterms:W3CDTF">2020-05-19T12:26:37Z</dcterms:created>
  <dcterms:modified xsi:type="dcterms:W3CDTF">2020-06-08T06:29:48Z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138800</vt:lpwstr>
  </property>
  <property fmtid="{D5CDD505-2E9C-101B-9397-08002B2CF9AE}" name="NXPowerLiteSettings" pid="3">
    <vt:lpwstr>C7000400038000</vt:lpwstr>
  </property>
  <property fmtid="{D5CDD505-2E9C-101B-9397-08002B2CF9AE}" name="NXPowerLiteVersion" pid="4">
    <vt:lpwstr>S9.0.3</vt:lpwstr>
  </property>
</Properties>
</file>