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media/image2.png" Type="http://schemas.openxmlformats.org/officeDocument/2006/relationships/image"/><Relationship Id="rId1" Target="../slideLayouts/slideLayout7.xml" Type="http://schemas.openxmlformats.org/officeDocument/2006/relationships/slideLayout"/><Relationship Id="rId5" Target="../media/image5.jpeg" Type="http://schemas.openxmlformats.org/officeDocument/2006/relationships/image"/><Relationship Id="rId4" Target="../media/image4.jpeg" Type="http://schemas.openxmlformats.org/officeDocument/2006/relationships/image"/></Relationships>
</file>

<file path=ppt/slides/_rels/slide4.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491067" y="366623"/>
            <a:ext cx="11700933" cy="6124754"/>
          </a:xfrm>
          <a:prstGeom prst="rect">
            <a:avLst/>
          </a:prstGeom>
          <a:noFill/>
        </p:spPr>
        <p:txBody>
          <a:bodyPr wrap="square" rtlCol="0">
            <a:spAutoFit/>
          </a:bodyPr>
          <a:lstStyle/>
          <a:p>
            <a:pPr fontAlgn="base"/>
            <a:r>
              <a:rPr lang="en-US" sz="2800" dirty="0">
                <a:latin typeface="Open Sans"/>
              </a:rPr>
              <a:t>Medicine has existed for thousands of years. At first, medicine was rather an art than science. It was little based on skills and knowledge but, instead, it had connections to the religious beliefs. At the early stages of medicine, doctors relied on religious rituals in the same way as on medication. For example, a medicine man would apply herbs and say prayers for healing. The first physicians thought that bloodletting was the best treatment of all. In recent centuries, since the advent of science, most medicine has become a combination of art and science. Much depends on the talent of the doctor and on the efficiency of drugs and surgery. Nowadays, we come to understand more and more about our body and to know what is going on inside the cells. Also, genetic engineering opens up new perspectives for treating inherited diseases. And, of course, new medical technologies have already saves millions of lives.</a:t>
            </a:r>
            <a:endParaRPr lang="en-US" sz="2800" dirty="0">
              <a:latin typeface="PT Serif"/>
            </a:endParaRP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5201424"/>
          </a:xfrm>
          <a:prstGeom prst="rect">
            <a:avLst/>
          </a:prstGeom>
          <a:noFill/>
        </p:spPr>
        <p:txBody>
          <a:bodyPr wrap="square" rtlCol="0">
            <a:spAutoFit/>
          </a:bodyPr>
          <a:lstStyle/>
          <a:p>
            <a:r>
              <a:rPr lang="en-US" sz="2800" b="1" dirty="0">
                <a:solidFill>
                  <a:srgbClr val="000000"/>
                </a:solidFill>
                <a:latin typeface="Arial" panose="020B0604020202020204" pitchFamily="34" charset="0"/>
              </a:rPr>
              <a:t>You are considering going to the new clothing store and now you’d like to get more information. </a:t>
            </a:r>
          </a:p>
          <a:p>
            <a:endParaRPr lang="en-US" sz="2800" b="1" dirty="0">
              <a:solidFill>
                <a:srgbClr val="000000"/>
              </a:solidFill>
              <a:latin typeface="Arial" panose="020B0604020202020204" pitchFamily="34" charset="0"/>
            </a:endParaRPr>
          </a:p>
          <a:p>
            <a:r>
              <a:rPr lang="en-US" sz="3200" dirty="0">
                <a:solidFill>
                  <a:srgbClr val="000000"/>
                </a:solidFill>
                <a:latin typeface="Arial" panose="020B0604020202020204" pitchFamily="34" charset="0"/>
              </a:rPr>
              <a:t>1) opening hours</a:t>
            </a:r>
          </a:p>
          <a:p>
            <a:r>
              <a:rPr lang="en-US" sz="3200" dirty="0">
                <a:solidFill>
                  <a:srgbClr val="000000"/>
                </a:solidFill>
                <a:latin typeface="Arial" panose="020B0604020202020204" pitchFamily="34" charset="0"/>
              </a:rPr>
              <a:t>2) available sizes</a:t>
            </a:r>
          </a:p>
          <a:p>
            <a:r>
              <a:rPr lang="en-US" sz="3200" dirty="0">
                <a:solidFill>
                  <a:srgbClr val="000000"/>
                </a:solidFill>
                <a:latin typeface="Arial" panose="020B0604020202020204" pitchFamily="34" charset="0"/>
              </a:rPr>
              <a:t>3) discounts</a:t>
            </a:r>
          </a:p>
          <a:p>
            <a:r>
              <a:rPr lang="en-US" sz="3200" dirty="0">
                <a:solidFill>
                  <a:srgbClr val="000000"/>
                </a:solidFill>
                <a:latin typeface="Arial" panose="020B0604020202020204" pitchFamily="34" charset="0"/>
              </a:rPr>
              <a:t>4) free parking</a:t>
            </a:r>
          </a:p>
          <a:p>
            <a:r>
              <a:rPr lang="en-US" sz="3200" dirty="0">
                <a:solidFill>
                  <a:srgbClr val="000000"/>
                </a:solidFill>
                <a:latin typeface="Arial" panose="020B0604020202020204" pitchFamily="34" charset="0"/>
              </a:rPr>
              <a:t>5) how to get to the shop by public transport</a:t>
            </a:r>
          </a:p>
        </p:txBody>
      </p:sp>
      <p:pic>
        <p:nvPicPr>
          <p:cNvPr id="2" name="Рисунок 1">
            <a:extLst>
              <a:ext uri="{FF2B5EF4-FFF2-40B4-BE49-F238E27FC236}">
                <a16:creationId xmlns:a16="http://schemas.microsoft.com/office/drawing/2014/main" id="{CD73E540-F1C4-4DBE-9FE5-864301D67163}"/>
              </a:ext>
            </a:extLst>
          </p:cNvPr>
          <p:cNvPicPr>
            <a:picLocks noChangeAspect="1"/>
          </p:cNvPicPr>
          <p:nvPr/>
        </p:nvPicPr>
        <p:blipFill>
          <a:blip r:embed="rId2"/>
          <a:stretch>
            <a:fillRect/>
          </a:stretch>
        </p:blipFill>
        <p:spPr>
          <a:xfrm>
            <a:off x="299507" y="1734609"/>
            <a:ext cx="4949825" cy="3734858"/>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FD14DE2-3838-429A-8275-46B0FE83ECA3}"/>
              </a:ext>
            </a:extLst>
          </p:cNvPr>
          <p:cNvPicPr>
            <a:picLocks noChangeAspect="1"/>
          </p:cNvPicPr>
          <p:nvPr/>
        </p:nvPicPr>
        <p:blipFill>
          <a:blip r:embed="rId2"/>
          <a:stretch>
            <a:fillRect/>
          </a:stretch>
        </p:blipFill>
        <p:spPr>
          <a:xfrm>
            <a:off x="523773" y="4752433"/>
            <a:ext cx="11144454" cy="1755800"/>
          </a:xfrm>
          <a:prstGeom prst="rect">
            <a:avLst/>
          </a:prstGeom>
        </p:spPr>
      </p:pic>
      <p:pic>
        <p:nvPicPr>
          <p:cNvPr id="3" name="Рисунок 2">
            <a:extLst>
              <a:ext uri="{FF2B5EF4-FFF2-40B4-BE49-F238E27FC236}">
                <a16:creationId xmlns:a16="http://schemas.microsoft.com/office/drawing/2014/main" id="{6811D1B4-42AE-41D8-86CA-A036BF861496}"/>
              </a:ext>
            </a:extLst>
          </p:cNvPr>
          <p:cNvPicPr>
            <a:picLocks noChangeAspect="1"/>
          </p:cNvPicPr>
          <p:nvPr/>
        </p:nvPicPr>
        <p:blipFill>
          <a:blip r:embed="rId3"/>
          <a:stretch>
            <a:fillRect/>
          </a:stretch>
        </p:blipFill>
        <p:spPr>
          <a:xfrm>
            <a:off x="218973" y="734988"/>
            <a:ext cx="3303160" cy="2656946"/>
          </a:xfrm>
          <a:prstGeom prst="rect">
            <a:avLst/>
          </a:prstGeom>
        </p:spPr>
      </p:pic>
      <p:pic>
        <p:nvPicPr>
          <p:cNvPr id="5" name="Рисунок 4">
            <a:extLst>
              <a:ext uri="{FF2B5EF4-FFF2-40B4-BE49-F238E27FC236}">
                <a16:creationId xmlns:a16="http://schemas.microsoft.com/office/drawing/2014/main" id="{DEEB273A-4A2C-4AC5-BA2C-9A4F2F66ED20}"/>
              </a:ext>
            </a:extLst>
          </p:cNvPr>
          <p:cNvPicPr>
            <a:picLocks noChangeAspect="1"/>
          </p:cNvPicPr>
          <p:nvPr/>
        </p:nvPicPr>
        <p:blipFill>
          <a:blip r:embed="rId4"/>
          <a:stretch>
            <a:fillRect/>
          </a:stretch>
        </p:blipFill>
        <p:spPr>
          <a:xfrm>
            <a:off x="4119247" y="710154"/>
            <a:ext cx="3482548" cy="2656946"/>
          </a:xfrm>
          <a:prstGeom prst="rect">
            <a:avLst/>
          </a:prstGeom>
        </p:spPr>
      </p:pic>
      <p:pic>
        <p:nvPicPr>
          <p:cNvPr id="8" name="Рисунок 7">
            <a:extLst>
              <a:ext uri="{FF2B5EF4-FFF2-40B4-BE49-F238E27FC236}">
                <a16:creationId xmlns:a16="http://schemas.microsoft.com/office/drawing/2014/main" id="{880C343E-8082-4E6B-8A88-40C3CF81B344}"/>
              </a:ext>
            </a:extLst>
          </p:cNvPr>
          <p:cNvPicPr>
            <a:picLocks noChangeAspect="1"/>
          </p:cNvPicPr>
          <p:nvPr/>
        </p:nvPicPr>
        <p:blipFill>
          <a:blip r:embed="rId5"/>
          <a:stretch>
            <a:fillRect/>
          </a:stretch>
        </p:blipFill>
        <p:spPr>
          <a:xfrm>
            <a:off x="8198909" y="734988"/>
            <a:ext cx="3482548" cy="2656946"/>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887671" y="3933773"/>
            <a:ext cx="9492463" cy="2862322"/>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r>
              <a:rPr lang="en-US" sz="2400" dirty="0">
                <a:solidFill>
                  <a:srgbClr val="000000"/>
                </a:solidFill>
                <a:latin typeface="Arial" panose="020B0604020202020204" pitchFamily="34" charset="0"/>
              </a:rPr>
              <a:t>·   give a brief description of the photos (action, location)</a:t>
            </a:r>
          </a:p>
          <a:p>
            <a:r>
              <a:rPr lang="en-US" sz="2400" dirty="0">
                <a:solidFill>
                  <a:srgbClr val="000000"/>
                </a:solidFill>
                <a:latin typeface="Arial" panose="020B0604020202020204" pitchFamily="34" charset="0"/>
              </a:rPr>
              <a:t>·   say what the pictures have in common</a:t>
            </a:r>
          </a:p>
          <a:p>
            <a:r>
              <a:rPr lang="en-US" sz="2400" dirty="0">
                <a:solidFill>
                  <a:srgbClr val="000000"/>
                </a:solidFill>
                <a:latin typeface="Arial" panose="020B0604020202020204" pitchFamily="34" charset="0"/>
              </a:rPr>
              <a:t>·   say in what way the pictures are different</a:t>
            </a:r>
          </a:p>
          <a:p>
            <a:r>
              <a:rPr lang="en-US" sz="2400" dirty="0">
                <a:solidFill>
                  <a:srgbClr val="000000"/>
                </a:solidFill>
                <a:latin typeface="Arial" panose="020B0604020202020204" pitchFamily="34" charset="0"/>
              </a:rPr>
              <a:t>·   say which way of preparing for classes presented in the pictures you prefer</a:t>
            </a:r>
          </a:p>
          <a:p>
            <a:r>
              <a:rPr lang="en-US" sz="2400" dirty="0">
                <a:solidFill>
                  <a:srgbClr val="000000"/>
                </a:solidFill>
                <a:latin typeface="Arial" panose="020B0604020202020204" pitchFamily="34" charset="0"/>
              </a:rPr>
              <a:t>·   explain why</a:t>
            </a:r>
          </a:p>
        </p:txBody>
      </p:sp>
      <p:pic>
        <p:nvPicPr>
          <p:cNvPr id="4" name="Рисунок 3">
            <a:extLst>
              <a:ext uri="{FF2B5EF4-FFF2-40B4-BE49-F238E27FC236}">
                <a16:creationId xmlns:a16="http://schemas.microsoft.com/office/drawing/2014/main" id="{1C5C7341-7CD1-4A40-BC20-5DE2BAC8A7BF}"/>
              </a:ext>
            </a:extLst>
          </p:cNvPr>
          <p:cNvPicPr>
            <a:picLocks noChangeAspect="1"/>
          </p:cNvPicPr>
          <p:nvPr/>
        </p:nvPicPr>
        <p:blipFill>
          <a:blip r:embed="rId2"/>
          <a:stretch>
            <a:fillRect/>
          </a:stretch>
        </p:blipFill>
        <p:spPr>
          <a:xfrm>
            <a:off x="1023137" y="431237"/>
            <a:ext cx="3905250" cy="2997763"/>
          </a:xfrm>
          <a:prstGeom prst="rect">
            <a:avLst/>
          </a:prstGeom>
        </p:spPr>
      </p:pic>
      <p:pic>
        <p:nvPicPr>
          <p:cNvPr id="5" name="Рисунок 4">
            <a:extLst>
              <a:ext uri="{FF2B5EF4-FFF2-40B4-BE49-F238E27FC236}">
                <a16:creationId xmlns:a16="http://schemas.microsoft.com/office/drawing/2014/main" id="{FD24B372-AE82-483C-A6B2-EDD392815054}"/>
              </a:ext>
            </a:extLst>
          </p:cNvPr>
          <p:cNvPicPr>
            <a:picLocks noChangeAspect="1"/>
          </p:cNvPicPr>
          <p:nvPr/>
        </p:nvPicPr>
        <p:blipFill>
          <a:blip r:embed="rId3"/>
          <a:stretch>
            <a:fillRect/>
          </a:stretch>
        </p:blipFill>
        <p:spPr>
          <a:xfrm>
            <a:off x="6465359" y="431237"/>
            <a:ext cx="3914775" cy="2997762"/>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209</Words>
  <Application>Microsoft Office PowerPoint</Application>
  <PresentationFormat>Широкоэкранный</PresentationFormat>
  <Paragraphs>14</Paragraphs>
  <Slides>4</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4</vt:i4>
      </vt:variant>
    </vt:vector>
  </HeadingPairs>
  <TitlesOfParts>
    <vt:vector size="10" baseType="lpstr">
      <vt:lpstr>Arial</vt:lpstr>
      <vt:lpstr>Calibri</vt:lpstr>
      <vt:lpstr>Calibri Light</vt:lpstr>
      <vt:lpstr>Open Sans</vt:lpstr>
      <vt:lpstr>PT Serif</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26</cp:revision>
  <dcterms:created xsi:type="dcterms:W3CDTF">2020-05-19T12:26:37Z</dcterms:created>
  <dcterms:modified xsi:type="dcterms:W3CDTF">2020-06-18T18:16:13Z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145163</vt:lpwstr>
  </property>
  <property fmtid="{D5CDD505-2E9C-101B-9397-08002B2CF9AE}" name="NXPowerLiteSettings" pid="3">
    <vt:lpwstr>C7000400038000</vt:lpwstr>
  </property>
  <property fmtid="{D5CDD505-2E9C-101B-9397-08002B2CF9AE}" name="NXPowerLiteVersion" pid="4">
    <vt:lpwstr>S9.0.3</vt:lpwstr>
  </property>
</Properties>
</file>