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 Id="rId5" Target="../media/image5.jpeg" Type="http://schemas.openxmlformats.org/officeDocument/2006/relationships/image"/><Relationship Id="rId4" Target="../media/image4.jpeg" Type="http://schemas.openxmlformats.org/officeDocument/2006/relationships/image"/></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491067" y="151179"/>
            <a:ext cx="11700933" cy="6124754"/>
          </a:xfrm>
          <a:prstGeom prst="rect">
            <a:avLst/>
          </a:prstGeom>
          <a:noFill/>
        </p:spPr>
        <p:txBody>
          <a:bodyPr wrap="square" rtlCol="0">
            <a:spAutoFit/>
          </a:bodyPr>
          <a:lstStyle/>
          <a:p>
            <a:pPr fontAlgn="base"/>
            <a:r>
              <a:rPr lang="en-US" sz="2800" dirty="0">
                <a:latin typeface="PT Serif"/>
              </a:rPr>
              <a:t>Astronomy is the study of the universe and everything in it. This includes stars, planets and galaxies as well as other things. The word astronomy comes from two Greek words. The first means star and the second means slaw. A person who studies astronomy is called an astronomer.</a:t>
            </a:r>
          </a:p>
          <a:p>
            <a:pPr fontAlgn="base"/>
            <a:r>
              <a:rPr lang="en-US" sz="2800" dirty="0">
                <a:latin typeface="PT Serif"/>
              </a:rPr>
              <a:t>Astronomy is one of the oldest sciences. Ancient people used the positions of the stars to navigate, and to find when was the best time to plant crops. Astronomy is very similar to astrophysics. Since the 20th century there have been two main types of astronomy, observational and theoretical astronomy. Observational astronomy uses telescopes and cameras to look at stars, galaxies and other astronomical objects. Theoretical astronomy uses </a:t>
            </a:r>
            <a:r>
              <a:rPr lang="en-US" sz="2800" dirty="0" err="1">
                <a:latin typeface="PT Serif"/>
              </a:rPr>
              <a:t>maths</a:t>
            </a:r>
            <a:r>
              <a:rPr lang="en-US" sz="2800" dirty="0">
                <a:latin typeface="PT Serif"/>
              </a:rPr>
              <a:t> and computer models to predict what should happen. The two often work together, the theoretical predicts what should happen and the observational shows whether the prediction works</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going to the new fast food restaurant  and now you’d like to get more information. </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location</a:t>
            </a:r>
          </a:p>
          <a:p>
            <a:r>
              <a:rPr lang="en-US" sz="3200" dirty="0">
                <a:solidFill>
                  <a:srgbClr val="000000"/>
                </a:solidFill>
                <a:latin typeface="Arial" panose="020B0604020202020204" pitchFamily="34" charset="0"/>
              </a:rPr>
              <a:t>2) opening hours</a:t>
            </a:r>
          </a:p>
          <a:p>
            <a:r>
              <a:rPr lang="en-US" sz="3200" dirty="0">
                <a:solidFill>
                  <a:srgbClr val="000000"/>
                </a:solidFill>
                <a:latin typeface="Arial" panose="020B0604020202020204" pitchFamily="34" charset="0"/>
              </a:rPr>
              <a:t>3) price of a standard lunch</a:t>
            </a:r>
          </a:p>
          <a:p>
            <a:r>
              <a:rPr lang="en-US" sz="3200" dirty="0">
                <a:solidFill>
                  <a:srgbClr val="000000"/>
                </a:solidFill>
                <a:latin typeface="Arial" panose="020B0604020202020204" pitchFamily="34" charset="0"/>
              </a:rPr>
              <a:t>4) vegetarian dishes</a:t>
            </a:r>
          </a:p>
          <a:p>
            <a:r>
              <a:rPr lang="en-US" sz="3200" dirty="0">
                <a:solidFill>
                  <a:srgbClr val="000000"/>
                </a:solidFill>
                <a:latin typeface="Arial" panose="020B0604020202020204" pitchFamily="34" charset="0"/>
              </a:rPr>
              <a:t>5) free Wi-Fi</a:t>
            </a:r>
          </a:p>
          <a:p>
            <a:endParaRPr lang="en-US" sz="3200" dirty="0">
              <a:solidFill>
                <a:srgbClr val="000000"/>
              </a:solidFill>
              <a:latin typeface="Arial" panose="020B0604020202020204" pitchFamily="34" charset="0"/>
            </a:endParaRPr>
          </a:p>
        </p:txBody>
      </p:sp>
      <p:pic>
        <p:nvPicPr>
          <p:cNvPr id="2" name="Рисунок 1">
            <a:extLst>
              <a:ext uri="{FF2B5EF4-FFF2-40B4-BE49-F238E27FC236}">
                <a16:creationId xmlns:a16="http://schemas.microsoft.com/office/drawing/2014/main" id="{512D950F-878A-4752-BBB4-FD7B46706EC1}"/>
              </a:ext>
            </a:extLst>
          </p:cNvPr>
          <p:cNvPicPr>
            <a:picLocks noChangeAspect="1"/>
          </p:cNvPicPr>
          <p:nvPr/>
        </p:nvPicPr>
        <p:blipFill>
          <a:blip r:embed="rId2"/>
          <a:stretch>
            <a:fillRect/>
          </a:stretch>
        </p:blipFill>
        <p:spPr>
          <a:xfrm>
            <a:off x="667549" y="1044575"/>
            <a:ext cx="4398962" cy="4297892"/>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3" name="Рисунок 2">
            <a:extLst>
              <a:ext uri="{FF2B5EF4-FFF2-40B4-BE49-F238E27FC236}">
                <a16:creationId xmlns:a16="http://schemas.microsoft.com/office/drawing/2014/main" id="{074280CA-7377-4ABC-B055-A83B084F5AF4}"/>
              </a:ext>
            </a:extLst>
          </p:cNvPr>
          <p:cNvPicPr>
            <a:picLocks noChangeAspect="1"/>
          </p:cNvPicPr>
          <p:nvPr/>
        </p:nvPicPr>
        <p:blipFill>
          <a:blip r:embed="rId3"/>
          <a:stretch>
            <a:fillRect/>
          </a:stretch>
        </p:blipFill>
        <p:spPr>
          <a:xfrm>
            <a:off x="389467" y="349767"/>
            <a:ext cx="3540226" cy="2836887"/>
          </a:xfrm>
          <a:prstGeom prst="rect">
            <a:avLst/>
          </a:prstGeom>
        </p:spPr>
      </p:pic>
      <p:pic>
        <p:nvPicPr>
          <p:cNvPr id="5" name="Рисунок 4">
            <a:extLst>
              <a:ext uri="{FF2B5EF4-FFF2-40B4-BE49-F238E27FC236}">
                <a16:creationId xmlns:a16="http://schemas.microsoft.com/office/drawing/2014/main" id="{A4B98D91-DC79-402A-9179-4433E8CE1BDA}"/>
              </a:ext>
            </a:extLst>
          </p:cNvPr>
          <p:cNvPicPr>
            <a:picLocks noChangeAspect="1"/>
          </p:cNvPicPr>
          <p:nvPr/>
        </p:nvPicPr>
        <p:blipFill>
          <a:blip r:embed="rId4"/>
          <a:stretch>
            <a:fillRect/>
          </a:stretch>
        </p:blipFill>
        <p:spPr>
          <a:xfrm>
            <a:off x="4978929" y="284949"/>
            <a:ext cx="2234142" cy="2966521"/>
          </a:xfrm>
          <a:prstGeom prst="rect">
            <a:avLst/>
          </a:prstGeom>
        </p:spPr>
      </p:pic>
      <p:pic>
        <p:nvPicPr>
          <p:cNvPr id="8" name="Рисунок 7">
            <a:extLst>
              <a:ext uri="{FF2B5EF4-FFF2-40B4-BE49-F238E27FC236}">
                <a16:creationId xmlns:a16="http://schemas.microsoft.com/office/drawing/2014/main" id="{71F28AE3-5134-4682-85B2-7009CF0A357E}"/>
              </a:ext>
            </a:extLst>
          </p:cNvPr>
          <p:cNvPicPr>
            <a:picLocks noChangeAspect="1"/>
          </p:cNvPicPr>
          <p:nvPr/>
        </p:nvPicPr>
        <p:blipFill>
          <a:blip r:embed="rId5"/>
          <a:stretch>
            <a:fillRect/>
          </a:stretch>
        </p:blipFill>
        <p:spPr>
          <a:xfrm>
            <a:off x="8262307" y="510915"/>
            <a:ext cx="3219450" cy="2514588"/>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887671" y="3933773"/>
            <a:ext cx="9492463" cy="2862322"/>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r>
              <a:rPr lang="en-US" sz="2400" dirty="0">
                <a:solidFill>
                  <a:srgbClr val="000000"/>
                </a:solidFill>
                <a:latin typeface="Arial" panose="020B0604020202020204" pitchFamily="34" charset="0"/>
              </a:rPr>
              <a:t>·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celebrations presented in the pictures you preferred as a child</a:t>
            </a:r>
          </a:p>
          <a:p>
            <a:r>
              <a:rPr lang="en-US" sz="2400" dirty="0">
                <a:solidFill>
                  <a:srgbClr val="000000"/>
                </a:solidFill>
                <a:latin typeface="Arial" panose="020B0604020202020204" pitchFamily="34" charset="0"/>
              </a:rPr>
              <a:t>·          explain why</a:t>
            </a:r>
          </a:p>
        </p:txBody>
      </p:sp>
      <p:pic>
        <p:nvPicPr>
          <p:cNvPr id="4" name="Рисунок 3">
            <a:extLst>
              <a:ext uri="{FF2B5EF4-FFF2-40B4-BE49-F238E27FC236}">
                <a16:creationId xmlns:a16="http://schemas.microsoft.com/office/drawing/2014/main" id="{43D2D0A1-AF88-4B38-8062-CB91AF30BCA7}"/>
              </a:ext>
            </a:extLst>
          </p:cNvPr>
          <p:cNvPicPr>
            <a:picLocks noChangeAspect="1"/>
          </p:cNvPicPr>
          <p:nvPr/>
        </p:nvPicPr>
        <p:blipFill>
          <a:blip r:embed="rId2"/>
          <a:stretch>
            <a:fillRect/>
          </a:stretch>
        </p:blipFill>
        <p:spPr>
          <a:xfrm>
            <a:off x="790048" y="431237"/>
            <a:ext cx="4235448" cy="2997763"/>
          </a:xfrm>
          <a:prstGeom prst="rect">
            <a:avLst/>
          </a:prstGeom>
        </p:spPr>
      </p:pic>
      <p:pic>
        <p:nvPicPr>
          <p:cNvPr id="5" name="Рисунок 4">
            <a:extLst>
              <a:ext uri="{FF2B5EF4-FFF2-40B4-BE49-F238E27FC236}">
                <a16:creationId xmlns:a16="http://schemas.microsoft.com/office/drawing/2014/main" id="{4E1448F7-90FA-4A84-8AEB-9A37A9381641}"/>
              </a:ext>
            </a:extLst>
          </p:cNvPr>
          <p:cNvPicPr>
            <a:picLocks noChangeAspect="1"/>
          </p:cNvPicPr>
          <p:nvPr/>
        </p:nvPicPr>
        <p:blipFill>
          <a:blip r:embed="rId3"/>
          <a:stretch>
            <a:fillRect/>
          </a:stretch>
        </p:blipFill>
        <p:spPr>
          <a:xfrm>
            <a:off x="6333067" y="431237"/>
            <a:ext cx="4453465" cy="2997763"/>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188</Words>
  <Application>Microsoft Office PowerPoint</Application>
  <PresentationFormat>Широкоэкранный</PresentationFormat>
  <Paragraphs>15</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PT Serif</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23</cp:revision>
  <dcterms:created xsi:type="dcterms:W3CDTF">2020-05-19T12:26:37Z</dcterms:created>
  <dcterms:modified xsi:type="dcterms:W3CDTF">2020-06-18T17:55:15Z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156670</vt:lpwstr>
  </property>
  <property fmtid="{D5CDD505-2E9C-101B-9397-08002B2CF9AE}" name="NXPowerLiteSettings" pid="3">
    <vt:lpwstr>C7000400038000</vt:lpwstr>
  </property>
  <property fmtid="{D5CDD505-2E9C-101B-9397-08002B2CF9AE}" name="NXPowerLiteVersion" pid="4">
    <vt:lpwstr>S9.0.3</vt:lpwstr>
  </property>
</Properties>
</file>