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59" r:id="rId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72" autoAdjust="0"/>
    <p:restoredTop sz="94660"/>
  </p:normalViewPr>
  <p:slideViewPr>
    <p:cSldViewPr snapToGrid="0">
      <p:cViewPr varScale="1">
        <p:scale>
          <a:sx n="57" d="100"/>
          <a:sy n="57" d="100"/>
        </p:scale>
        <p:origin x="10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9BE003E-0C4D-4544-8300-DF938E5E98B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0808B4B-1FF2-477E-A2EE-580D6146D2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7AAE9172-126E-41A2-A964-ECF26D2ED74F}"/>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89C598C-6027-4599-BA3C-DB333CC27B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C881E-7027-4523-8FE3-ED7038E27B4F}"/>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53354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745064F-480C-4F2E-A5CC-7E6B6094521F}"/>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F076D597-D21A-459A-98A2-300E0B69614C}"/>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05D56BE3-C225-4591-8DD2-F1899FFF86F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B477DE38-5157-4F85-B088-5A9B792682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8D6C5D6-967E-45B6-A9E5-1D6792EC849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795000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4A99CBC-8802-4E89-88E1-39310E33102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084AD47-86A7-41D9-99A3-1C5F1544728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3BFB56-2241-47FA-8EB5-CC641F8D0B9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502015A7-3200-484B-AEC0-17374A87B30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80C9893-3C51-4CED-B4C2-387496815F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758208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21B96-3834-423F-BBC0-840A9D2F573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5ADF1C3F-06B7-471A-BE57-954E8D87A710}"/>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05BDF71-5612-4BEC-80BB-849961B36F5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D317868-E445-41B1-B417-06EE12448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30DB390-321C-4D33-85DA-FB009DDDE40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373932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8AB448-3882-45D1-97C4-B0E3D4C27CF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5A5A383-5A97-4B96-9C3B-F303312F62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DA51781-D12D-40A2-BAF7-EFE26DACAC4D}"/>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1830618-7ECB-43B6-91E9-528AD6484FB9}"/>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99BCBB05-2413-4D93-A1AE-A9F5A8C44162}"/>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321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00A29A-3684-4B20-B6A7-EED4961DD80C}"/>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4F78B840-E673-4093-907C-1136B5A77EF4}"/>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A92B6984-8B27-45EF-B790-40CADB7EE9E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650B32E-0EB3-4C4D-86D8-F3669A9A3A6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7EA1A6DD-7E12-4091-A809-83A84CDAFE8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F49ECBE-2BB9-4BFA-BDD2-D3FBC08BA55A}"/>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33518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5808571-F15F-4106-B486-8BE8614241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592FFAD4-9946-4B26-B123-600CCA6420B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8BFC65-2526-4147-B91F-0201CBA2529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5560A96-37ED-44DF-B752-DDC13BC33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BFD82C6F-B2E0-4D91-B400-6C328ABD6AF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56E33157-3427-4E03-81DD-12DE7BDE3D49}"/>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8" name="Нижний колонтитул 7">
            <a:extLst>
              <a:ext uri="{FF2B5EF4-FFF2-40B4-BE49-F238E27FC236}">
                <a16:creationId xmlns:a16="http://schemas.microsoft.com/office/drawing/2014/main" id="{3F1253FA-74E1-4B93-97DC-45A82B119F7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8B706E6B-1CDD-45FE-9275-EC11C2687C23}"/>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906950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41E277-1E9E-4447-AF9B-07B4E132BD42}"/>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B7A7E229-48B9-4AED-9C4B-0E235946B538}"/>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4" name="Нижний колонтитул 3">
            <a:extLst>
              <a:ext uri="{FF2B5EF4-FFF2-40B4-BE49-F238E27FC236}">
                <a16:creationId xmlns:a16="http://schemas.microsoft.com/office/drawing/2014/main" id="{309FFC91-A582-4F74-9E02-8A63C242498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06E6AD13-FADE-4AEE-87F8-66CA43061E68}"/>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216658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90C132B-6D12-48D3-8E57-BA9112F237F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3" name="Нижний колонтитул 2">
            <a:extLst>
              <a:ext uri="{FF2B5EF4-FFF2-40B4-BE49-F238E27FC236}">
                <a16:creationId xmlns:a16="http://schemas.microsoft.com/office/drawing/2014/main" id="{FE788CED-2BCB-4C82-8EA8-3A9D637359CC}"/>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30CC78A7-3DF4-4D3F-ABC9-DE93F2BB0005}"/>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452452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BD4D0A-B20C-4C8B-9609-3A454CE0356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903EF542-805F-498F-83B1-CFCDF443C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F18D1A5-F728-4274-9584-A46A20E060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C2370D-B072-4468-8F98-F6AC2FBE5045}"/>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2FEC0903-0F39-465E-954F-746CE94058F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7FF70FF-2147-4DAC-BA4C-5690FC5C2CFD}"/>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200560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27DE95-A7B9-4F41-91E7-DC37AFDA0AD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10F13EF6-ADCC-479B-A1BD-5BDBBB0B9C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CF237B1D-E1F7-4423-A611-E58D731A85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0D53D31D-76AB-4EE3-B3DC-BD2DFA2AB4D2}"/>
              </a:ext>
            </a:extLst>
          </p:cNvPr>
          <p:cNvSpPr>
            <a:spLocks noGrp="1"/>
          </p:cNvSpPr>
          <p:nvPr>
            <p:ph type="dt" sz="half" idx="10"/>
          </p:nvPr>
        </p:nvSpPr>
        <p:spPr/>
        <p:txBody>
          <a:bodyPr/>
          <a:lstStyle/>
          <a:p>
            <a:fld id="{1D0568FE-0462-4705-98D2-4D1DE0708058}" type="datetimeFigureOut">
              <a:rPr lang="ru-RU" smtClean="0"/>
              <a:t>18.06.2020</a:t>
            </a:fld>
            <a:endParaRPr lang="ru-RU"/>
          </a:p>
        </p:txBody>
      </p:sp>
      <p:sp>
        <p:nvSpPr>
          <p:cNvPr id="6" name="Нижний колонтитул 5">
            <a:extLst>
              <a:ext uri="{FF2B5EF4-FFF2-40B4-BE49-F238E27FC236}">
                <a16:creationId xmlns:a16="http://schemas.microsoft.com/office/drawing/2014/main" id="{ABBDCC2C-603A-4F0F-9C9D-7AFF884755B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769567D-A828-42A1-AE2C-5EF05F04B6C0}"/>
              </a:ext>
            </a:extLst>
          </p:cNvPr>
          <p:cNvSpPr>
            <a:spLocks noGrp="1"/>
          </p:cNvSpPr>
          <p:nvPr>
            <p:ph type="sldNum" sz="quarter" idx="12"/>
          </p:nvPr>
        </p:nvSpPr>
        <p:spPr/>
        <p:txBody>
          <a:bodyPr/>
          <a:lstStyle/>
          <a:p>
            <a:fld id="{98434699-A3A3-4E3F-8E1C-C200AE183944}" type="slidenum">
              <a:rPr lang="ru-RU" smtClean="0"/>
              <a:t>‹#›</a:t>
            </a:fld>
            <a:endParaRPr lang="ru-RU"/>
          </a:p>
        </p:txBody>
      </p:sp>
    </p:spTree>
    <p:extLst>
      <p:ext uri="{BB962C8B-B14F-4D97-AF65-F5344CB8AC3E}">
        <p14:creationId xmlns:p14="http://schemas.microsoft.com/office/powerpoint/2010/main" val="1142213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4DF036-C016-441E-AA12-789D9AE53F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86EBD50-1F09-4140-A3A8-21AE28F38E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A17A6D8-E813-4290-B625-5C634FC67F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0568FE-0462-4705-98D2-4D1DE0708058}" type="datetimeFigureOut">
              <a:rPr lang="ru-RU" smtClean="0"/>
              <a:t>18.06.2020</a:t>
            </a:fld>
            <a:endParaRPr lang="ru-RU"/>
          </a:p>
        </p:txBody>
      </p:sp>
      <p:sp>
        <p:nvSpPr>
          <p:cNvPr id="5" name="Нижний колонтитул 4">
            <a:extLst>
              <a:ext uri="{FF2B5EF4-FFF2-40B4-BE49-F238E27FC236}">
                <a16:creationId xmlns:a16="http://schemas.microsoft.com/office/drawing/2014/main" id="{08DB5619-38BB-4BFF-B132-4E05C1EB26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B64EFC4-E585-44A6-B59B-847A8FB12F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434699-A3A3-4E3F-8E1C-C200AE183944}" type="slidenum">
              <a:rPr lang="ru-RU" smtClean="0"/>
              <a:t>‹#›</a:t>
            </a:fld>
            <a:endParaRPr lang="ru-RU"/>
          </a:p>
        </p:txBody>
      </p:sp>
    </p:spTree>
    <p:extLst>
      <p:ext uri="{BB962C8B-B14F-4D97-AF65-F5344CB8AC3E}">
        <p14:creationId xmlns:p14="http://schemas.microsoft.com/office/powerpoint/2010/main" val="2860628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arget="../media/image1.jpeg" Type="http://schemas.openxmlformats.org/officeDocument/2006/relationships/image"/><Relationship Id="rId1" Target="../slideLayouts/slideLayout7.xml" Type="http://schemas.openxmlformats.org/officeDocument/2006/relationships/slideLayout"/></Relationships>
</file>

<file path=ppt/slides/_rels/slide3.xml.rels><?xml version="1.0" encoding="UTF-8" standalone="yes" ?><Relationships xmlns="http://schemas.openxmlformats.org/package/2006/relationships"><Relationship Id="rId3" Target="../media/image3.jpeg" Type="http://schemas.openxmlformats.org/officeDocument/2006/relationships/image"/><Relationship Id="rId2" Target="../media/image2.png" Type="http://schemas.openxmlformats.org/officeDocument/2006/relationships/image"/><Relationship Id="rId1" Target="../slideLayouts/slideLayout7.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4.jpeg" Type="http://schemas.openxmlformats.org/officeDocument/2006/relationships/image"/><Relationship Id="rId1" Target="../slideLayouts/slideLayout7.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B29CB42-12ED-4516-A969-6404B8948046}"/>
              </a:ext>
            </a:extLst>
          </p:cNvPr>
          <p:cNvSpPr txBox="1"/>
          <p:nvPr/>
        </p:nvSpPr>
        <p:spPr>
          <a:xfrm>
            <a:off x="245533" y="366623"/>
            <a:ext cx="11700933" cy="6124754"/>
          </a:xfrm>
          <a:prstGeom prst="rect">
            <a:avLst/>
          </a:prstGeom>
          <a:noFill/>
        </p:spPr>
        <p:txBody>
          <a:bodyPr wrap="square" rtlCol="0">
            <a:spAutoFit/>
          </a:bodyPr>
          <a:lstStyle/>
          <a:p>
            <a:pPr fontAlgn="base"/>
            <a:r>
              <a:rPr lang="en-US" sz="2800" dirty="0">
                <a:latin typeface="Open Sans"/>
              </a:rPr>
              <a:t>The less children play video games, or watch television, the less aggressive they become, suggests a scientific study. The American research looked at the effects of reducing the amount of computer games played, or television watched by third and fourth graders, who are aged approximately eight or nine. It was found that the more television and computer games the children had seen, the more aggressive they were. This means that television, and, more recently, games have a direct influence on such </a:t>
            </a:r>
            <a:r>
              <a:rPr lang="en-US" sz="2800" dirty="0" err="1">
                <a:latin typeface="Open Sans"/>
              </a:rPr>
              <a:t>behaviour</a:t>
            </a:r>
            <a:r>
              <a:rPr lang="en-US" sz="2800" dirty="0">
                <a:latin typeface="Open Sans"/>
              </a:rPr>
              <a:t>. There are potential benefits in reducing the amount of access children have to TV or computer games. This is supported by the findings of reductions in physical and verbal aggression in children who have limited exposure to television, video and computer games. Watching aggressive </a:t>
            </a:r>
            <a:r>
              <a:rPr lang="en-US" sz="2800" dirty="0" err="1">
                <a:latin typeface="Open Sans"/>
              </a:rPr>
              <a:t>behaviour</a:t>
            </a:r>
            <a:r>
              <a:rPr lang="en-US" sz="2800" dirty="0">
                <a:latin typeface="Open Sans"/>
              </a:rPr>
              <a:t> shapes the way children see the world and their </a:t>
            </a:r>
            <a:r>
              <a:rPr lang="en-US" sz="2800" dirty="0" err="1">
                <a:latin typeface="Open Sans"/>
              </a:rPr>
              <a:t>behaviour</a:t>
            </a:r>
            <a:r>
              <a:rPr lang="en-US" sz="2800" dirty="0">
                <a:latin typeface="Open Sans"/>
              </a:rPr>
              <a:t>. They learn that angry people do aggressive things and start to imitate if the circumstances prompt similar solutions.</a:t>
            </a:r>
            <a:endParaRPr lang="en-US" sz="2800" dirty="0">
              <a:latin typeface="PT Serif"/>
            </a:endParaRPr>
          </a:p>
        </p:txBody>
      </p:sp>
    </p:spTree>
    <p:extLst>
      <p:ext uri="{BB962C8B-B14F-4D97-AF65-F5344CB8AC3E}">
        <p14:creationId xmlns:p14="http://schemas.microsoft.com/office/powerpoint/2010/main" val="3000198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1FA37-D015-4B8A-BE7D-1D88EA471975}"/>
              </a:ext>
            </a:extLst>
          </p:cNvPr>
          <p:cNvSpPr txBox="1"/>
          <p:nvPr/>
        </p:nvSpPr>
        <p:spPr>
          <a:xfrm>
            <a:off x="6096000" y="968375"/>
            <a:ext cx="5428451" cy="3970318"/>
          </a:xfrm>
          <a:prstGeom prst="rect">
            <a:avLst/>
          </a:prstGeom>
          <a:noFill/>
        </p:spPr>
        <p:txBody>
          <a:bodyPr wrap="square" rtlCol="0">
            <a:spAutoFit/>
          </a:bodyPr>
          <a:lstStyle/>
          <a:p>
            <a:r>
              <a:rPr lang="en-US" sz="2800" dirty="0">
                <a:solidFill>
                  <a:srgbClr val="000000"/>
                </a:solidFill>
                <a:latin typeface="Times New Roman" panose="02020603050405020304" pitchFamily="18" charset="0"/>
                <a:cs typeface="Times New Roman" panose="02020603050405020304" pitchFamily="18" charset="0"/>
              </a:rPr>
              <a:t>You are considering visiting the tattoo shop</a:t>
            </a:r>
            <a:r>
              <a:rPr lang="ru-RU" sz="2800" dirty="0">
                <a:solidFill>
                  <a:srgbClr val="000000"/>
                </a:solidFill>
                <a:latin typeface="Verdana" panose="020B0604030504040204" pitchFamily="34" charset="0"/>
              </a:rPr>
              <a:t> </a:t>
            </a:r>
            <a:r>
              <a:rPr lang="en-US" sz="2800" dirty="0">
                <a:solidFill>
                  <a:srgbClr val="000000"/>
                </a:solidFill>
                <a:latin typeface="Times New Roman" panose="02020603050405020304" pitchFamily="18" charset="0"/>
                <a:cs typeface="Times New Roman" panose="02020603050405020304" pitchFamily="18" charset="0"/>
              </a:rPr>
              <a:t>and now you’d like to get more information. </a:t>
            </a:r>
          </a:p>
          <a:p>
            <a:endParaRPr lang="en-US" sz="2800" b="1" dirty="0">
              <a:solidFill>
                <a:srgbClr val="000000"/>
              </a:solidFill>
              <a:latin typeface="Times New Roman" panose="02020603050405020304" pitchFamily="18" charset="0"/>
              <a:cs typeface="Times New Roman" panose="02020603050405020304" pitchFamily="18" charset="0"/>
            </a:endParaRPr>
          </a:p>
          <a:p>
            <a:pPr algn="just"/>
            <a:r>
              <a:rPr lang="en-US" sz="2800" dirty="0">
                <a:solidFill>
                  <a:srgbClr val="000000"/>
                </a:solidFill>
                <a:latin typeface="Times New Roman" panose="02020603050405020304" pitchFamily="18" charset="0"/>
                <a:cs typeface="Times New Roman" panose="02020603050405020304" pitchFamily="18" charset="0"/>
              </a:rPr>
              <a:t>1) working hours</a:t>
            </a:r>
          </a:p>
          <a:p>
            <a:pPr algn="just"/>
            <a:r>
              <a:rPr lang="en-US" sz="2800" dirty="0">
                <a:solidFill>
                  <a:srgbClr val="000000"/>
                </a:solidFill>
                <a:latin typeface="Times New Roman" panose="02020603050405020304" pitchFamily="18" charset="0"/>
                <a:cs typeface="Times New Roman" panose="02020603050405020304" pitchFamily="18" charset="0"/>
              </a:rPr>
              <a:t>2) if they have a website</a:t>
            </a:r>
          </a:p>
          <a:p>
            <a:pPr algn="just"/>
            <a:r>
              <a:rPr lang="en-US" sz="2800" dirty="0">
                <a:solidFill>
                  <a:srgbClr val="000000"/>
                </a:solidFill>
                <a:latin typeface="Times New Roman" panose="02020603050405020304" pitchFamily="18" charset="0"/>
                <a:cs typeface="Times New Roman" panose="02020603050405020304" pitchFamily="18" charset="0"/>
              </a:rPr>
              <a:t>3) if it hurts during the process</a:t>
            </a:r>
          </a:p>
          <a:p>
            <a:pPr algn="just"/>
            <a:r>
              <a:rPr lang="en-US" sz="2800" dirty="0">
                <a:solidFill>
                  <a:srgbClr val="000000"/>
                </a:solidFill>
                <a:latin typeface="Times New Roman" panose="02020603050405020304" pitchFamily="18" charset="0"/>
                <a:cs typeface="Times New Roman" panose="02020603050405020304" pitchFamily="18" charset="0"/>
              </a:rPr>
              <a:t>4) number of temporary tattoos</a:t>
            </a:r>
          </a:p>
          <a:p>
            <a:pPr algn="just"/>
            <a:r>
              <a:rPr lang="en-US" sz="2800" dirty="0">
                <a:solidFill>
                  <a:srgbClr val="000000"/>
                </a:solidFill>
                <a:latin typeface="Times New Roman" panose="02020603050405020304" pitchFamily="18" charset="0"/>
                <a:cs typeface="Times New Roman" panose="02020603050405020304" pitchFamily="18" charset="0"/>
              </a:rPr>
              <a:t>5) average price</a:t>
            </a:r>
          </a:p>
        </p:txBody>
      </p:sp>
      <p:pic>
        <p:nvPicPr>
          <p:cNvPr id="2" name="Рисунок 1">
            <a:extLst>
              <a:ext uri="{FF2B5EF4-FFF2-40B4-BE49-F238E27FC236}">
                <a16:creationId xmlns:a16="http://schemas.microsoft.com/office/drawing/2014/main" id="{0535F6E9-C2D9-4D7D-BC57-8E1678C829F9}"/>
              </a:ext>
            </a:extLst>
          </p:cNvPr>
          <p:cNvPicPr>
            <a:picLocks noChangeAspect="1"/>
          </p:cNvPicPr>
          <p:nvPr/>
        </p:nvPicPr>
        <p:blipFill>
          <a:blip r:embed="rId2"/>
          <a:stretch>
            <a:fillRect/>
          </a:stretch>
        </p:blipFill>
        <p:spPr>
          <a:xfrm>
            <a:off x="491067" y="968375"/>
            <a:ext cx="4741333" cy="3970318"/>
          </a:xfrm>
          <a:prstGeom prst="rect">
            <a:avLst/>
          </a:prstGeom>
        </p:spPr>
      </p:pic>
    </p:spTree>
    <p:extLst>
      <p:ext uri="{BB962C8B-B14F-4D97-AF65-F5344CB8AC3E}">
        <p14:creationId xmlns:p14="http://schemas.microsoft.com/office/powerpoint/2010/main" val="230234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FD14DE2-3838-429A-8275-46B0FE83ECA3}"/>
              </a:ext>
            </a:extLst>
          </p:cNvPr>
          <p:cNvPicPr>
            <a:picLocks noChangeAspect="1"/>
          </p:cNvPicPr>
          <p:nvPr/>
        </p:nvPicPr>
        <p:blipFill>
          <a:blip r:embed="rId2"/>
          <a:stretch>
            <a:fillRect/>
          </a:stretch>
        </p:blipFill>
        <p:spPr>
          <a:xfrm>
            <a:off x="523773" y="4752433"/>
            <a:ext cx="11144454" cy="1755800"/>
          </a:xfrm>
          <a:prstGeom prst="rect">
            <a:avLst/>
          </a:prstGeom>
        </p:spPr>
      </p:pic>
      <p:pic>
        <p:nvPicPr>
          <p:cNvPr id="3" name="Рисунок 2">
            <a:extLst>
              <a:ext uri="{FF2B5EF4-FFF2-40B4-BE49-F238E27FC236}">
                <a16:creationId xmlns:a16="http://schemas.microsoft.com/office/drawing/2014/main" id="{96437E4B-F586-49BC-8FDB-F19484140249}"/>
              </a:ext>
            </a:extLst>
          </p:cNvPr>
          <p:cNvPicPr>
            <a:picLocks noChangeAspect="1"/>
          </p:cNvPicPr>
          <p:nvPr/>
        </p:nvPicPr>
        <p:blipFill>
          <a:blip r:embed="rId3"/>
          <a:stretch>
            <a:fillRect/>
          </a:stretch>
        </p:blipFill>
        <p:spPr>
          <a:xfrm>
            <a:off x="1016001" y="349767"/>
            <a:ext cx="10652226" cy="3646500"/>
          </a:xfrm>
          <a:prstGeom prst="rect">
            <a:avLst/>
          </a:prstGeom>
        </p:spPr>
      </p:pic>
    </p:spTree>
    <p:extLst>
      <p:ext uri="{BB962C8B-B14F-4D97-AF65-F5344CB8AC3E}">
        <p14:creationId xmlns:p14="http://schemas.microsoft.com/office/powerpoint/2010/main" val="425661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3E4A18E-2AF8-45A9-AED1-FA27464BD494}"/>
              </a:ext>
            </a:extLst>
          </p:cNvPr>
          <p:cNvSpPr txBox="1"/>
          <p:nvPr/>
        </p:nvSpPr>
        <p:spPr>
          <a:xfrm>
            <a:off x="1271911" y="3882973"/>
            <a:ext cx="9492463" cy="2492990"/>
          </a:xfrm>
          <a:prstGeom prst="rect">
            <a:avLst/>
          </a:prstGeom>
          <a:noFill/>
        </p:spPr>
        <p:txBody>
          <a:bodyPr wrap="square" rtlCol="0">
            <a:spAutoFit/>
          </a:bodyPr>
          <a:lstStyle/>
          <a:p>
            <a:pPr algn="just"/>
            <a:r>
              <a:rPr lang="en-US" b="1" dirty="0">
                <a:solidFill>
                  <a:srgbClr val="000000"/>
                </a:solidFill>
                <a:latin typeface="Arial" panose="020B0604020202020204" pitchFamily="34" charset="0"/>
              </a:rPr>
              <a:t>Study the two photographs. In 1.5 minutes be ready to compare and contrast the photographs:</a:t>
            </a:r>
            <a:endParaRPr lang="en-US" dirty="0">
              <a:solidFill>
                <a:srgbClr val="000000"/>
              </a:solidFill>
              <a:latin typeface="Arial" panose="020B0604020202020204" pitchFamily="34" charset="0"/>
            </a:endParaRPr>
          </a:p>
          <a:p>
            <a:pPr algn="just"/>
            <a:r>
              <a:rPr lang="en-US" sz="2400" dirty="0">
                <a:solidFill>
                  <a:srgbClr val="000000"/>
                </a:solidFill>
                <a:latin typeface="Times New Roman" panose="02020603050405020304" pitchFamily="18" charset="0"/>
                <a:cs typeface="Times New Roman" panose="02020603050405020304" pitchFamily="18" charset="0"/>
              </a:rPr>
              <a:t>• give a brief description of the photos (action, location)</a:t>
            </a:r>
          </a:p>
          <a:p>
            <a:pPr algn="just"/>
            <a:r>
              <a:rPr lang="en-US" sz="2400" dirty="0">
                <a:solidFill>
                  <a:srgbClr val="000000"/>
                </a:solidFill>
                <a:latin typeface="Times New Roman" panose="02020603050405020304" pitchFamily="18" charset="0"/>
                <a:cs typeface="Times New Roman" panose="02020603050405020304" pitchFamily="18" charset="0"/>
              </a:rPr>
              <a:t>• say what the pictures have in common</a:t>
            </a:r>
          </a:p>
          <a:p>
            <a:pPr algn="just"/>
            <a:r>
              <a:rPr lang="en-US" sz="2400" dirty="0">
                <a:solidFill>
                  <a:srgbClr val="000000"/>
                </a:solidFill>
                <a:latin typeface="Times New Roman" panose="02020603050405020304" pitchFamily="18" charset="0"/>
                <a:cs typeface="Times New Roman" panose="02020603050405020304" pitchFamily="18" charset="0"/>
              </a:rPr>
              <a:t>• say in what way the pictures are different</a:t>
            </a:r>
          </a:p>
          <a:p>
            <a:pPr algn="just"/>
            <a:r>
              <a:rPr lang="en-US" sz="2400" dirty="0">
                <a:solidFill>
                  <a:srgbClr val="000000"/>
                </a:solidFill>
                <a:latin typeface="Times New Roman" panose="02020603050405020304" pitchFamily="18" charset="0"/>
                <a:cs typeface="Times New Roman" panose="02020603050405020304" pitchFamily="18" charset="0"/>
              </a:rPr>
              <a:t>• say what kind of job presented in the photos you prefer</a:t>
            </a:r>
          </a:p>
          <a:p>
            <a:pPr algn="just"/>
            <a:r>
              <a:rPr lang="en-US" sz="2400" dirty="0">
                <a:solidFill>
                  <a:srgbClr val="000000"/>
                </a:solidFill>
                <a:latin typeface="Times New Roman" panose="02020603050405020304" pitchFamily="18" charset="0"/>
                <a:cs typeface="Times New Roman" panose="02020603050405020304" pitchFamily="18" charset="0"/>
              </a:rPr>
              <a:t>• explain why</a:t>
            </a:r>
          </a:p>
        </p:txBody>
      </p:sp>
      <p:pic>
        <p:nvPicPr>
          <p:cNvPr id="3" name="Рисунок 2">
            <a:extLst>
              <a:ext uri="{FF2B5EF4-FFF2-40B4-BE49-F238E27FC236}">
                <a16:creationId xmlns:a16="http://schemas.microsoft.com/office/drawing/2014/main" id="{03E1D58A-5260-4045-848E-B2CD1B4D3C14}"/>
              </a:ext>
            </a:extLst>
          </p:cNvPr>
          <p:cNvPicPr>
            <a:picLocks noChangeAspect="1"/>
          </p:cNvPicPr>
          <p:nvPr/>
        </p:nvPicPr>
        <p:blipFill>
          <a:blip r:embed="rId2"/>
          <a:stretch>
            <a:fillRect/>
          </a:stretch>
        </p:blipFill>
        <p:spPr>
          <a:xfrm>
            <a:off x="2485887" y="91068"/>
            <a:ext cx="7064513" cy="3634265"/>
          </a:xfrm>
          <a:prstGeom prst="rect">
            <a:avLst/>
          </a:prstGeom>
        </p:spPr>
      </p:pic>
    </p:spTree>
    <p:extLst>
      <p:ext uri="{BB962C8B-B14F-4D97-AF65-F5344CB8AC3E}">
        <p14:creationId xmlns:p14="http://schemas.microsoft.com/office/powerpoint/2010/main" val="39921289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TotalTime>
  <Words>248</Words>
  <Application>Microsoft Office PowerPoint</Application>
  <PresentationFormat>Широкоэкранный</PresentationFormat>
  <Paragraphs>14</Paragraphs>
  <Slides>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4</vt:i4>
      </vt:variant>
    </vt:vector>
  </HeadingPairs>
  <TitlesOfParts>
    <vt:vector size="12" baseType="lpstr">
      <vt:lpstr>Arial</vt:lpstr>
      <vt:lpstr>Calibri</vt:lpstr>
      <vt:lpstr>Calibri Light</vt:lpstr>
      <vt:lpstr>Open Sans</vt:lpstr>
      <vt:lpstr>PT Serif</vt:lpstr>
      <vt:lpstr>Times New Roman</vt:lpstr>
      <vt:lpstr>Verdana</vt:lpstr>
      <vt:lpstr>Тема Office</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Юлия Лебедева</dc:creator>
  <cp:lastModifiedBy>Юлия Лебедева</cp:lastModifiedBy>
  <cp:revision>30</cp:revision>
  <dcterms:created xsi:type="dcterms:W3CDTF">2020-05-19T12:26:37Z</dcterms:created>
  <dcterms:modified xsi:type="dcterms:W3CDTF">2020-06-18T18:38:10Z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126753</vt:lpwstr>
  </property>
  <property fmtid="{D5CDD505-2E9C-101B-9397-08002B2CF9AE}" name="NXPowerLiteSettings" pid="3">
    <vt:lpwstr>C7000400038000</vt:lpwstr>
  </property>
  <property fmtid="{D5CDD505-2E9C-101B-9397-08002B2CF9AE}" name="NXPowerLiteVersion" pid="4">
    <vt:lpwstr>S9.0.3</vt:lpwstr>
  </property>
</Properties>
</file>