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934" y="8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F8492-07C9-4F3F-A111-D54A7165329F}" type="datetimeFigureOut">
              <a:rPr lang="ru-RU" smtClean="0"/>
              <a:t>25.10.21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813BB-5065-4B08-AC7A-F483E05FE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303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7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7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3931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12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4855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0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9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6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0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0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2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7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0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1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png"/><Relationship Id="rId5" Type="http://schemas.openxmlformats.org/officeDocument/2006/relationships/image" Target="../media/image46.png"/><Relationship Id="rId4" Type="http://schemas.openxmlformats.org/officeDocument/2006/relationships/image" Target="../media/image10.wmf"/><Relationship Id="rId9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oleObject" Target="../embeddings/oleObject8.bin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png"/><Relationship Id="rId11" Type="http://schemas.openxmlformats.org/officeDocument/2006/relationships/image" Target="../media/image51.png"/><Relationship Id="rId5" Type="http://schemas.openxmlformats.org/officeDocument/2006/relationships/image" Target="../media/image46.png"/><Relationship Id="rId10" Type="http://schemas.openxmlformats.org/officeDocument/2006/relationships/image" Target="../media/image50.png"/><Relationship Id="rId4" Type="http://schemas.openxmlformats.org/officeDocument/2006/relationships/image" Target="../media/image10.wmf"/><Relationship Id="rId9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png"/><Relationship Id="rId5" Type="http://schemas.openxmlformats.org/officeDocument/2006/relationships/image" Target="../media/image16.png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53.png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10.wmf"/><Relationship Id="rId9" Type="http://schemas.openxmlformats.org/officeDocument/2006/relationships/image" Target="../media/image5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oleObject" Target="../embeddings/oleObject9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0.png"/><Relationship Id="rId5" Type="http://schemas.openxmlformats.org/officeDocument/2006/relationships/image" Target="../media/image60.pn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0.png"/><Relationship Id="rId5" Type="http://schemas.openxmlformats.org/officeDocument/2006/relationships/image" Target="../media/image60.pn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0.png"/><Relationship Id="rId5" Type="http://schemas.openxmlformats.org/officeDocument/2006/relationships/image" Target="../media/image60.png"/><Relationship Id="rId10" Type="http://schemas.openxmlformats.org/officeDocument/2006/relationships/image" Target="../media/image11.png"/><Relationship Id="rId4" Type="http://schemas.openxmlformats.org/officeDocument/2006/relationships/image" Target="../media/image10.wmf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0.png"/><Relationship Id="rId5" Type="http://schemas.openxmlformats.org/officeDocument/2006/relationships/image" Target="../media/image12.png"/><Relationship Id="rId4" Type="http://schemas.openxmlformats.org/officeDocument/2006/relationships/image" Target="../media/image10.wmf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0.png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№9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Уравнения, системы уравнений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5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sz="3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03974" y="1673547"/>
                <a:ext cx="53158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974" y="1673547"/>
                <a:ext cx="531581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23762" y="1673352"/>
                <a:ext cx="4181725" cy="18158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Формулы сокращенного умножения.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762" y="1673352"/>
                <a:ext cx="4181725" cy="1815882"/>
              </a:xfrm>
              <a:prstGeom prst="rect">
                <a:avLst/>
              </a:prstGeom>
              <a:blipFill>
                <a:blip r:embed="rId6"/>
                <a:stretch>
                  <a:fillRect t="-2980" r="-14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9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sz="3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89222" y="1750296"/>
                <a:ext cx="53158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222" y="1750296"/>
                <a:ext cx="531581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45940" y="1673352"/>
                <a:ext cx="4259547" cy="18158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Формулы сокращенного умножения.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940" y="1673352"/>
                <a:ext cx="4259547" cy="1815882"/>
              </a:xfrm>
              <a:prstGeom prst="rect">
                <a:avLst/>
              </a:prstGeom>
              <a:blipFill>
                <a:blip r:embed="rId6"/>
                <a:stretch>
                  <a:fillRect t="-298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4186" y="2365849"/>
                <a:ext cx="69858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∙9+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86" y="2365849"/>
                <a:ext cx="698588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50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sz="3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32399" y="1665410"/>
                <a:ext cx="53158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399" y="1665410"/>
                <a:ext cx="531581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45940" y="1673352"/>
                <a:ext cx="4259547" cy="18158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Формулы сокращенного умножения.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940" y="1673352"/>
                <a:ext cx="4259547" cy="1815882"/>
              </a:xfrm>
              <a:prstGeom prst="rect">
                <a:avLst/>
              </a:prstGeom>
              <a:blipFill>
                <a:blip r:embed="rId6"/>
                <a:stretch>
                  <a:fillRect t="-298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3540" y="2363351"/>
                <a:ext cx="69858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∙9+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40" y="2363351"/>
                <a:ext cx="698588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3540" y="3071021"/>
                <a:ext cx="58082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+81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40" y="3071021"/>
                <a:ext cx="580825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3540" y="3707550"/>
                <a:ext cx="64342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+81−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40" y="3707550"/>
                <a:ext cx="6434262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96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sz="3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32399" y="1665410"/>
                <a:ext cx="53158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399" y="1665410"/>
                <a:ext cx="531581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45940" y="1673352"/>
                <a:ext cx="4259547" cy="18158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Формулы сокращенного умножения.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940" y="1673352"/>
                <a:ext cx="4259547" cy="1815882"/>
              </a:xfrm>
              <a:prstGeom prst="rect">
                <a:avLst/>
              </a:prstGeom>
              <a:blipFill>
                <a:blip r:embed="rId6"/>
                <a:stretch>
                  <a:fillRect t="-298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3540" y="2363351"/>
                <a:ext cx="69858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∙9+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40" y="2363351"/>
                <a:ext cx="698588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3540" y="3071021"/>
                <a:ext cx="58082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+81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40" y="3071021"/>
                <a:ext cx="580825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3540" y="3707550"/>
                <a:ext cx="64342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+81−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40" y="3707550"/>
                <a:ext cx="6434262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3540" y="4344079"/>
                <a:ext cx="216854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+97=0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40" y="4344079"/>
                <a:ext cx="2168542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540" y="4980608"/>
                <a:ext cx="18102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=−97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40" y="4980608"/>
                <a:ext cx="1810239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6798" y="5617137"/>
                <a:ext cx="14864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=−9,7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98" y="5617137"/>
                <a:ext cx="1486433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5317802" y="5950127"/>
          <a:ext cx="3360217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031">
                  <a:extLst>
                    <a:ext uri="{9D8B030D-6E8A-4147-A177-3AD203B41FA5}">
                      <a16:colId xmlns:a16="http://schemas.microsoft.com/office/drawing/2014/main" val="3965975459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3832220538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3215857730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1367546592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4031057106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2691649398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3039768812"/>
                    </a:ext>
                  </a:extLst>
                </a:gridCol>
              </a:tblGrid>
              <a:tr h="466344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06790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47015" y="6008750"/>
            <a:ext cx="1470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2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sz="3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203974" y="1673547"/>
                <a:ext cx="58912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1) </m:t>
                          </m:r>
                          <m:d>
                            <m:d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974" y="1673547"/>
                <a:ext cx="589129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23762" y="1673352"/>
                <a:ext cx="4181725" cy="18158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Формулы сокращенного умножения.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en-US" sz="2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762" y="1673352"/>
                <a:ext cx="4181725" cy="1815882"/>
              </a:xfrm>
              <a:prstGeom prst="rect">
                <a:avLst/>
              </a:prstGeom>
              <a:blipFill>
                <a:blip r:embed="rId6"/>
                <a:stretch>
                  <a:fillRect t="-2980" r="-14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203974" y="2581293"/>
                <a:ext cx="58912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2) </m:t>
                          </m:r>
                          <m:d>
                            <m:d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974" y="2581293"/>
                <a:ext cx="589129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723762" y="5162586"/>
            <a:ext cx="31660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3,7</a:t>
            </a:r>
            <a:endParaRPr lang="ru-RU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3,4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2040" y="1646111"/>
            <a:ext cx="688848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sz="3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79186" y="1892029"/>
                <a:ext cx="274479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−19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186" y="1892029"/>
                <a:ext cx="2744790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1"/>
          <p:cNvSpPr txBox="1">
            <a:spLocks/>
          </p:cNvSpPr>
          <p:nvPr/>
        </p:nvSpPr>
        <p:spPr>
          <a:xfrm>
            <a:off x="1279186" y="594360"/>
            <a:ext cx="7924800" cy="10789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smtClean="0"/>
              <a:t>РАЦИОНАЛЬНЫЕ УРАВНЕНИЯ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26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79186" y="1892029"/>
                <a:ext cx="274479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−19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186" y="1892029"/>
                <a:ext cx="2744790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45940" y="1673352"/>
                <a:ext cx="4259547" cy="138499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ОДЗ: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−19≠0</m:t>
                    </m:r>
                  </m:oMath>
                </a14:m>
                <a:r>
                  <a:rPr lang="en-US" sz="2800" b="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−3≠0</m:t>
                    </m:r>
                  </m:oMath>
                </a14:m>
                <a:endParaRPr lang="en-US" sz="28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≠19</m:t>
                    </m:r>
                  </m:oMath>
                </a14:m>
                <a:r>
                  <a:rPr lang="en-US" sz="2800" i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≠3</m:t>
                    </m:r>
                  </m:oMath>
                </a14:m>
                <a:endParaRPr lang="en-US" sz="2800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940" y="1673352"/>
                <a:ext cx="4259547" cy="1384995"/>
              </a:xfrm>
              <a:prstGeom prst="rect">
                <a:avLst/>
              </a:prstGeom>
              <a:blipFill>
                <a:blip r:embed="rId6"/>
                <a:stretch>
                  <a:fillRect t="-3879" b="-948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/>
          <p:cNvSpPr txBox="1">
            <a:spLocks/>
          </p:cNvSpPr>
          <p:nvPr/>
        </p:nvSpPr>
        <p:spPr>
          <a:xfrm>
            <a:off x="1569720" y="0"/>
            <a:ext cx="10622280" cy="1673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79186" y="1892029"/>
                <a:ext cx="274479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−19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186" y="1892029"/>
                <a:ext cx="2744790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45940" y="1673352"/>
                <a:ext cx="4259547" cy="138499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ОДЗ: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−19≠0</m:t>
                    </m:r>
                  </m:oMath>
                </a14:m>
                <a:r>
                  <a:rPr lang="en-US" sz="2800" b="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−3≠0</m:t>
                    </m:r>
                  </m:oMath>
                </a14:m>
                <a:endParaRPr lang="en-US" sz="28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≠19</m:t>
                    </m:r>
                  </m:oMath>
                </a14:m>
                <a:r>
                  <a:rPr lang="en-US" sz="2800" i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≠3</m:t>
                    </m:r>
                  </m:oMath>
                </a14:m>
                <a:endParaRPr lang="en-US" sz="2800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940" y="1673352"/>
                <a:ext cx="4259547" cy="1384995"/>
              </a:xfrm>
              <a:prstGeom prst="rect">
                <a:avLst/>
              </a:prstGeom>
              <a:blipFill>
                <a:blip r:embed="rId6"/>
                <a:stretch>
                  <a:fillRect t="-3879" b="-948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Двойная стрелка влево/вправо 3"/>
          <p:cNvSpPr/>
          <p:nvPr/>
        </p:nvSpPr>
        <p:spPr>
          <a:xfrm rot="1870542">
            <a:off x="2112131" y="2369347"/>
            <a:ext cx="1206230" cy="146219"/>
          </a:xfrm>
          <a:prstGeom prst="leftRightArrow">
            <a:avLst>
              <a:gd name="adj1" fmla="val 50000"/>
              <a:gd name="adj2" fmla="val 1062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стрелка влево/вправо 6"/>
          <p:cNvSpPr/>
          <p:nvPr/>
        </p:nvSpPr>
        <p:spPr>
          <a:xfrm rot="20017243">
            <a:off x="2236452" y="2369346"/>
            <a:ext cx="1206230" cy="146219"/>
          </a:xfrm>
          <a:prstGeom prst="leftRightArrow">
            <a:avLst>
              <a:gd name="adj1" fmla="val 50000"/>
              <a:gd name="adj2" fmla="val 1062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569720" y="0"/>
            <a:ext cx="10622280" cy="1673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8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79186" y="1892029"/>
                <a:ext cx="274479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−19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186" y="1892029"/>
                <a:ext cx="2744790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45940" y="1673352"/>
                <a:ext cx="4259547" cy="138499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ОДЗ: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−19≠0</m:t>
                    </m:r>
                  </m:oMath>
                </a14:m>
                <a:r>
                  <a:rPr lang="en-US" sz="2800" b="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−3≠0</m:t>
                    </m:r>
                  </m:oMath>
                </a14:m>
                <a:endParaRPr lang="en-US" sz="28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≠19</m:t>
                    </m:r>
                  </m:oMath>
                </a14:m>
                <a:r>
                  <a:rPr lang="en-US" sz="2800" i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≠3</m:t>
                    </m:r>
                  </m:oMath>
                </a14:m>
                <a:endParaRPr lang="en-US" sz="2800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940" y="1673352"/>
                <a:ext cx="4259547" cy="1384995"/>
              </a:xfrm>
              <a:prstGeom prst="rect">
                <a:avLst/>
              </a:prstGeom>
              <a:blipFill>
                <a:blip r:embed="rId6"/>
                <a:stretch>
                  <a:fillRect t="-3879" b="-948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Двойная стрелка влево/вправо 3"/>
          <p:cNvSpPr/>
          <p:nvPr/>
        </p:nvSpPr>
        <p:spPr>
          <a:xfrm rot="1870542">
            <a:off x="2112131" y="2369347"/>
            <a:ext cx="1206230" cy="146219"/>
          </a:xfrm>
          <a:prstGeom prst="leftRightArrow">
            <a:avLst>
              <a:gd name="adj1" fmla="val 50000"/>
              <a:gd name="adj2" fmla="val 1062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стрелка влево/вправо 6"/>
          <p:cNvSpPr/>
          <p:nvPr/>
        </p:nvSpPr>
        <p:spPr>
          <a:xfrm rot="20017243">
            <a:off x="2236452" y="2369346"/>
            <a:ext cx="1206230" cy="146219"/>
          </a:xfrm>
          <a:prstGeom prst="leftRightArrow">
            <a:avLst>
              <a:gd name="adj1" fmla="val 50000"/>
              <a:gd name="adj2" fmla="val 1062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72911" y="3058347"/>
                <a:ext cx="41081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=19(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−19)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911" y="3058347"/>
                <a:ext cx="4108112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569720" y="0"/>
            <a:ext cx="10622280" cy="1673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0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79186" y="1892029"/>
                <a:ext cx="274479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−19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186" y="1892029"/>
                <a:ext cx="2744790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45940" y="1673352"/>
                <a:ext cx="4259547" cy="138499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ОДЗ: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−19≠0</m:t>
                    </m:r>
                  </m:oMath>
                </a14:m>
                <a:r>
                  <a:rPr lang="en-US" sz="2800" b="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−3≠0</m:t>
                    </m:r>
                  </m:oMath>
                </a14:m>
                <a:endParaRPr lang="en-US" sz="28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≠19</m:t>
                    </m:r>
                  </m:oMath>
                </a14:m>
                <a:r>
                  <a:rPr lang="en-US" sz="2800" i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i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≠3</m:t>
                    </m:r>
                  </m:oMath>
                </a14:m>
                <a:endParaRPr lang="en-US" sz="2800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940" y="1673352"/>
                <a:ext cx="4259547" cy="1384995"/>
              </a:xfrm>
              <a:prstGeom prst="rect">
                <a:avLst/>
              </a:prstGeom>
              <a:blipFill>
                <a:blip r:embed="rId6"/>
                <a:stretch>
                  <a:fillRect t="-3879" b="-948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Двойная стрелка влево/вправо 3"/>
          <p:cNvSpPr/>
          <p:nvPr/>
        </p:nvSpPr>
        <p:spPr>
          <a:xfrm rot="1870542">
            <a:off x="2112131" y="2369347"/>
            <a:ext cx="1206230" cy="146219"/>
          </a:xfrm>
          <a:prstGeom prst="leftRightArrow">
            <a:avLst>
              <a:gd name="adj1" fmla="val 50000"/>
              <a:gd name="adj2" fmla="val 1062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стрелка влево/вправо 6"/>
          <p:cNvSpPr/>
          <p:nvPr/>
        </p:nvSpPr>
        <p:spPr>
          <a:xfrm rot="20017243">
            <a:off x="2236452" y="2369346"/>
            <a:ext cx="1206230" cy="146219"/>
          </a:xfrm>
          <a:prstGeom prst="leftRightArrow">
            <a:avLst>
              <a:gd name="adj1" fmla="val 50000"/>
              <a:gd name="adj2" fmla="val 1062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72911" y="3058347"/>
                <a:ext cx="41081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=19(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−19)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911" y="3058347"/>
                <a:ext cx="4108112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72911" y="3668476"/>
                <a:ext cx="36552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−9=19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−361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911" y="3668476"/>
                <a:ext cx="3655296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72911" y="4278605"/>
                <a:ext cx="36552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−19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=9−361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911" y="4278605"/>
                <a:ext cx="3655296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72911" y="4883501"/>
                <a:ext cx="260488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=−352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911" y="4883501"/>
                <a:ext cx="2604880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72911" y="5488397"/>
                <a:ext cx="130965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911" y="5488397"/>
                <a:ext cx="1309654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5317802" y="5950127"/>
          <a:ext cx="3360217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031">
                  <a:extLst>
                    <a:ext uri="{9D8B030D-6E8A-4147-A177-3AD203B41FA5}">
                      <a16:colId xmlns:a16="http://schemas.microsoft.com/office/drawing/2014/main" val="3965975459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3832220538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3215857730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1367546592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4031057106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2691649398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3039768812"/>
                    </a:ext>
                  </a:extLst>
                </a:gridCol>
              </a:tblGrid>
              <a:tr h="466344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067907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47015" y="6008750"/>
            <a:ext cx="1470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569720" y="0"/>
            <a:ext cx="10622280" cy="1673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0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6813" y="669830"/>
            <a:ext cx="8911687" cy="6286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/>
              <a:t>ЛИНЕЙНЫЕ УРАВНЕНИЯ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0492" y="1197864"/>
            <a:ext cx="4488244" cy="51450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7+8x= -2x-5</a:t>
            </a:r>
          </a:p>
          <a:p>
            <a:pPr marL="0" indent="0">
              <a:buNone/>
            </a:pPr>
            <a:r>
              <a:rPr lang="en-US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8x+2x=-5-7</a:t>
            </a:r>
          </a:p>
          <a:p>
            <a:pPr marL="0" indent="0">
              <a:buNone/>
            </a:pPr>
            <a:r>
              <a:rPr lang="en-US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10x=-12</a:t>
            </a:r>
          </a:p>
          <a:p>
            <a:pPr marL="0" indent="0">
              <a:buNone/>
            </a:pPr>
            <a:r>
              <a:rPr lang="en-US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x=-12:10</a:t>
            </a:r>
          </a:p>
          <a:p>
            <a:pPr marL="0" indent="0">
              <a:buNone/>
            </a:pPr>
            <a:r>
              <a:rPr lang="en-US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=-1,2</a:t>
            </a:r>
            <a:endParaRPr lang="ru-RU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45480" y="1197864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решения линейного уравнения с одним неизвестным: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скобки (если требуется)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Неизвестные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слагаемые переносим влево, а известные слагаемые вправо относительно знака "=" (неизвестное слагаемое - слагаемое содержащее неизвестное)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переносе за знак "=" знак слагаемого меняем на противоположный (т.е. если был "+" при переносе станет "-")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слагаемые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уравнения делим на коэффициент, стоящий перед неизвестным (коэффициент - число перед неизвестным)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4623" y="6019722"/>
            <a:ext cx="1905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endParaRPr lang="en-US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600918"/>
              </p:ext>
            </p:extLst>
          </p:nvPr>
        </p:nvGraphicFramePr>
        <p:xfrm>
          <a:off x="2033016" y="6047023"/>
          <a:ext cx="3712464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744">
                  <a:extLst>
                    <a:ext uri="{9D8B030D-6E8A-4147-A177-3AD203B41FA5}">
                      <a16:colId xmlns:a16="http://schemas.microsoft.com/office/drawing/2014/main" val="3066929431"/>
                    </a:ext>
                  </a:extLst>
                </a:gridCol>
                <a:gridCol w="618744">
                  <a:extLst>
                    <a:ext uri="{9D8B030D-6E8A-4147-A177-3AD203B41FA5}">
                      <a16:colId xmlns:a16="http://schemas.microsoft.com/office/drawing/2014/main" val="3934043734"/>
                    </a:ext>
                  </a:extLst>
                </a:gridCol>
                <a:gridCol w="618744">
                  <a:extLst>
                    <a:ext uri="{9D8B030D-6E8A-4147-A177-3AD203B41FA5}">
                      <a16:colId xmlns:a16="http://schemas.microsoft.com/office/drawing/2014/main" val="3988218104"/>
                    </a:ext>
                  </a:extLst>
                </a:gridCol>
                <a:gridCol w="618744">
                  <a:extLst>
                    <a:ext uri="{9D8B030D-6E8A-4147-A177-3AD203B41FA5}">
                      <a16:colId xmlns:a16="http://schemas.microsoft.com/office/drawing/2014/main" val="3098709890"/>
                    </a:ext>
                  </a:extLst>
                </a:gridCol>
                <a:gridCol w="618744">
                  <a:extLst>
                    <a:ext uri="{9D8B030D-6E8A-4147-A177-3AD203B41FA5}">
                      <a16:colId xmlns:a16="http://schemas.microsoft.com/office/drawing/2014/main" val="2577094372"/>
                    </a:ext>
                  </a:extLst>
                </a:gridCol>
                <a:gridCol w="618744">
                  <a:extLst>
                    <a:ext uri="{9D8B030D-6E8A-4147-A177-3AD203B41FA5}">
                      <a16:colId xmlns:a16="http://schemas.microsoft.com/office/drawing/2014/main" val="2371811845"/>
                    </a:ext>
                  </a:extLst>
                </a:gridCol>
              </a:tblGrid>
              <a:tr h="413820">
                <a:tc>
                  <a:txBody>
                    <a:bodyPr/>
                    <a:lstStyle/>
                    <a:p>
                      <a:pPr algn="ctr"/>
                      <a:r>
                        <a:rPr lang="en-US" sz="4000" i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i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4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i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4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i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4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525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77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186" y="594360"/>
            <a:ext cx="7924800" cy="107899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РАЦИОНАЛЬНЫЕ УРАВНЕНИЯ </a:t>
            </a:r>
            <a:endParaRPr lang="ru-RU" sz="3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279186" y="1892029"/>
                <a:ext cx="2377959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1) </m:t>
                      </m:r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186" y="1892029"/>
                <a:ext cx="2377959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279186" y="3035896"/>
                <a:ext cx="2377959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186" y="3035896"/>
                <a:ext cx="2377959" cy="9219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279186" y="4176557"/>
                <a:ext cx="3324564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−13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186" y="4176557"/>
                <a:ext cx="3324564" cy="9351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279186" y="5330426"/>
                <a:ext cx="2312364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186" y="5330426"/>
                <a:ext cx="2312364" cy="9219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182600" y="4095837"/>
            <a:ext cx="338086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-1;7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6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6813" y="669830"/>
            <a:ext cx="8911687" cy="6286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/>
              <a:t>ЛИНЕЙНЫЕ УРАВНЕНИЯ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62456" y="1161681"/>
            <a:ext cx="3454792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x+3=-9x</a:t>
            </a:r>
          </a:p>
          <a:p>
            <a:pPr marL="342900" indent="-342900">
              <a:buAutoNum type="arabicParenR"/>
            </a:pP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-3x-9=2x</a:t>
            </a:r>
          </a:p>
          <a:p>
            <a:pPr marL="342900" indent="-342900">
              <a:buAutoNum type="arabicParenR"/>
            </a:pP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2x+2=-3</a:t>
            </a:r>
          </a:p>
          <a:p>
            <a:pPr marL="342900" indent="-342900">
              <a:buAutoNum type="arabicParenR"/>
            </a:pP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4x+7=0</a:t>
            </a:r>
          </a:p>
          <a:p>
            <a:pPr marL="342900" indent="-342900">
              <a:buAutoNum type="arabicParenR"/>
            </a:pP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10x+9=7x</a:t>
            </a:r>
          </a:p>
          <a:p>
            <a:pPr marL="342900" indent="-342900">
              <a:buAutoNum type="arabicParenR"/>
            </a:pP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3x+3=5x</a:t>
            </a:r>
          </a:p>
          <a:p>
            <a:pPr marL="342900" indent="-342900">
              <a:buAutoNum type="arabicParenR"/>
            </a:pP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-5+9x=10x+4</a:t>
            </a:r>
          </a:p>
          <a:p>
            <a:pPr marL="342900" indent="-342900">
              <a:buAutoNum type="arabicParenR"/>
            </a:pP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4(x-8)=-5</a:t>
            </a:r>
          </a:p>
          <a:p>
            <a:pPr marL="342900" indent="-342900">
              <a:buAutoNum type="arabicParenR"/>
            </a:pP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10(x-9)=7</a:t>
            </a:r>
          </a:p>
          <a:p>
            <a:pPr marL="342900" indent="-342900">
              <a:buAutoNum type="arabicParenR"/>
            </a:pP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2984" y="1161681"/>
            <a:ext cx="3594061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Ответ:-0,3</a:t>
            </a: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-1,8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-2,5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-1,75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6,75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9,7</a:t>
            </a:r>
            <a:endParaRPr lang="en-US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62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6813" y="669830"/>
            <a:ext cx="8911687" cy="6286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/>
              <a:t>ЛИНЕЙНЫЕ УРАВНЕНИЯ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-198914" y="1374517"/>
                <a:ext cx="5494084" cy="12344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98914" y="1374517"/>
                <a:ext cx="5494084" cy="12344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44623" y="6019722"/>
            <a:ext cx="1905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endParaRPr lang="en-US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232614"/>
              </p:ext>
            </p:extLst>
          </p:nvPr>
        </p:nvGraphicFramePr>
        <p:xfrm>
          <a:off x="2033016" y="6047023"/>
          <a:ext cx="3712464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744">
                  <a:extLst>
                    <a:ext uri="{9D8B030D-6E8A-4147-A177-3AD203B41FA5}">
                      <a16:colId xmlns:a16="http://schemas.microsoft.com/office/drawing/2014/main" val="3066929431"/>
                    </a:ext>
                  </a:extLst>
                </a:gridCol>
                <a:gridCol w="618744">
                  <a:extLst>
                    <a:ext uri="{9D8B030D-6E8A-4147-A177-3AD203B41FA5}">
                      <a16:colId xmlns:a16="http://schemas.microsoft.com/office/drawing/2014/main" val="3934043734"/>
                    </a:ext>
                  </a:extLst>
                </a:gridCol>
                <a:gridCol w="618744">
                  <a:extLst>
                    <a:ext uri="{9D8B030D-6E8A-4147-A177-3AD203B41FA5}">
                      <a16:colId xmlns:a16="http://schemas.microsoft.com/office/drawing/2014/main" val="3988218104"/>
                    </a:ext>
                  </a:extLst>
                </a:gridCol>
                <a:gridCol w="618744">
                  <a:extLst>
                    <a:ext uri="{9D8B030D-6E8A-4147-A177-3AD203B41FA5}">
                      <a16:colId xmlns:a16="http://schemas.microsoft.com/office/drawing/2014/main" val="3098709890"/>
                    </a:ext>
                  </a:extLst>
                </a:gridCol>
                <a:gridCol w="618744">
                  <a:extLst>
                    <a:ext uri="{9D8B030D-6E8A-4147-A177-3AD203B41FA5}">
                      <a16:colId xmlns:a16="http://schemas.microsoft.com/office/drawing/2014/main" val="2577094372"/>
                    </a:ext>
                  </a:extLst>
                </a:gridCol>
                <a:gridCol w="618744">
                  <a:extLst>
                    <a:ext uri="{9D8B030D-6E8A-4147-A177-3AD203B41FA5}">
                      <a16:colId xmlns:a16="http://schemas.microsoft.com/office/drawing/2014/main" val="2371811845"/>
                    </a:ext>
                  </a:extLst>
                </a:gridCol>
              </a:tblGrid>
              <a:tr h="413820">
                <a:tc>
                  <a:txBody>
                    <a:bodyPr/>
                    <a:lstStyle/>
                    <a:p>
                      <a:pPr algn="ctr"/>
                      <a:r>
                        <a:rPr lang="en-US" sz="4000" i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i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4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52593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-198914" y="2608957"/>
                <a:ext cx="5494084" cy="6766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𝟗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𝟑𝟎</m:t>
                      </m:r>
                    </m:oMath>
                  </m:oMathPara>
                </a14:m>
                <a:endParaRPr lang="ru-RU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8914" y="2608957"/>
                <a:ext cx="5494084" cy="6766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-198914" y="3166741"/>
                <a:ext cx="5494084" cy="6766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𝟑𝟎</m:t>
                      </m:r>
                    </m:oMath>
                  </m:oMathPara>
                </a14:m>
                <a:endParaRPr lang="ru-RU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8914" y="3166741"/>
                <a:ext cx="5494084" cy="6766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Объект 2"/>
              <p:cNvSpPr txBox="1">
                <a:spLocks/>
              </p:cNvSpPr>
              <p:nvPr/>
            </p:nvSpPr>
            <p:spPr>
              <a:xfrm>
                <a:off x="-198914" y="3794524"/>
                <a:ext cx="5494084" cy="6766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𝟏𝟎</m:t>
                      </m:r>
                    </m:oMath>
                  </m:oMathPara>
                </a14:m>
                <a:endParaRPr lang="ru-RU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8914" y="3794524"/>
                <a:ext cx="5494084" cy="6766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Объект 2"/>
              <p:cNvSpPr txBox="1">
                <a:spLocks/>
              </p:cNvSpPr>
              <p:nvPr/>
            </p:nvSpPr>
            <p:spPr>
              <a:xfrm>
                <a:off x="-198914" y="4363094"/>
                <a:ext cx="5494084" cy="6766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</m:t>
                      </m:r>
                    </m:oMath>
                  </m:oMathPara>
                </a14:m>
                <a:endParaRPr lang="ru-RU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8914" y="4363094"/>
                <a:ext cx="5494084" cy="6766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445091" y="1298448"/>
                <a:ext cx="2600777" cy="946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1)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091" y="1298448"/>
                <a:ext cx="2600777" cy="9467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445091" y="2427641"/>
                <a:ext cx="3992183" cy="1038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+2=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091" y="2427641"/>
                <a:ext cx="3992183" cy="10386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445091" y="3462821"/>
                <a:ext cx="3482427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=6+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091" y="3462821"/>
                <a:ext cx="3482427" cy="104073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445091" y="4499091"/>
                <a:ext cx="3827073" cy="1038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=−4+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091" y="4499091"/>
                <a:ext cx="3827073" cy="10386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592454" y="4111508"/>
            <a:ext cx="32093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-18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4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 build="p"/>
      <p:bldP spid="8" grpId="0" build="p"/>
      <p:bldP spid="9" grpId="0" build="p"/>
      <p:bldP spid="10" grpId="0" build="p"/>
      <p:bldP spid="11" grpId="0"/>
      <p:bldP spid="12" grpId="0"/>
      <p:bldP spid="13" grpId="0"/>
      <p:bldP spid="14" grpId="0"/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081" y="3184509"/>
            <a:ext cx="4983480" cy="182657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sz="3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0372" y="1673352"/>
                <a:ext cx="305602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−6=0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" y="1673352"/>
                <a:ext cx="305602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99632" y="1673352"/>
                <a:ext cx="5705856" cy="48488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𝑎𝑐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</a:t>
                </a:r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&gt;0, </m:t>
                    </m:r>
                  </m:oMath>
                </a14:m>
                <a:r>
                  <a:rPr lang="ru-RU" sz="2800" b="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уравнение имеет два корня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ru-RU" sz="28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Если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=0, </m:t>
                    </m:r>
                  </m:oMath>
                </a14:m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уравнение имеет один корень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уравнение не имеет корней</a:t>
                </a:r>
                <a:endParaRPr lang="ru-RU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632" y="1673352"/>
                <a:ext cx="5705856" cy="4848892"/>
              </a:xfrm>
              <a:prstGeom prst="rect">
                <a:avLst/>
              </a:prstGeom>
              <a:blipFill>
                <a:blip r:embed="rId6"/>
                <a:stretch>
                  <a:fillRect l="-1913" r="-213" b="-212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7532" y="2357908"/>
                <a:ext cx="396595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=−1,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32" y="2357908"/>
                <a:ext cx="3965957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/>
          <p:cNvSpPr txBox="1">
            <a:spLocks/>
          </p:cNvSpPr>
          <p:nvPr/>
        </p:nvSpPr>
        <p:spPr>
          <a:xfrm>
            <a:off x="1696813" y="669830"/>
            <a:ext cx="8911687" cy="6286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 </a:t>
            </a:r>
            <a:r>
              <a:rPr lang="ru-RU" b="1" dirty="0" smtClean="0"/>
              <a:t>КВАДРАТНЫЕ УРАВНЕНИЯ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40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960" y="0"/>
            <a:ext cx="1060704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sz="3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0372" y="1673352"/>
                <a:ext cx="305602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−6=0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" y="1673352"/>
                <a:ext cx="305602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345936" y="1837944"/>
                <a:ext cx="5705856" cy="48488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𝑎𝑐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</a:t>
                </a:r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&gt;0, </m:t>
                    </m:r>
                  </m:oMath>
                </a14:m>
                <a:r>
                  <a:rPr lang="ru-RU" sz="2800" b="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уравнение имеет два корня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ru-RU" sz="28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Если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=0, </m:t>
                    </m:r>
                  </m:oMath>
                </a14:m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уравнение имеет один корень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уравнение не имеет корней</a:t>
                </a:r>
                <a:endParaRPr lang="ru-RU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936" y="1837944"/>
                <a:ext cx="5705856" cy="4848892"/>
              </a:xfrm>
              <a:prstGeom prst="rect">
                <a:avLst/>
              </a:prstGeom>
              <a:blipFill>
                <a:blip r:embed="rId6"/>
                <a:stretch>
                  <a:fillRect l="-1913" r="-213" b="-212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7532" y="2357908"/>
                <a:ext cx="396595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=−1,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32" y="2357908"/>
                <a:ext cx="3965957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996526"/>
                <a:ext cx="62023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∙1∙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=1+24=25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96526"/>
                <a:ext cx="620233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51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3080" y="0"/>
            <a:ext cx="1040892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sz="3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0372" y="1673352"/>
                <a:ext cx="305602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−6=0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" y="1673352"/>
                <a:ext cx="305602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345936" y="1837944"/>
                <a:ext cx="5705856" cy="48488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𝑎𝑐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</a:t>
                </a:r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&gt;0, </m:t>
                    </m:r>
                  </m:oMath>
                </a14:m>
                <a:r>
                  <a:rPr lang="ru-RU" sz="2800" b="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уравнение имеет два корня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ru-RU" sz="28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Если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=0, </m:t>
                    </m:r>
                  </m:oMath>
                </a14:m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уравнение имеет один корень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уравнение не имеет корней</a:t>
                </a:r>
                <a:endParaRPr lang="ru-RU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936" y="1837944"/>
                <a:ext cx="5705856" cy="4848892"/>
              </a:xfrm>
              <a:prstGeom prst="rect">
                <a:avLst/>
              </a:prstGeom>
              <a:blipFill>
                <a:blip r:embed="rId6"/>
                <a:stretch>
                  <a:fillRect l="-1913" r="-213" b="-212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7532" y="2357908"/>
                <a:ext cx="396595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=−1,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32" y="2357908"/>
                <a:ext cx="3965957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2996526"/>
                <a:ext cx="62023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∙1∙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=1+24=25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96526"/>
                <a:ext cx="620233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6636" y="3619527"/>
                <a:ext cx="4452693" cy="7783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1+5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36" y="3619527"/>
                <a:ext cx="4452693" cy="77835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6635" y="4589996"/>
                <a:ext cx="4918269" cy="7783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1−5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35" y="4589996"/>
                <a:ext cx="4918269" cy="77835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1562925" y="5902072"/>
          <a:ext cx="3360217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031">
                  <a:extLst>
                    <a:ext uri="{9D8B030D-6E8A-4147-A177-3AD203B41FA5}">
                      <a16:colId xmlns:a16="http://schemas.microsoft.com/office/drawing/2014/main" val="3965975459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3832220538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3215857730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1367546592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4031057106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2691649398"/>
                    </a:ext>
                  </a:extLst>
                </a:gridCol>
                <a:gridCol w="480031">
                  <a:extLst>
                    <a:ext uri="{9D8B030D-6E8A-4147-A177-3AD203B41FA5}">
                      <a16:colId xmlns:a16="http://schemas.microsoft.com/office/drawing/2014/main" val="3039768812"/>
                    </a:ext>
                  </a:extLst>
                </a:gridCol>
              </a:tblGrid>
              <a:tr h="466344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06790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2138" y="6048247"/>
            <a:ext cx="1470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93893" y="1673352"/>
                <a:ext cx="41412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1) </m:t>
                          </m:r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+12=0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93" y="1673352"/>
                <a:ext cx="4141262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99632" y="1673352"/>
                <a:ext cx="5705856" cy="48488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𝑎𝑐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</a:t>
                </a:r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&gt;0, </m:t>
                    </m:r>
                  </m:oMath>
                </a14:m>
                <a:r>
                  <a:rPr lang="ru-RU" sz="2800" b="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уравнение имеет два корня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ru-RU" sz="28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Если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=0, </m:t>
                    </m:r>
                  </m:oMath>
                </a14:m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уравнение имеет один корень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уравнение не имеет корней</a:t>
                </a:r>
                <a:endParaRPr lang="ru-RU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632" y="1673352"/>
                <a:ext cx="5705856" cy="4848892"/>
              </a:xfrm>
              <a:prstGeom prst="rect">
                <a:avLst/>
              </a:prstGeom>
              <a:blipFill>
                <a:blip r:embed="rId6"/>
                <a:stretch>
                  <a:fillRect l="-1913" r="-213" b="-212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/>
          <p:cNvSpPr txBox="1">
            <a:spLocks/>
          </p:cNvSpPr>
          <p:nvPr/>
        </p:nvSpPr>
        <p:spPr>
          <a:xfrm>
            <a:off x="1696813" y="669830"/>
            <a:ext cx="8911687" cy="6286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 </a:t>
            </a:r>
            <a:r>
              <a:rPr lang="ru-RU" b="1" dirty="0" smtClean="0"/>
              <a:t>КВАДРАТНЫЕ УРАВНЕНИЯ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193893" y="2224743"/>
                <a:ext cx="33365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2) </m:t>
                          </m:r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93" y="2224743"/>
                <a:ext cx="3336554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166577" y="2765465"/>
                <a:ext cx="359143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3) 5</m:t>
                          </m:r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577" y="2765465"/>
                <a:ext cx="3591431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51418" y="3316856"/>
                <a:ext cx="30773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4) </m:t>
                          </m:r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418" y="3316856"/>
                <a:ext cx="3077317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269480" y="4075986"/>
            <a:ext cx="338086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2;6</a:t>
            </a:r>
            <a:endParaRPr lang="ru-RU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-3;5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0; 2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-5;5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13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уравнение имеет несколько корней, запишите их в ответ без пробелов в порядке возрастания.)</a:t>
            </a:r>
            <a:endParaRPr lang="ru-RU" sz="36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Уравнение" r:id="rId3" imgW="914400" imgH="215640" progId="Equation.3">
                  <p:embed/>
                </p:oleObj>
              </mc:Choice>
              <mc:Fallback>
                <p:oleObj name="Уравнение" r:id="rId3" imgW="914400" imgH="215640" progId="Equation.3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79478" y="1673352"/>
                <a:ext cx="53158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478" y="1673352"/>
                <a:ext cx="531581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7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522</Words>
  <Application>Microsoft Office PowerPoint</Application>
  <PresentationFormat>Широкоэкранный</PresentationFormat>
  <Paragraphs>196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Calibri</vt:lpstr>
      <vt:lpstr>Cambria Math</vt:lpstr>
      <vt:lpstr>Century Gothic</vt:lpstr>
      <vt:lpstr>Gill Sans MT</vt:lpstr>
      <vt:lpstr>Tahoma</vt:lpstr>
      <vt:lpstr>Times New Roman</vt:lpstr>
      <vt:lpstr>Wingdings 3</vt:lpstr>
      <vt:lpstr>Легкий дым</vt:lpstr>
      <vt:lpstr>Уравнение</vt:lpstr>
      <vt:lpstr>Задание №9</vt:lpstr>
      <vt:lpstr> ЛИНЕЙНЫЕ УРАВНЕНИЯ </vt:lpstr>
      <vt:lpstr> ЛИНЕЙНЫЕ УРАВНЕНИЯ </vt:lpstr>
      <vt:lpstr> ЛИНЕЙНЫЕ УРАВНЕНИЯ </vt:lpstr>
      <vt:lpstr>Решите уравнение.  (если уравнение имеет несколько корней, запишите их в ответ без пробелов в порядке возрастания.)</vt:lpstr>
      <vt:lpstr>Решите уравнение.  (если уравнение имеет несколько корней, запишите их в ответ без пробелов в порядке возрастания.)</vt:lpstr>
      <vt:lpstr>Решите уравнение.  (если уравнение имеет несколько корней, запишите их в ответ без пробелов в порядке возрастания.)</vt:lpstr>
      <vt:lpstr>Презентация PowerPoint</vt:lpstr>
      <vt:lpstr>Решите уравнение.  (если уравнение имеет несколько корней, запишите их в ответ без пробелов в порядке возрастания.)</vt:lpstr>
      <vt:lpstr>Решите уравнение.  (если уравнение имеет несколько корней, запишите их в ответ без пробелов в порядке возрастания.)</vt:lpstr>
      <vt:lpstr>Решите уравнение.  (если уравнение имеет несколько корней, запишите их в ответ без пробелов в порядке возрастания.)</vt:lpstr>
      <vt:lpstr>Решите уравнение.  (если уравнение имеет несколько корней, запишите их в ответ без пробелов в порядке возрастания.)</vt:lpstr>
      <vt:lpstr>Решите уравнение.  (если уравнение имеет несколько корней, запишите их в ответ без пробелов в порядке возрастания.)</vt:lpstr>
      <vt:lpstr>Решите уравнение.  (если уравнение имеет несколько корней, запишите их в ответ без пробелов в порядке возрастания.)</vt:lpstr>
      <vt:lpstr>Решите уравнение.  (если уравнение имеет несколько корней, запишите их в ответ без пробелов в порядке возрастания.)</vt:lpstr>
      <vt:lpstr>Презентация PowerPoint</vt:lpstr>
      <vt:lpstr>Презентация PowerPoint</vt:lpstr>
      <vt:lpstr>Презентация PowerPoint</vt:lpstr>
      <vt:lpstr>Презентация PowerPoint</vt:lpstr>
      <vt:lpstr>РАЦИОНАЛЬНЫЕ УРАВНЕНИЯ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№9</dc:title>
  <dc:creator>днс</dc:creator>
  <cp:lastModifiedBy>днс</cp:lastModifiedBy>
  <cp:revision>8</cp:revision>
  <dcterms:created xsi:type="dcterms:W3CDTF">2021-10-25T14:21:32Z</dcterms:created>
  <dcterms:modified xsi:type="dcterms:W3CDTF">2021-10-25T15:05:20Z</dcterms:modified>
</cp:coreProperties>
</file>