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7" r:id="rId5"/>
    <p:sldId id="268" r:id="rId6"/>
    <p:sldId id="282" r:id="rId7"/>
    <p:sldId id="269" r:id="rId8"/>
    <p:sldId id="262" r:id="rId9"/>
    <p:sldId id="270" r:id="rId10"/>
    <p:sldId id="271" r:id="rId11"/>
    <p:sldId id="283" r:id="rId12"/>
    <p:sldId id="284" r:id="rId13"/>
    <p:sldId id="273" r:id="rId14"/>
    <p:sldId id="285" r:id="rId15"/>
    <p:sldId id="263" r:id="rId16"/>
    <p:sldId id="264" r:id="rId17"/>
    <p:sldId id="260" r:id="rId18"/>
    <p:sldId id="265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8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aharina.ru/tests/test.php?name=test580.xml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6527" y="939644"/>
            <a:ext cx="6662743" cy="38472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                          </a:t>
            </a:r>
            <a:r>
              <a:rPr lang="ru-RU" sz="2400" b="1" i="1" u="sng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ОГЭ. Задание 5.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Орфографический практикум</a:t>
            </a:r>
          </a:p>
          <a:p>
            <a:pPr algn="ctr"/>
            <a:endParaRPr lang="ru-RU" sz="3600" b="1" i="1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«Правописание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-Н- и -НН- в </a:t>
            </a:r>
            <a:r>
              <a:rPr lang="ru-RU" sz="3600" b="1" dirty="0" smtClean="0">
                <a:solidFill>
                  <a:srgbClr val="0070C0"/>
                </a:solidFill>
              </a:rPr>
              <a:t>разных </a:t>
            </a:r>
            <a:r>
              <a:rPr lang="ru-RU" sz="3600" b="1" dirty="0" smtClean="0">
                <a:solidFill>
                  <a:srgbClr val="0070C0"/>
                </a:solidFill>
              </a:rPr>
              <a:t>частях речи»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(Теория и практика)</a:t>
            </a:r>
          </a:p>
          <a:p>
            <a:pPr algn="ctr"/>
            <a:endParaRPr lang="ru-RU" sz="36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0565" y="4803228"/>
            <a:ext cx="5813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Чечелева</a:t>
            </a:r>
            <a:r>
              <a:rPr lang="ru-RU" sz="1400" b="1" dirty="0" smtClean="0"/>
              <a:t> Е.А., учитель русского языка и литературы МОУ «Средняя общеобразовательная школа № 4 г. Ершова Саратовской области имени Героя Советского Союза </a:t>
            </a:r>
            <a:r>
              <a:rPr lang="ru-RU" sz="1400" b="1" dirty="0" err="1" smtClean="0"/>
              <a:t>Спирина</a:t>
            </a:r>
            <a:r>
              <a:rPr lang="ru-RU" sz="1400" b="1" dirty="0" smtClean="0"/>
              <a:t> В.Р.»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511" y="693682"/>
            <a:ext cx="2596056" cy="52404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Наречия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93075" y="1264416"/>
            <a:ext cx="6915807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70C0"/>
                </a:solidFill>
              </a:rPr>
              <a:t>В наречиях пишется столько же Н, сколько и в слове, от которого оно образовано: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Торжестве</a:t>
            </a:r>
            <a:r>
              <a:rPr lang="ru-RU" b="1" dirty="0" smtClean="0"/>
              <a:t>нн</a:t>
            </a:r>
            <a:r>
              <a:rPr lang="ru-RU" dirty="0" smtClean="0"/>
              <a:t>ый – торжестве</a:t>
            </a:r>
            <a:r>
              <a:rPr lang="ru-RU" b="1" dirty="0" smtClean="0"/>
              <a:t>нн</a:t>
            </a:r>
            <a:r>
              <a:rPr lang="ru-RU" dirty="0" smtClean="0"/>
              <a:t>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печаль</a:t>
            </a:r>
            <a:r>
              <a:rPr lang="ru-RU" b="1" dirty="0" smtClean="0"/>
              <a:t>н</a:t>
            </a:r>
            <a:r>
              <a:rPr lang="ru-RU" dirty="0" smtClean="0"/>
              <a:t>ый - печаль</a:t>
            </a:r>
            <a:r>
              <a:rPr lang="ru-RU" b="1" dirty="0" smtClean="0"/>
              <a:t>н</a:t>
            </a:r>
            <a:r>
              <a:rPr lang="ru-RU" dirty="0" smtClean="0"/>
              <a:t>о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 </a:t>
            </a:r>
            <a:r>
              <a:rPr lang="ru-RU" dirty="0" smtClean="0"/>
              <a:t>выглядеть изыска</a:t>
            </a:r>
            <a:r>
              <a:rPr lang="ru-RU" b="1" dirty="0" smtClean="0"/>
              <a:t>нн</a:t>
            </a:r>
            <a:r>
              <a:rPr lang="ru-RU" dirty="0" smtClean="0"/>
              <a:t>о  - изыска</a:t>
            </a:r>
            <a:r>
              <a:rPr lang="ru-RU" b="1" dirty="0" smtClean="0"/>
              <a:t>нн</a:t>
            </a:r>
            <a:r>
              <a:rPr lang="ru-RU" dirty="0" smtClean="0"/>
              <a:t>ый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400" y="672662"/>
            <a:ext cx="7372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Укажите все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uифры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 месте которых пишется НН.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4701" y="1114097"/>
            <a:ext cx="8154297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В приусадебном саду покорно никнут под водя(1)ой бегущей сетью деревья, но цветники у балкона </a:t>
            </a:r>
            <a:r>
              <a:rPr lang="ru-RU" sz="2000" dirty="0" err="1" smtClean="0"/>
              <a:t>необыкнове</a:t>
            </a:r>
            <a:r>
              <a:rPr lang="ru-RU" sz="2000" dirty="0" smtClean="0"/>
              <a:t>(2)о ярки и изыска(3)</a:t>
            </a:r>
            <a:r>
              <a:rPr lang="ru-RU" sz="2000" dirty="0" err="1" smtClean="0"/>
              <a:t>ы</a:t>
            </a:r>
            <a:r>
              <a:rPr lang="ru-RU" sz="2000" dirty="0" smtClean="0"/>
              <a:t>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Речка была </a:t>
            </a:r>
            <a:r>
              <a:rPr lang="ru-RU" sz="2000" dirty="0" err="1" smtClean="0"/>
              <a:t>смире</a:t>
            </a:r>
            <a:r>
              <a:rPr lang="ru-RU" sz="2000" dirty="0" smtClean="0"/>
              <a:t>(1)</a:t>
            </a:r>
            <a:r>
              <a:rPr lang="ru-RU" sz="2000" dirty="0" err="1" smtClean="0"/>
              <a:t>ая</a:t>
            </a:r>
            <a:r>
              <a:rPr lang="ru-RU" sz="2000" dirty="0" smtClean="0"/>
              <a:t>, сплошь по берегам заросшая водя(2)ой травой, кое-где </a:t>
            </a:r>
            <a:r>
              <a:rPr lang="ru-RU" sz="2000" dirty="0" err="1" smtClean="0"/>
              <a:t>освеще</a:t>
            </a:r>
            <a:r>
              <a:rPr lang="ru-RU" sz="2000" dirty="0" smtClean="0"/>
              <a:t>(3)</a:t>
            </a:r>
            <a:r>
              <a:rPr lang="ru-RU" sz="2000" dirty="0" err="1" smtClean="0"/>
              <a:t>ая</a:t>
            </a:r>
            <a:r>
              <a:rPr lang="ru-RU" sz="2000" dirty="0" smtClean="0"/>
              <a:t> желтыми лампадами кувшинок и шибко засоре(4)</a:t>
            </a:r>
            <a:r>
              <a:rPr lang="ru-RU" sz="2000" dirty="0" err="1" smtClean="0"/>
              <a:t>ая</a:t>
            </a:r>
            <a:r>
              <a:rPr lang="ru-RU" sz="2000" dirty="0" smtClean="0"/>
              <a:t> лесом от весе(5)его сплава.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/>
              <a:t>Леруа</a:t>
            </a:r>
            <a:r>
              <a:rPr lang="ru-RU" sz="2000" dirty="0" smtClean="0"/>
              <a:t> лукавит, как всякий </a:t>
            </a:r>
            <a:r>
              <a:rPr lang="ru-RU" sz="2000" dirty="0" err="1" smtClean="0"/>
              <a:t>исти</a:t>
            </a:r>
            <a:r>
              <a:rPr lang="ru-RU" sz="2000" dirty="0" smtClean="0"/>
              <a:t>(1)</a:t>
            </a:r>
            <a:r>
              <a:rPr lang="ru-RU" sz="2000" dirty="0" err="1" smtClean="0"/>
              <a:t>ый</a:t>
            </a:r>
            <a:r>
              <a:rPr lang="ru-RU" sz="2000" dirty="0" smtClean="0"/>
              <a:t> француз, утверждая, что всё это лишь художестве(2)</a:t>
            </a:r>
            <a:r>
              <a:rPr lang="ru-RU" sz="2000" dirty="0" err="1" smtClean="0"/>
              <a:t>ое</a:t>
            </a:r>
            <a:r>
              <a:rPr lang="ru-RU" sz="2000" dirty="0" smtClean="0"/>
              <a:t> произведение, а многие характеры </a:t>
            </a:r>
            <a:r>
              <a:rPr lang="ru-RU" sz="2000" dirty="0" err="1" smtClean="0"/>
              <a:t>открове</a:t>
            </a:r>
            <a:r>
              <a:rPr lang="ru-RU" sz="2000" dirty="0" smtClean="0"/>
              <a:t>(3)о </a:t>
            </a:r>
            <a:r>
              <a:rPr lang="ru-RU" sz="2000" dirty="0" err="1" smtClean="0"/>
              <a:t>выдума</a:t>
            </a:r>
            <a:r>
              <a:rPr lang="ru-RU" sz="2000" dirty="0" smtClean="0"/>
              <a:t>(4)</a:t>
            </a:r>
            <a:r>
              <a:rPr lang="ru-RU" sz="2000" dirty="0" err="1" smtClean="0"/>
              <a:t>ы</a:t>
            </a:r>
            <a:r>
              <a:rPr lang="ru-RU" sz="2000" dirty="0" smtClean="0"/>
              <a:t>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Петербург И. А. Гончарова как город «искусстве(1)</a:t>
            </a:r>
            <a:r>
              <a:rPr lang="ru-RU" sz="2000" dirty="0" err="1" smtClean="0"/>
              <a:t>ых</a:t>
            </a:r>
            <a:r>
              <a:rPr lang="ru-RU" sz="2000" dirty="0" smtClean="0"/>
              <a:t> чувств, </a:t>
            </a:r>
            <a:r>
              <a:rPr lang="ru-RU" sz="2000" dirty="0" err="1" smtClean="0"/>
              <a:t>безжизне</a:t>
            </a:r>
            <a:r>
              <a:rPr lang="ru-RU" sz="2000" dirty="0" smtClean="0"/>
              <a:t>(2)ой суматохи» не приемлет </a:t>
            </a:r>
            <a:r>
              <a:rPr lang="ru-RU" sz="2000" dirty="0" err="1" smtClean="0"/>
              <a:t>непосредстве</a:t>
            </a:r>
            <a:r>
              <a:rPr lang="ru-RU" sz="2000" dirty="0" smtClean="0"/>
              <a:t>(3)ости, простоты, естестве(4)ости, господствующих в глуши.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0524" y="667434"/>
            <a:ext cx="7252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Укажите все </a:t>
            </a:r>
            <a:r>
              <a:rPr lang="ru-RU" b="1" dirty="0" err="1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uифры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 месте которых пишется Н.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308" y="1194099"/>
            <a:ext cx="751959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 густое молоко, льющееся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глиня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(1)ого кувшина, и пышный каравай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плетё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(2)ой корзине, и сползающая салфетка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выписа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художником во всех деталях и с особой выразительностью.</a:t>
            </a:r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 эту тетрадь в синем кожа(1)</a:t>
            </a:r>
            <a:r>
              <a:rPr lang="ru-RU" sz="2000" dirty="0" err="1" smtClean="0"/>
              <a:t>ом</a:t>
            </a:r>
            <a:r>
              <a:rPr lang="ru-RU" sz="2000" dirty="0" smtClean="0"/>
              <a:t> переплёте были </a:t>
            </a:r>
            <a:r>
              <a:rPr lang="ru-RU" sz="2000" dirty="0" err="1" smtClean="0"/>
              <a:t>записа</a:t>
            </a:r>
            <a:r>
              <a:rPr lang="ru-RU" sz="2000" dirty="0" smtClean="0"/>
              <a:t>(2)</a:t>
            </a:r>
            <a:r>
              <a:rPr lang="ru-RU" sz="2000" dirty="0" err="1" smtClean="0"/>
              <a:t>ы</a:t>
            </a:r>
            <a:r>
              <a:rPr lang="ru-RU" sz="2000" dirty="0" smtClean="0"/>
              <a:t> не только поразившие Варю высказывания из </a:t>
            </a:r>
            <a:r>
              <a:rPr lang="ru-RU" sz="2000" dirty="0" err="1" smtClean="0"/>
              <a:t>прочита</a:t>
            </a:r>
            <a:r>
              <a:rPr lang="ru-RU" sz="2000" dirty="0" smtClean="0"/>
              <a:t>(3)</a:t>
            </a:r>
            <a:r>
              <a:rPr lang="ru-RU" sz="2000" dirty="0" err="1" smtClean="0"/>
              <a:t>ых</a:t>
            </a:r>
            <a:r>
              <a:rPr lang="ru-RU" sz="2000" dirty="0" smtClean="0"/>
              <a:t> книг, но и её первые стихи.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Вдали, на крутом известковом берегу, подмытом разливами, в утре(1)ем воздухе ясно виднеется село с белой </a:t>
            </a:r>
            <a:r>
              <a:rPr lang="ru-RU" sz="2000" dirty="0" err="1" smtClean="0"/>
              <a:t>каме</a:t>
            </a:r>
            <a:r>
              <a:rPr lang="ru-RU" sz="2000" dirty="0" smtClean="0"/>
              <a:t>(2)ой церковью и </a:t>
            </a:r>
            <a:r>
              <a:rPr lang="ru-RU" sz="2000" dirty="0" err="1" smtClean="0"/>
              <a:t>ветря</a:t>
            </a:r>
            <a:r>
              <a:rPr lang="ru-RU" sz="2000" dirty="0" smtClean="0"/>
              <a:t>(3)</a:t>
            </a:r>
            <a:r>
              <a:rPr lang="ru-RU" sz="2000" dirty="0" err="1" smtClean="0"/>
              <a:t>ыми</a:t>
            </a:r>
            <a:r>
              <a:rPr lang="ru-RU" sz="2000" dirty="0" smtClean="0"/>
              <a:t> мельницами.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На хозяине была </a:t>
            </a:r>
            <a:r>
              <a:rPr lang="ru-RU" sz="2000" dirty="0" err="1" smtClean="0"/>
              <a:t>тка</a:t>
            </a:r>
            <a:r>
              <a:rPr lang="ru-RU" sz="2000" dirty="0" smtClean="0"/>
              <a:t>(1)</a:t>
            </a:r>
            <a:r>
              <a:rPr lang="ru-RU" sz="2000" dirty="0" err="1" smtClean="0"/>
              <a:t>ая</a:t>
            </a:r>
            <a:r>
              <a:rPr lang="ru-RU" sz="2000" dirty="0" smtClean="0"/>
              <a:t> рубаха, </a:t>
            </a:r>
            <a:r>
              <a:rPr lang="ru-RU" sz="2000" dirty="0" err="1" smtClean="0"/>
              <a:t>подпояса</a:t>
            </a:r>
            <a:r>
              <a:rPr lang="ru-RU" sz="2000" dirty="0" smtClean="0"/>
              <a:t>(2)</a:t>
            </a:r>
            <a:r>
              <a:rPr lang="ru-RU" sz="2000" dirty="0" err="1" smtClean="0"/>
              <a:t>ая</a:t>
            </a:r>
            <a:r>
              <a:rPr lang="ru-RU" sz="2000" dirty="0" smtClean="0"/>
              <a:t> кожа(3)</a:t>
            </a:r>
            <a:r>
              <a:rPr lang="ru-RU" sz="2000" dirty="0" err="1" smtClean="0"/>
              <a:t>ым</a:t>
            </a:r>
            <a:r>
              <a:rPr lang="ru-RU" sz="2000" dirty="0" smtClean="0"/>
              <a:t> ремнём, и </a:t>
            </a:r>
            <a:r>
              <a:rPr lang="ru-RU" sz="2000" dirty="0" err="1" smtClean="0"/>
              <a:t>холсти</a:t>
            </a:r>
            <a:r>
              <a:rPr lang="ru-RU" sz="2000" dirty="0" smtClean="0"/>
              <a:t>(4)</a:t>
            </a:r>
            <a:r>
              <a:rPr lang="ru-RU" sz="2000" dirty="0" err="1" smtClean="0"/>
              <a:t>ые</a:t>
            </a:r>
            <a:r>
              <a:rPr lang="ru-RU" sz="2000" dirty="0" smtClean="0"/>
              <a:t>, давно не глаже(5)</a:t>
            </a:r>
            <a:r>
              <a:rPr lang="ru-RU" sz="2000" dirty="0" err="1" smtClean="0"/>
              <a:t>ые</a:t>
            </a:r>
            <a:r>
              <a:rPr lang="ru-RU" sz="2000" dirty="0" smtClean="0"/>
              <a:t> штаны.</a:t>
            </a:r>
          </a:p>
          <a:p>
            <a:pPr indent="198438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628650" y="725214"/>
            <a:ext cx="7886700" cy="9654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Вставьте пропущенные буквы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30317" y="1376860"/>
          <a:ext cx="7083974" cy="4888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987"/>
                <a:gridCol w="3541987"/>
              </a:tblGrid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Золоче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поверхность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Соле..ые грибы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Проблема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поставле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Поджаре..ый</a:t>
                      </a:r>
                      <a:r>
                        <a:rPr lang="ru-RU" sz="2000" b="0" baseline="0" smtClean="0">
                          <a:solidFill>
                            <a:schemeClr val="tx1"/>
                          </a:solidFill>
                        </a:rPr>
                        <a:t> лук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Неписа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субординация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Пироги, пече..ые с луком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Отчая..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ое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положение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Фарширова..ые яйца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Полирова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мебель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Домотка..ый</a:t>
                      </a:r>
                      <a:r>
                        <a:rPr lang="ru-RU" sz="2000" b="0" baseline="0" smtClean="0">
                          <a:solidFill>
                            <a:schemeClr val="tx1"/>
                          </a:solidFill>
                        </a:rPr>
                        <a:t> коврик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Златокова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ларец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Неглаже..ый костюм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smtClean="0">
                          <a:solidFill>
                            <a:schemeClr val="tx1"/>
                          </a:solidFill>
                        </a:rPr>
                        <a:t>Нетеса..ые бревна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Поноше..ый пиджак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Стена сложе..а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Смышле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малыш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Смотрел бессмысле..о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Соле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бабушкой грибы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Стира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в  машине скатерть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Ране..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в ногу боец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26">
                <a:tc>
                  <a:txBody>
                    <a:bodyPr/>
                    <a:lstStyle/>
                    <a:p>
                      <a:pPr algn="ctr"/>
                      <a:r>
                        <a:rPr lang="ru-RU" sz="2000" b="0" smtClean="0">
                          <a:solidFill>
                            <a:schemeClr val="tx1"/>
                          </a:solidFill>
                        </a:rPr>
                        <a:t>Написа..ое письмо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Вяза.ый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свитер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85514" marR="85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607" y="2603202"/>
            <a:ext cx="8279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Тестовые задания в формате ОГЭ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704" y="727779"/>
            <a:ext cx="762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1.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</a:b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1)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НЕТКАНОЕ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(полотно) - в суффиксе имени прилагательного, образованного от существительного с помощью суффикса –АН- ,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2)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КАЧЕСТВЕННАЯ 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(работа) – НН пишется в имени прилагательном, образованном от существительного с основой, оканчивающейся на –Н-.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3)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ПОСТРОЕНА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(быстро) – в краткой форме страдательного причастия прошедшего времени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4) (говорить)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УВЕРЕННО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наречиях пишется столько букв Н, сколько в словах, от которых они образованы.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5)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ВОРОБЬИНЫЙ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- в имени прилагательном, образованном от основы имени существительного с помощью суффикса -ИН-, пишется одна буква Н.</a:t>
            </a:r>
            <a:endParaRPr lang="ru-RU" sz="20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827" y="695062"/>
            <a:ext cx="75148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МАРИНОВАННЫЕ</a:t>
            </a:r>
            <a:r>
              <a:rPr lang="ru-RU" sz="2000" dirty="0" smtClean="0"/>
              <a:t> (овощи) – написание НН в суффиксе определяется наличием суффикса –ОВА-.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КАМЕННЫЙ</a:t>
            </a:r>
            <a:r>
              <a:rPr lang="ru-RU" sz="2000" dirty="0" smtClean="0"/>
              <a:t> – в прилагательном, образованном с помощью суффикса -ЕНН-, пишется НН.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ВЗВОЛНОВАННО</a:t>
            </a:r>
            <a:r>
              <a:rPr lang="ru-RU" sz="2000" dirty="0" smtClean="0"/>
              <a:t> (ходить) –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РЕШЁННАЯ</a:t>
            </a:r>
            <a:r>
              <a:rPr lang="ru-RU" sz="2000" dirty="0" smtClean="0"/>
              <a:t> (задача) – в бесприставочных глаголах совершенного вида пишется НН.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ЛЬНЯНОЙ</a:t>
            </a:r>
            <a:r>
              <a:rPr lang="ru-RU" sz="2000" dirty="0" smtClean="0"/>
              <a:t> – в суффиксе прилагательного, образованного от существительного с помощью суффикса -ЯН-, пишется одна буква Н.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723" y="677092"/>
            <a:ext cx="76515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3.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ТАМОЖЕННЫЙ</a:t>
            </a:r>
            <a:r>
              <a:rPr lang="ru-RU" sz="2000" dirty="0" smtClean="0"/>
              <a:t> (пост) - в суффиксе имени прилагательного, образованного от имени существительного с помощью суффикса –ЕНН- пишется НН.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ПУТАНИЦА</a:t>
            </a:r>
            <a:r>
              <a:rPr lang="ru-RU" sz="2000" dirty="0" smtClean="0"/>
              <a:t> – в существительных, образованных от прилагательных и причастий, пишется столько же букв Н, сколько в словах, от которых они образованы.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ВЯЗАННЫЙ</a:t>
            </a:r>
            <a:r>
              <a:rPr lang="ru-RU" sz="2000" dirty="0" smtClean="0"/>
              <a:t> (вручную) – в суффиксе полного страдательного причастия, которое имеет при себе зависимое слово, пишется НН.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БЕЗДОННАЯ</a:t>
            </a:r>
            <a:r>
              <a:rPr lang="ru-RU" sz="2000" dirty="0" smtClean="0"/>
              <a:t> (пропасть) – в имени прилагательном, образованном от существительного с помощью суффикса –ОНН-, пишется НН.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СТЕКЛЯННЫЙ</a:t>
            </a:r>
            <a:r>
              <a:rPr lang="ru-RU" sz="2000" dirty="0" smtClean="0"/>
              <a:t> – в имени прилагательном написание НН в суффиксе не подчиняется правилу (является исключением).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276" y="726593"/>
            <a:ext cx="751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4.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ЗАКОЛОЧЕНО </a:t>
            </a:r>
            <a:r>
              <a:rPr lang="ru-RU" sz="2000" dirty="0" smtClean="0"/>
              <a:t>(досками) — в суффиксе краткого прилагательного пишется -Н-.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БЕЗВЕТРЕННЫЙ</a:t>
            </a:r>
            <a:r>
              <a:rPr lang="ru-RU" sz="2000" dirty="0" smtClean="0"/>
              <a:t> (день) — в причастиях, образованных от существительных с помощью суффикса –ЕНН-, пишется НН.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ЧУГУННЫЕ</a:t>
            </a:r>
            <a:r>
              <a:rPr lang="ru-RU" sz="2000" dirty="0" smtClean="0"/>
              <a:t> (ворота) – в прилагательных, образованных от существительных с основой, которая оканчивается на –Н-, пишется НН.</a:t>
            </a:r>
          </a:p>
          <a:p>
            <a:r>
              <a:rPr lang="ru-RU" sz="2000" dirty="0" smtClean="0"/>
              <a:t>4) (дорога) </a:t>
            </a:r>
            <a:r>
              <a:rPr lang="ru-RU" sz="2000" b="1" dirty="0" smtClean="0"/>
              <a:t>ДЛИННА</a:t>
            </a:r>
            <a:r>
              <a:rPr lang="ru-RU" sz="2000" dirty="0" smtClean="0"/>
              <a:t> — в краткой форме имени прилагательного пишется столько же Н, сколько и в полной форме этого прилагательного.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ВЯЗАНЫЙ</a:t>
            </a:r>
            <a:r>
              <a:rPr lang="ru-RU" sz="2000" dirty="0" smtClean="0"/>
              <a:t> (шарф) – пишется одна буква Н, так как имя прилагательное имеет зависимое слово </a:t>
            </a:r>
            <a:r>
              <a:rPr lang="ru-RU" sz="2000" b="1" dirty="0" smtClean="0"/>
              <a:t>шарф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159" y="825090"/>
            <a:ext cx="6873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1. Правописание Н-НН в отыменных прилагательных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98787" y="1817414"/>
          <a:ext cx="7472854" cy="3682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6427"/>
                <a:gridCol w="3736427"/>
              </a:tblGrid>
              <a:tr h="68361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пишется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НН пишется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3610">
                <a:tc>
                  <a:txBody>
                    <a:bodyPr/>
                    <a:lstStyle/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Georgia" pitchFamily="18" charset="0"/>
                        <a:buAutoNum type="arabicPeriod"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В суффиксах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-ан- (-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</a:rPr>
                        <a:t>ян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-) -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</a:rPr>
                        <a:t>ын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- (-ин-) </a:t>
                      </a: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отыменных прилагательных: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	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лед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ой ← лёд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	песч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ый ← песок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	серебр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ый ← серебро 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	комар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ый ← комар</a:t>
                      </a:r>
                    </a:p>
                    <a:p>
                      <a:pPr marL="514350" indent="-514350" algn="l" eaLnBrk="1" hangingPunct="1">
                        <a:lnSpc>
                          <a:spcPct val="90000"/>
                        </a:lnSpc>
                        <a:buFont typeface="Wingdings 2" pitchFamily="18" charset="2"/>
                        <a:buNone/>
                      </a:pPr>
                      <a:r>
                        <a:rPr lang="ru-RU" sz="2000" b="1" i="1" dirty="0" smtClean="0">
                          <a:solidFill>
                            <a:srgbClr val="0070C0"/>
                          </a:solidFill>
                        </a:rPr>
                        <a:t> Исключение: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стекл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ый, олов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ый, дерев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1. В отыменных прилагательных,</a:t>
                      </a: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образованных от основ на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-мя</a:t>
                      </a:r>
                    </a:p>
                    <a:p>
                      <a:pPr marL="514350" indent="-514350" eaLnBrk="1" fontAlgn="auto" hangingPunct="1">
                        <a:spcAft>
                          <a:spcPts val="0"/>
                        </a:spcAft>
                        <a:buFont typeface="+mj-lt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при помощи суффикса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: </a:t>
                      </a:r>
                    </a:p>
                    <a:p>
                      <a:pPr marL="514350" indent="-514350" algn="ctr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каме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ый ← каме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ь, </a:t>
                      </a:r>
                    </a:p>
                    <a:p>
                      <a:pPr marL="514350" indent="-514350" algn="ctr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плам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енн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ый ← пла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мя</a:t>
                      </a:r>
                    </a:p>
                    <a:p>
                      <a:pPr marL="514350" indent="-514350" algn="l" eaLnBrk="1" fontAlgn="auto" hangingPunct="1"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2. В суффиксах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енн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</a:rPr>
                        <a:t>онн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отыменных</a:t>
                      </a:r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прилагательных: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	торжеств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енн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ый ← торжество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</a:rPr>
                        <a:t>Исключение: </a:t>
                      </a:r>
                      <a:r>
                        <a:rPr lang="ru-RU" sz="1800" b="0" i="1" dirty="0" smtClean="0">
                          <a:solidFill>
                            <a:srgbClr val="C00000"/>
                          </a:solidFill>
                        </a:rPr>
                        <a:t>ветреный </a:t>
                      </a:r>
                    </a:p>
                    <a:p>
                      <a:pPr marL="514350" indent="-514350" eaLnBrk="1" fontAlgn="auto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(но: </a:t>
                      </a:r>
                      <a:r>
                        <a:rPr lang="ru-RU" i="1" dirty="0" err="1" smtClean="0">
                          <a:solidFill>
                            <a:srgbClr val="C00000"/>
                          </a:solidFill>
                        </a:rPr>
                        <a:t>безветрЕННый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72663" y="5528129"/>
            <a:ext cx="7830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кратких прилагательных пишется столько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н</a:t>
            </a:r>
            <a:r>
              <a:rPr lang="ru-RU" dirty="0" smtClean="0">
                <a:solidFill>
                  <a:srgbClr val="0070C0"/>
                </a:solidFill>
              </a:rPr>
              <a:t>, сколько было в полной форме: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речь торжестве</a:t>
            </a:r>
            <a:r>
              <a:rPr lang="ru-RU" b="1" i="1" dirty="0" smtClean="0">
                <a:solidFill>
                  <a:srgbClr val="C00000"/>
                </a:solidFill>
              </a:rPr>
              <a:t>нн</a:t>
            </a:r>
            <a:r>
              <a:rPr lang="ru-RU" i="1" dirty="0" smtClean="0">
                <a:solidFill>
                  <a:srgbClr val="C00000"/>
                </a:solidFill>
              </a:rPr>
              <a:t>а (торжестве</a:t>
            </a:r>
            <a:r>
              <a:rPr lang="ru-RU" b="1" i="1" dirty="0" smtClean="0">
                <a:solidFill>
                  <a:srgbClr val="C00000"/>
                </a:solidFill>
              </a:rPr>
              <a:t>нн</a:t>
            </a:r>
            <a:r>
              <a:rPr lang="ru-RU" i="1" dirty="0" smtClean="0">
                <a:solidFill>
                  <a:srgbClr val="C00000"/>
                </a:solidFill>
              </a:rPr>
              <a:t>ая)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255" y="684552"/>
            <a:ext cx="75569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5.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БРАКОВАННЫЙ</a:t>
            </a:r>
            <a:r>
              <a:rPr lang="ru-RU" sz="2000" dirty="0" smtClean="0"/>
              <a:t> (товар) – написание НН в слове определяется наличием суффикса -ОВА-.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НАКЛОННАЯ</a:t>
            </a:r>
            <a:r>
              <a:rPr lang="ru-RU" sz="2000" dirty="0" smtClean="0"/>
              <a:t> (плоскость) – в именах прилагательных, образованных от существительных с помощью суффикса –ОНН-, пишется НН.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ВСТРЕЧЕННЫЙ</a:t>
            </a:r>
            <a:r>
              <a:rPr lang="ru-RU" sz="2000" dirty="0" smtClean="0"/>
              <a:t> – в полном страдательном причастии прошедшего времени совершенного вида пишется НН.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МЕДЛЕННО</a:t>
            </a:r>
            <a:r>
              <a:rPr lang="ru-RU" sz="2000" dirty="0" smtClean="0"/>
              <a:t> (произнести) – в наречии на </a:t>
            </a:r>
            <a:r>
              <a:rPr lang="ru-RU" sz="2000" b="1" dirty="0" smtClean="0"/>
              <a:t>-о</a:t>
            </a:r>
            <a:r>
              <a:rPr lang="ru-RU" sz="2000" dirty="0" smtClean="0"/>
              <a:t> пишется столько букв Н, сколько и в слове, от которого оно образовано.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ПОДДЕРЖАННЫЙ</a:t>
            </a:r>
            <a:r>
              <a:rPr lang="ru-RU" sz="2000" dirty="0" smtClean="0"/>
              <a:t> (друзьями) – в имени прилагательном, образованном от глагола несовершенного вида, пишется НН.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233" y="682687"/>
            <a:ext cx="76305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6.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ИСКУСАННЫЙ</a:t>
            </a:r>
            <a:r>
              <a:rPr lang="ru-RU" sz="2000" dirty="0" smtClean="0"/>
              <a:t> (комарами) — в суффиксе имени прилагательного, образованного от глагола несовершенного вида , пишется НН.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СЕРЕБРЯНЫЕ</a:t>
            </a:r>
            <a:r>
              <a:rPr lang="ru-RU" sz="2000" dirty="0" smtClean="0"/>
              <a:t> (монеты) – в прилагательном, образованном от существительного с помощью суффикса –ЯН-, пишется одна буква Н.</a:t>
            </a:r>
          </a:p>
          <a:p>
            <a:r>
              <a:rPr lang="ru-RU" sz="2000" dirty="0" smtClean="0"/>
              <a:t>3) (тема) </a:t>
            </a:r>
            <a:r>
              <a:rPr lang="ru-RU" sz="2000" b="1" dirty="0" smtClean="0"/>
              <a:t>УСВОЕНА</a:t>
            </a:r>
            <a:r>
              <a:rPr lang="ru-RU" sz="2000" dirty="0" smtClean="0"/>
              <a:t> – в суффиксе краткого страдательного причастия прошедшего времени пишется одна буква 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КОЖАНАЯ</a:t>
            </a:r>
            <a:r>
              <a:rPr lang="ru-RU" sz="2000" dirty="0" smtClean="0"/>
              <a:t> (куртка) — в суффиксе отглагольного прилагательного пишется одна -Н-.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ТРАДИЦИОННО</a:t>
            </a:r>
            <a:r>
              <a:rPr lang="ru-RU" sz="2000" dirty="0" smtClean="0"/>
              <a:t> (одеваться) - в суффиксе краткой формы имени прилагательного пишется столько же Н, сколько и в полной форме этого прилагательного.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235" y="808095"/>
            <a:ext cx="768306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7.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</a:b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1)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ОБЕЗЬЯНИЙ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(питомник) - в прилагательном, образованном от существительного с помощью суффикса –ЯН-,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2)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ИСКЛЮЧЁННЫЙ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(из списка) – в суффиксах причастий мужского рода всегда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3) (говорит)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ИСКРЕННЕ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полном страдательном причастии прошедшего времени совершенного вида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4)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ВОЗМУЩЁННО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(сказать) – в наречии на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-о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пишется столько букв Н, сколько и в слове, от которого оно образовано.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5)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СТАРИННЫЙ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имени прилагательном, образованном от имени существительного с основой на -Н-, пишется -НН-.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723" y="724729"/>
            <a:ext cx="76935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8.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НЕФТЯНИК</a:t>
            </a:r>
            <a:r>
              <a:rPr lang="ru-RU" sz="2000" dirty="0" smtClean="0"/>
              <a:t> – в прилагательном, образованном от существительного с помощью суффикса –ЯН-, пишется одна буква Н.</a:t>
            </a:r>
          </a:p>
          <a:p>
            <a:r>
              <a:rPr lang="ru-RU" sz="2000" dirty="0" smtClean="0"/>
              <a:t>2) </a:t>
            </a:r>
            <a:r>
              <a:rPr lang="ru-RU" sz="2000" b="1" dirty="0" smtClean="0"/>
              <a:t>КВАШЕНАЯ</a:t>
            </a:r>
            <a:r>
              <a:rPr lang="ru-RU" sz="2000" dirty="0" smtClean="0"/>
              <a:t> (капуста) — в суффиксе отглагольного прилагательного пишется одна -Н-.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ЗАМЕЧЕНА</a:t>
            </a:r>
            <a:r>
              <a:rPr lang="ru-RU" sz="2000" dirty="0" smtClean="0"/>
              <a:t> (посетителями) – в суффиксе краткого страдательного причастия прошедшего времени пишется одна буква 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КУРИНЫЙ</a:t>
            </a:r>
            <a:r>
              <a:rPr lang="ru-RU" sz="2000" dirty="0" smtClean="0"/>
              <a:t> (суп) — в суффиксе -ИН- отымённых прилагательных пишется одна -Н-.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ПУТАНЫЙ</a:t>
            </a:r>
            <a:r>
              <a:rPr lang="ru-RU" sz="2000" dirty="0" smtClean="0"/>
              <a:t> (ответ) – в суффиксе прилагательного, образованного с помощью суффикса -АН-, пишется одна буква Н.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723" y="809998"/>
            <a:ext cx="76515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9.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</a:b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1)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ОЛОВЯННЫЙ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(солдатик) – в суффиксах прилагательных, образованных от существительных с помощью суффикса –ЯН-, всегда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2)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ИСПУГАННАЯ 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(птица) – в суффиксе полного страдательного причастия прошедшего времени совершенного вида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3) (яблоки)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РУМЯНЫ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суффиксе краткого страдательного причастия прошедшего времени пишется одна буква 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4)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КУПЛЕННЫЕ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(вещи) — в суффиксе имени прилагательного, образованного от имени существительного с помощью суффикса –ЕНН- пишется НН.</a:t>
            </a: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5) </a:t>
            </a:r>
            <a:r>
              <a:rPr lang="ru-RU" sz="2000" b="1" dirty="0" smtClean="0">
                <a:solidFill>
                  <a:srgbClr val="000000"/>
                </a:solidFill>
                <a:cs typeface="Arial" pitchFamily="34" charset="0"/>
              </a:rPr>
              <a:t>ДИСКУССИОННЫЙ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 – в прилагательном, образованном от существительного с помощью суффикса –ОНН-, пишется НН.</a:t>
            </a:r>
            <a:endParaRPr lang="ru-RU" sz="20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766" y="751344"/>
            <a:ext cx="75254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10. Орфографический анализ. Укажите варианты ответов, в которых дано верное объяснение написания выделенного слова. Запишите номера этих ответов.</a:t>
            </a:r>
            <a:br>
              <a:rPr lang="ru-RU" sz="2000" b="1" dirty="0" smtClean="0"/>
            </a:br>
            <a:endParaRPr lang="ru-RU" sz="2000" b="1" dirty="0" smtClean="0"/>
          </a:p>
          <a:p>
            <a:r>
              <a:rPr lang="ru-RU" sz="2000" dirty="0" smtClean="0"/>
              <a:t>1) </a:t>
            </a:r>
            <a:r>
              <a:rPr lang="ru-RU" sz="2000" b="1" dirty="0" smtClean="0"/>
              <a:t>ПЕСЧАНЫЙ</a:t>
            </a:r>
            <a:r>
              <a:rPr lang="ru-RU" sz="2000" dirty="0" smtClean="0"/>
              <a:t> – в имени прилагательном, образованном с помощью суффикса -АН-, пишется одна буква Н.</a:t>
            </a:r>
          </a:p>
          <a:p>
            <a:r>
              <a:rPr lang="ru-RU" sz="2000" dirty="0" smtClean="0"/>
              <a:t>2) (девушка) </a:t>
            </a:r>
            <a:r>
              <a:rPr lang="ru-RU" sz="2000" b="1" dirty="0" smtClean="0"/>
              <a:t>ВЕТРЕНА</a:t>
            </a:r>
            <a:r>
              <a:rPr lang="ru-RU" sz="2000" dirty="0" smtClean="0"/>
              <a:t> — в суффиксах кратких причастий пишется -Н-.</a:t>
            </a:r>
          </a:p>
          <a:p>
            <a:r>
              <a:rPr lang="ru-RU" sz="2000" dirty="0" smtClean="0"/>
              <a:t>3) </a:t>
            </a:r>
            <a:r>
              <a:rPr lang="ru-RU" sz="2000" b="1" dirty="0" smtClean="0"/>
              <a:t>ПРЕДСТАВЛЕННЫЙ</a:t>
            </a:r>
            <a:r>
              <a:rPr lang="ru-RU" sz="2000" dirty="0" smtClean="0"/>
              <a:t> (на выставке) — в суффиксе полного страдательного причастия прошедшего времени, образованного от глагола совершенного вида, пишется НН.</a:t>
            </a:r>
          </a:p>
          <a:p>
            <a:r>
              <a:rPr lang="ru-RU" sz="2000" dirty="0" smtClean="0"/>
              <a:t>4) </a:t>
            </a:r>
            <a:r>
              <a:rPr lang="ru-RU" sz="2000" b="1" dirty="0" smtClean="0"/>
              <a:t>ЛИНОВАННАЯ</a:t>
            </a:r>
            <a:r>
              <a:rPr lang="ru-RU" sz="2000" dirty="0" smtClean="0"/>
              <a:t> (тетрадь) – написание НН в слове определяется наличием суффикса -ОВА-.</a:t>
            </a:r>
          </a:p>
          <a:p>
            <a:r>
              <a:rPr lang="ru-RU" sz="2000" dirty="0" smtClean="0"/>
              <a:t>5) </a:t>
            </a:r>
            <a:r>
              <a:rPr lang="ru-RU" sz="2000" b="1" dirty="0" smtClean="0"/>
              <a:t>РВАНАЯ</a:t>
            </a:r>
            <a:r>
              <a:rPr lang="ru-RU" sz="2000" dirty="0" smtClean="0"/>
              <a:t> (кофта) – в суффиксе прилагательного -АН- пишется одна буква Н.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014" y="1268389"/>
            <a:ext cx="72941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Использованные ресурсы </a:t>
            </a:r>
          </a:p>
          <a:p>
            <a:r>
              <a:rPr lang="en-US" dirty="0" smtClean="0">
                <a:hlinkClick r:id="rId2"/>
              </a:rPr>
              <a:t>http://www.fipi.ru/</a:t>
            </a:r>
            <a:endParaRPr lang="ru-RU" dirty="0" smtClean="0"/>
          </a:p>
          <a:p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https://saharina.ru/tests/test.php?name=test580.xml</a:t>
            </a:r>
            <a:endParaRPr lang="ru-RU" dirty="0" smtClean="0"/>
          </a:p>
          <a:p>
            <a:pPr lvl="0"/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Русский язык.   Учебник для 10-11 классов общеобразовательных организаций. Базовый уровень: в 2 ч./ В </a:t>
            </a:r>
            <a:r>
              <a:rPr lang="ru-RU" dirty="0" err="1" smtClean="0">
                <a:solidFill>
                  <a:srgbClr val="0070C0"/>
                </a:solidFill>
              </a:rPr>
              <a:t>Н.Г.Гольцова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И.В.Шамшин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М.А.Мищерина</a:t>
            </a:r>
            <a:r>
              <a:rPr lang="ru-RU" dirty="0" smtClean="0">
                <a:solidFill>
                  <a:srgbClr val="0070C0"/>
                </a:solidFill>
              </a:rPr>
              <a:t>.- М.: ООО»Русское слово – учебник», 2019.</a:t>
            </a:r>
          </a:p>
          <a:p>
            <a:r>
              <a:rPr lang="ru-RU" dirty="0" smtClean="0"/>
              <a:t> </a:t>
            </a:r>
          </a:p>
          <a:p>
            <a:endParaRPr lang="ru-RU" dirty="0" smtClean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http://www.websib.ru/news_images/2008/12_11/4/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8815" y="5475890"/>
            <a:ext cx="1125559" cy="96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034" y="704193"/>
            <a:ext cx="406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Потренируемся!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0675" y="1210675"/>
            <a:ext cx="755168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/>
              <a:t> </a:t>
            </a:r>
            <a:r>
              <a:rPr lang="ru-RU" b="1" i="1" dirty="0" smtClean="0"/>
              <a:t>Вставьте  Н или НН на месте пропусков</a:t>
            </a:r>
            <a:endParaRPr lang="ru-RU" b="1" dirty="0" smtClean="0"/>
          </a:p>
          <a:p>
            <a:endParaRPr lang="ru-RU" dirty="0" smtClean="0"/>
          </a:p>
          <a:p>
            <a:r>
              <a:rPr lang="ru-RU" sz="2800" dirty="0" err="1" smtClean="0"/>
              <a:t>Ути__ый</a:t>
            </a:r>
            <a:r>
              <a:rPr lang="ru-RU" sz="2800" dirty="0" smtClean="0"/>
              <a:t>,  </a:t>
            </a:r>
            <a:r>
              <a:rPr lang="ru-RU" sz="2800" dirty="0" err="1" smtClean="0"/>
              <a:t>бараба__ый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стекля__ый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глиня__ый</a:t>
            </a:r>
            <a:r>
              <a:rPr lang="ru-RU" sz="2800" dirty="0" smtClean="0"/>
              <a:t> кувшин, </a:t>
            </a:r>
            <a:r>
              <a:rPr lang="ru-RU" sz="2800" dirty="0" err="1" smtClean="0"/>
              <a:t>оловя__ые</a:t>
            </a:r>
            <a:r>
              <a:rPr lang="ru-RU" sz="2800" dirty="0" smtClean="0"/>
              <a:t>, </a:t>
            </a:r>
            <a:r>
              <a:rPr lang="ru-RU" sz="2800" dirty="0" err="1" smtClean="0"/>
              <a:t>ко__ый</a:t>
            </a:r>
            <a:r>
              <a:rPr lang="ru-RU" sz="2800" dirty="0" smtClean="0"/>
              <a:t> завод, </a:t>
            </a:r>
            <a:r>
              <a:rPr lang="ru-RU" sz="2800" dirty="0" err="1" smtClean="0"/>
              <a:t>време__ый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змеи__ый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дискусио__ый</a:t>
            </a:r>
            <a:r>
              <a:rPr lang="ru-RU" sz="2800" dirty="0" smtClean="0"/>
              <a:t>,  </a:t>
            </a:r>
            <a:r>
              <a:rPr lang="ru-RU" sz="2800" dirty="0" err="1" smtClean="0"/>
              <a:t>ветре__ый</a:t>
            </a:r>
            <a:r>
              <a:rPr lang="ru-RU" sz="2800" dirty="0" smtClean="0"/>
              <a:t>,  </a:t>
            </a:r>
            <a:r>
              <a:rPr lang="ru-RU" sz="2800" dirty="0" err="1" smtClean="0"/>
              <a:t>стари__ое</a:t>
            </a:r>
            <a:r>
              <a:rPr lang="ru-RU" sz="2800" dirty="0" smtClean="0"/>
              <a:t> оружие,    </a:t>
            </a:r>
            <a:r>
              <a:rPr lang="ru-RU" sz="2800" dirty="0" err="1" smtClean="0"/>
              <a:t>лимо__ый</a:t>
            </a:r>
            <a:r>
              <a:rPr lang="ru-RU" sz="2800" dirty="0" smtClean="0"/>
              <a:t> сок, </a:t>
            </a:r>
            <a:r>
              <a:rPr lang="ru-RU" sz="2800" dirty="0" err="1" smtClean="0"/>
              <a:t>соломе__ый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лекарстве__ый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безветре__ый</a:t>
            </a:r>
            <a:r>
              <a:rPr lang="ru-RU" sz="2800" dirty="0" smtClean="0"/>
              <a:t>, </a:t>
            </a:r>
            <a:r>
              <a:rPr lang="ru-RU" sz="2800" dirty="0" err="1" smtClean="0"/>
              <a:t>осе__яя</a:t>
            </a:r>
            <a:r>
              <a:rPr lang="ru-RU" sz="2800" dirty="0" smtClean="0"/>
              <a:t> погода, </a:t>
            </a:r>
            <a:r>
              <a:rPr lang="ru-RU" sz="2800" dirty="0" err="1" smtClean="0"/>
              <a:t>карти__ая</a:t>
            </a:r>
            <a:r>
              <a:rPr lang="ru-RU" sz="2800" dirty="0" smtClean="0"/>
              <a:t> галерея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858" y="651455"/>
            <a:ext cx="739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2.  Правописание Н – НН в отглагольных прилагательных и причастиях.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7395" y="1555021"/>
            <a:ext cx="4662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</a:rPr>
              <a:t>Одна Н в отглагольных прилагательных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828" y="2353485"/>
            <a:ext cx="7416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Отглагольные прилагательные образуются от  бесприставочных глаголов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несовершенного вида (что делать?), при себе не имеют зависимых слов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5041" y="3242272"/>
            <a:ext cx="302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тушЕНое</a:t>
            </a:r>
            <a:r>
              <a:rPr lang="ru-RU" dirty="0" smtClean="0"/>
              <a:t> (его тушили) мясо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2438" y="3584683"/>
            <a:ext cx="3413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варЕНый</a:t>
            </a:r>
            <a:r>
              <a:rPr lang="ru-RU" i="1" dirty="0" smtClean="0"/>
              <a:t> </a:t>
            </a:r>
            <a:r>
              <a:rPr lang="ru-RU" dirty="0" smtClean="0"/>
              <a:t>(его варили) картофель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0317" y="4389387"/>
            <a:ext cx="7504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 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пишется НН, если в слове есть суффиксы -ОВА-, -ЕВА- даже в словах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несовершенного вида (</a:t>
            </a:r>
            <a:r>
              <a:rPr lang="ru-RU" i="1" dirty="0" err="1" smtClean="0">
                <a:solidFill>
                  <a:srgbClr val="0070C0"/>
                </a:solidFill>
              </a:rPr>
              <a:t>маринОВАННый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асфальтирОВАННый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автоматизирОВАННый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5357826"/>
            <a:ext cx="4648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Исключения:  кованый, </a:t>
            </a:r>
            <a:r>
              <a:rPr lang="ru-RU" b="1" i="1" dirty="0" err="1" smtClean="0">
                <a:solidFill>
                  <a:srgbClr val="FF0000"/>
                </a:solidFill>
              </a:rPr>
              <a:t>клёваный</a:t>
            </a:r>
            <a:r>
              <a:rPr lang="ru-RU" b="1" i="1" dirty="0" smtClean="0">
                <a:solidFill>
                  <a:srgbClr val="FF0000"/>
                </a:solidFill>
              </a:rPr>
              <a:t>, жёваный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9724" y="727162"/>
            <a:ext cx="4805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НН в суффиксах полных причастий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7254" y="1177159"/>
            <a:ext cx="763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слово образовано от глагола </a:t>
            </a:r>
            <a:r>
              <a:rPr lang="ru-RU" b="1" i="1" dirty="0" smtClean="0">
                <a:solidFill>
                  <a:srgbClr val="0070C0"/>
                </a:solidFill>
              </a:rPr>
              <a:t>совершенного вида</a:t>
            </a:r>
            <a:r>
              <a:rPr lang="ru-RU" dirty="0" smtClean="0">
                <a:solidFill>
                  <a:srgbClr val="0070C0"/>
                </a:solidFill>
              </a:rPr>
              <a:t>, С ПРИСТАВКОЙ ИЛИ БЕЗ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например:</a:t>
            </a:r>
          </a:p>
          <a:p>
            <a:r>
              <a:rPr lang="ru-RU" dirty="0" smtClean="0"/>
              <a:t>от глаголов купить, выкупить ( что сделать?, совершенный вид): </a:t>
            </a:r>
            <a:r>
              <a:rPr lang="ru-RU" i="1" dirty="0" err="1" smtClean="0"/>
              <a:t>куплЕННый</a:t>
            </a:r>
            <a:r>
              <a:rPr lang="ru-RU" i="1" dirty="0" smtClean="0"/>
              <a:t>, </a:t>
            </a:r>
            <a:r>
              <a:rPr lang="ru-RU" i="1" dirty="0" err="1" smtClean="0"/>
              <a:t>выкуплЕННый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8779" y="2498172"/>
            <a:ext cx="7326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Приставка НЕ </a:t>
            </a:r>
            <a:r>
              <a:rPr lang="ru-RU" i="1" dirty="0" err="1" smtClean="0">
                <a:solidFill>
                  <a:srgbClr val="FF0000"/>
                </a:solidFill>
              </a:rPr>
              <a:t>не</a:t>
            </a:r>
            <a:r>
              <a:rPr lang="ru-RU" i="1" dirty="0" smtClean="0">
                <a:solidFill>
                  <a:srgbClr val="FF0000"/>
                </a:solidFill>
              </a:rPr>
              <a:t> меняет вид причастия и не влияет на написание суффикса. Любая другая приставка придаёт слову совершенный вид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704" y="4754629"/>
            <a:ext cx="75989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 слове, образованном от глагола, есть </a:t>
            </a:r>
            <a:r>
              <a:rPr lang="ru-RU" b="1" dirty="0" smtClean="0">
                <a:solidFill>
                  <a:srgbClr val="0070C0"/>
                </a:solidFill>
              </a:rPr>
              <a:t>зависимое слово</a:t>
            </a:r>
            <a:r>
              <a:rPr lang="ru-RU" dirty="0" smtClean="0">
                <a:solidFill>
                  <a:srgbClr val="0070C0"/>
                </a:solidFill>
              </a:rPr>
              <a:t>, то есть оно образует причастный оборот, например: </a:t>
            </a:r>
            <a:r>
              <a:rPr lang="ru-RU" i="1" dirty="0" err="1" smtClean="0">
                <a:solidFill>
                  <a:srgbClr val="0070C0"/>
                </a:solidFill>
              </a:rPr>
              <a:t>морожЕННое</a:t>
            </a:r>
            <a:r>
              <a:rPr lang="ru-RU" i="1" dirty="0" smtClean="0">
                <a:solidFill>
                  <a:srgbClr val="0070C0"/>
                </a:solidFill>
              </a:rPr>
              <a:t> в холодильнике, </a:t>
            </a:r>
            <a:r>
              <a:rPr lang="ru-RU" i="1" dirty="0" err="1" smtClean="0">
                <a:solidFill>
                  <a:srgbClr val="0070C0"/>
                </a:solidFill>
              </a:rPr>
              <a:t>варЕННые</a:t>
            </a:r>
            <a:r>
              <a:rPr lang="ru-RU" i="1" dirty="0" smtClean="0">
                <a:solidFill>
                  <a:srgbClr val="0070C0"/>
                </a:solidFill>
              </a:rPr>
              <a:t> в бульоне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9710" y="3424730"/>
            <a:ext cx="63272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Исключения:</a:t>
            </a:r>
            <a:r>
              <a:rPr lang="ru-RU" i="1" dirty="0" smtClean="0"/>
              <a:t> нежданный, негаданный, невиданный, неслыханный, нечаянный, медленный, отчаянный, священный, желанный.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885" y="946673"/>
            <a:ext cx="7618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u="sng" dirty="0" smtClean="0">
                <a:solidFill>
                  <a:srgbClr val="C00000"/>
                </a:solidFill>
              </a:rPr>
              <a:t>Объясните  написание Н-НН в прилагательных и причастиях</a:t>
            </a:r>
          </a:p>
          <a:p>
            <a:endParaRPr lang="ru-RU" dirty="0" smtClean="0"/>
          </a:p>
          <a:p>
            <a:r>
              <a:rPr lang="ru-RU" dirty="0" smtClean="0"/>
              <a:t>Варить – вареный картофель- сваренные щи – невареный картофель – </a:t>
            </a:r>
          </a:p>
          <a:p>
            <a:r>
              <a:rPr lang="ru-RU" dirty="0" err="1" smtClean="0"/>
              <a:t>несваренные</a:t>
            </a:r>
            <a:r>
              <a:rPr lang="ru-RU" dirty="0" smtClean="0"/>
              <a:t> щи – варенные в кастрюле грибы.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Солить – соленые огурцы – просоленные огурцы – несоленый суп – </a:t>
            </a:r>
            <a:r>
              <a:rPr lang="ru-RU" dirty="0" err="1" smtClean="0"/>
              <a:t>неподсоленный</a:t>
            </a:r>
            <a:r>
              <a:rPr lang="ru-RU" dirty="0" smtClean="0"/>
              <a:t> </a:t>
            </a:r>
            <a:r>
              <a:rPr lang="ru-RU" dirty="0" err="1" smtClean="0"/>
              <a:t>суп</a:t>
            </a:r>
            <a:r>
              <a:rPr lang="ru-RU" dirty="0" smtClean="0"/>
              <a:t> – соленные в кадушке грибы – маринованные огурцы.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253" y="739807"/>
            <a:ext cx="76160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 и НН в кратких прилагательных и кратких причастиях</a:t>
            </a:r>
          </a:p>
          <a:p>
            <a:endParaRPr lang="ru-RU" dirty="0" smtClean="0"/>
          </a:p>
          <a:p>
            <a:r>
              <a:rPr lang="ru-RU" dirty="0" smtClean="0"/>
              <a:t>И причастия, и прилагательные имеют не только полные, но и краткие формы.</a:t>
            </a:r>
          </a:p>
          <a:p>
            <a:r>
              <a:rPr lang="ru-RU" dirty="0" smtClean="0"/>
              <a:t>    Правило 1.  </a:t>
            </a:r>
            <a:r>
              <a:rPr lang="ru-RU" dirty="0" smtClean="0">
                <a:solidFill>
                  <a:srgbClr val="C00000"/>
                </a:solidFill>
              </a:rPr>
              <a:t>В кратких причастиях всегда пишется одна Н.</a:t>
            </a:r>
          </a:p>
          <a:p>
            <a:r>
              <a:rPr lang="ru-RU" dirty="0" smtClean="0"/>
              <a:t>     Правило 2.  </a:t>
            </a:r>
            <a:r>
              <a:rPr lang="ru-RU" dirty="0" smtClean="0">
                <a:solidFill>
                  <a:srgbClr val="C00000"/>
                </a:solidFill>
              </a:rPr>
              <a:t>В кратких прилагательных пишется столько же Н, сколько в полной форме.</a:t>
            </a:r>
          </a:p>
          <a:p>
            <a:r>
              <a:rPr lang="ru-RU" dirty="0" smtClean="0"/>
              <a:t>Но, чтобы применить правила, нужно </a:t>
            </a:r>
            <a:r>
              <a:rPr lang="ru-RU" b="1" dirty="0" smtClean="0"/>
              <a:t>различать прилагательные и причастия.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РАЗЛИЧАЙТЕ краткие прилагательные и причастия:</a:t>
            </a:r>
          </a:p>
          <a:p>
            <a:r>
              <a:rPr lang="ru-RU" dirty="0" smtClean="0"/>
              <a:t>1) </a:t>
            </a:r>
            <a:r>
              <a:rPr lang="ru-RU" i="1" dirty="0" smtClean="0"/>
              <a:t>по вопросу</a:t>
            </a:r>
            <a:r>
              <a:rPr lang="ru-RU" dirty="0" smtClean="0"/>
              <a:t>: краткие прилагательные — каков? какова? каковы? каково? каковы?, краткие причастие — что сделан? что сделана? что сделано? что сделаны?</a:t>
            </a:r>
          </a:p>
          <a:p>
            <a:r>
              <a:rPr lang="ru-RU" dirty="0" smtClean="0"/>
              <a:t>2) </a:t>
            </a:r>
            <a:r>
              <a:rPr lang="ru-RU" i="1" dirty="0" smtClean="0"/>
              <a:t>по значению</a:t>
            </a:r>
            <a:r>
              <a:rPr lang="ru-RU" dirty="0" smtClean="0"/>
              <a:t> (краткое причастие имеет отношение к действию, можно заменить глаголом; краткое прилагательное даёт характеристику определяемому слову, о действии не сообщает);</a:t>
            </a:r>
          </a:p>
          <a:p>
            <a:r>
              <a:rPr lang="ru-RU" dirty="0" smtClean="0"/>
              <a:t>3) </a:t>
            </a:r>
            <a:r>
              <a:rPr lang="ru-RU" i="1" dirty="0" smtClean="0"/>
              <a:t>по наличию зависимого слова </a:t>
            </a:r>
            <a:r>
              <a:rPr lang="ru-RU" dirty="0" smtClean="0"/>
              <a:t>(краткие прилагательные не имеют и не могут иметь, краткие причастия имеют).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2593" y="742872"/>
            <a:ext cx="2704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Потренируемся!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587063"/>
            <a:ext cx="7115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 Вставьте Н или НН на месте пропусков</a:t>
            </a:r>
            <a:endParaRPr lang="ru-RU" sz="2400" u="sng" dirty="0" smtClean="0"/>
          </a:p>
          <a:p>
            <a:r>
              <a:rPr lang="ru-RU" sz="2400" dirty="0" smtClean="0"/>
              <a:t>   </a:t>
            </a:r>
            <a:r>
              <a:rPr lang="ru-RU" sz="2400" dirty="0" err="1" smtClean="0"/>
              <a:t>Варе__ый</a:t>
            </a:r>
            <a:r>
              <a:rPr lang="ru-RU" sz="2400" dirty="0" smtClean="0"/>
              <a:t> картофель, </a:t>
            </a:r>
            <a:r>
              <a:rPr lang="ru-RU" sz="2400" dirty="0" err="1" smtClean="0"/>
              <a:t>сваре__ый</a:t>
            </a:r>
            <a:r>
              <a:rPr lang="ru-RU" sz="2400" dirty="0" smtClean="0"/>
              <a:t> картофель,  </a:t>
            </a:r>
            <a:r>
              <a:rPr lang="ru-RU" sz="2400" dirty="0" err="1" smtClean="0"/>
              <a:t>мороже__ое</a:t>
            </a:r>
            <a:r>
              <a:rPr lang="ru-RU" sz="2400" dirty="0" smtClean="0"/>
              <a:t> мясо,  </a:t>
            </a:r>
            <a:r>
              <a:rPr lang="ru-RU" sz="2400" dirty="0" err="1" smtClean="0"/>
              <a:t>моче__ые</a:t>
            </a:r>
            <a:r>
              <a:rPr lang="ru-RU" sz="2400" dirty="0" smtClean="0"/>
              <a:t> яблоки, </a:t>
            </a:r>
            <a:r>
              <a:rPr lang="ru-RU" sz="2400" dirty="0" err="1" smtClean="0"/>
              <a:t>моще__ая</a:t>
            </a:r>
            <a:r>
              <a:rPr lang="ru-RU" sz="2400" dirty="0" smtClean="0"/>
              <a:t> мостовая, </a:t>
            </a:r>
            <a:r>
              <a:rPr lang="ru-RU" sz="2400" dirty="0" err="1" smtClean="0"/>
              <a:t>моще__ая</a:t>
            </a:r>
            <a:r>
              <a:rPr lang="ru-RU" sz="2400" dirty="0" smtClean="0"/>
              <a:t> булыжником   улица,   </a:t>
            </a:r>
            <a:r>
              <a:rPr lang="ru-RU" sz="2400" dirty="0" err="1" smtClean="0"/>
              <a:t>затене__ый</a:t>
            </a:r>
            <a:r>
              <a:rPr lang="ru-RU" sz="2400" dirty="0" smtClean="0"/>
              <a:t> кратер, </a:t>
            </a:r>
            <a:r>
              <a:rPr lang="ru-RU" sz="2400" dirty="0" err="1" smtClean="0"/>
              <a:t>обнаруже__ы</a:t>
            </a:r>
            <a:r>
              <a:rPr lang="ru-RU" sz="2400" dirty="0" smtClean="0"/>
              <a:t> запасы, </a:t>
            </a:r>
            <a:r>
              <a:rPr lang="ru-RU" sz="2400" dirty="0" err="1" smtClean="0"/>
              <a:t>маринова__ые</a:t>
            </a:r>
            <a:r>
              <a:rPr lang="ru-RU" sz="2400" dirty="0" smtClean="0"/>
              <a:t> огурцы, </a:t>
            </a:r>
            <a:r>
              <a:rPr lang="ru-RU" sz="2400" dirty="0" err="1" smtClean="0"/>
              <a:t>усея__ое</a:t>
            </a:r>
            <a:r>
              <a:rPr lang="ru-RU" sz="2400" dirty="0" smtClean="0"/>
              <a:t> плодами дерево, вещи </a:t>
            </a:r>
            <a:r>
              <a:rPr lang="ru-RU" sz="2400" dirty="0" err="1" smtClean="0"/>
              <a:t>утеря__ы</a:t>
            </a:r>
            <a:r>
              <a:rPr lang="ru-RU" sz="2400" dirty="0" smtClean="0"/>
              <a:t> в дороге, </a:t>
            </a:r>
            <a:r>
              <a:rPr lang="ru-RU" sz="2400" dirty="0" err="1" smtClean="0"/>
              <a:t>нескоше__ый</a:t>
            </a:r>
            <a:r>
              <a:rPr lang="ru-RU" sz="2400" dirty="0" smtClean="0"/>
              <a:t> луг, </a:t>
            </a:r>
            <a:r>
              <a:rPr lang="ru-RU" sz="2400" dirty="0" err="1" smtClean="0"/>
              <a:t>туше__ое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медле__ом</a:t>
            </a:r>
            <a:r>
              <a:rPr lang="ru-RU" sz="2400" dirty="0" smtClean="0"/>
              <a:t> огне мясо, </a:t>
            </a:r>
            <a:r>
              <a:rPr lang="ru-RU" sz="2400" dirty="0" err="1" smtClean="0"/>
              <a:t>прокипяче__ая</a:t>
            </a:r>
            <a:r>
              <a:rPr lang="ru-RU" sz="2400" dirty="0" smtClean="0"/>
              <a:t> вода.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159" y="588579"/>
            <a:ext cx="6316718" cy="6306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Имена существительные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98483" y="1527175"/>
            <a:ext cx="7357241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3000" dirty="0" smtClean="0">
                <a:solidFill>
                  <a:srgbClr val="0070C0"/>
                </a:solidFill>
              </a:rPr>
              <a:t>В существительных, образованных от страдательных причастий и отглагольных прилагательных, пишется </a:t>
            </a:r>
            <a:r>
              <a:rPr lang="ru-RU" sz="3000" b="1" dirty="0" err="1" smtClean="0">
                <a:solidFill>
                  <a:srgbClr val="0070C0"/>
                </a:solidFill>
              </a:rPr>
              <a:t>н</a:t>
            </a:r>
            <a:r>
              <a:rPr lang="ru-RU" sz="3000" dirty="0" smtClean="0">
                <a:solidFill>
                  <a:srgbClr val="0070C0"/>
                </a:solidFill>
              </a:rPr>
              <a:t> или </a:t>
            </a:r>
            <a:r>
              <a:rPr lang="ru-RU" sz="3000" b="1" dirty="0" err="1" smtClean="0">
                <a:solidFill>
                  <a:srgbClr val="0070C0"/>
                </a:solidFill>
              </a:rPr>
              <a:t>нн</a:t>
            </a:r>
            <a:r>
              <a:rPr lang="ru-RU" sz="3000" dirty="0" smtClean="0">
                <a:solidFill>
                  <a:srgbClr val="0070C0"/>
                </a:solidFill>
              </a:rPr>
              <a:t> в соответствии с  производящей основой: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свяще</a:t>
            </a:r>
            <a:r>
              <a:rPr lang="ru-RU" sz="3000" b="1" dirty="0" smtClean="0"/>
              <a:t>нн</a:t>
            </a:r>
            <a:r>
              <a:rPr lang="ru-RU" sz="3000" dirty="0" smtClean="0"/>
              <a:t>ик ←свяще</a:t>
            </a:r>
            <a:r>
              <a:rPr lang="ru-RU" sz="3000" b="1" dirty="0" smtClean="0"/>
              <a:t>нн</a:t>
            </a:r>
            <a:r>
              <a:rPr lang="ru-RU" sz="3000" dirty="0" smtClean="0"/>
              <a:t>ый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пута</a:t>
            </a:r>
            <a:r>
              <a:rPr lang="ru-RU" sz="3000" b="1" dirty="0" smtClean="0"/>
              <a:t>н</a:t>
            </a:r>
            <a:r>
              <a:rPr lang="ru-RU" sz="3000" dirty="0" smtClean="0"/>
              <a:t>ик ← пута</a:t>
            </a:r>
            <a:r>
              <a:rPr lang="ru-RU" sz="3000" b="1" dirty="0" smtClean="0"/>
              <a:t>н</a:t>
            </a:r>
            <a:r>
              <a:rPr lang="ru-RU" sz="3000" dirty="0" smtClean="0"/>
              <a:t>ый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воспита</a:t>
            </a:r>
            <a:r>
              <a:rPr lang="ru-RU" sz="3000" b="1" dirty="0" smtClean="0"/>
              <a:t>нн</a:t>
            </a:r>
            <a:r>
              <a:rPr lang="ru-RU" sz="3000" dirty="0" smtClean="0"/>
              <a:t>ость ← воспита</a:t>
            </a:r>
            <a:r>
              <a:rPr lang="ru-RU" sz="3000" b="1" dirty="0" smtClean="0"/>
              <a:t>нн</a:t>
            </a:r>
            <a:r>
              <a:rPr lang="ru-RU" sz="3000" dirty="0" smtClean="0"/>
              <a:t>ый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варе</a:t>
            </a:r>
            <a:r>
              <a:rPr lang="ru-RU" sz="3000" b="1" dirty="0" smtClean="0"/>
              <a:t>н</a:t>
            </a:r>
            <a:r>
              <a:rPr lang="ru-RU" sz="3000" dirty="0" smtClean="0"/>
              <a:t>ик ← варе</a:t>
            </a:r>
            <a:r>
              <a:rPr lang="ru-RU" sz="3000" b="1" dirty="0" smtClean="0"/>
              <a:t>н</a:t>
            </a:r>
            <a:r>
              <a:rPr lang="ru-RU" sz="3000" dirty="0" smtClean="0"/>
              <a:t>ый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solidFill>
                  <a:srgbClr val="0070C0"/>
                </a:solidFill>
              </a:rPr>
              <a:t>	</a:t>
            </a:r>
            <a:r>
              <a:rPr lang="ru-RU" sz="3000" b="1" i="1" dirty="0" smtClean="0">
                <a:solidFill>
                  <a:srgbClr val="C00000"/>
                </a:solidFill>
              </a:rPr>
              <a:t>Исключение: </a:t>
            </a:r>
            <a:r>
              <a:rPr lang="ru-RU" sz="3000" i="1" dirty="0" smtClean="0">
                <a:solidFill>
                  <a:srgbClr val="C00000"/>
                </a:solidFill>
              </a:rPr>
              <a:t>прида</a:t>
            </a:r>
            <a:r>
              <a:rPr lang="ru-RU" sz="3000" b="1" dirty="0" smtClean="0">
                <a:solidFill>
                  <a:srgbClr val="C00000"/>
                </a:solidFill>
              </a:rPr>
              <a:t>н</a:t>
            </a:r>
            <a:r>
              <a:rPr lang="ru-RU" sz="3000" i="1" dirty="0" smtClean="0">
                <a:solidFill>
                  <a:srgbClr val="C00000"/>
                </a:solidFill>
              </a:rPr>
              <a:t>ое</a:t>
            </a:r>
            <a:endParaRPr lang="ru-RU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849</Words>
  <Application>Microsoft Office PowerPoint</Application>
  <PresentationFormat>Экран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Имена существительные</vt:lpstr>
      <vt:lpstr>Наречия</vt:lpstr>
      <vt:lpstr>Слайд 11</vt:lpstr>
      <vt:lpstr>Слайд 12</vt:lpstr>
      <vt:lpstr>Вставьте пропущенные буквы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999</cp:lastModifiedBy>
  <cp:revision>33</cp:revision>
  <dcterms:created xsi:type="dcterms:W3CDTF">2013-11-19T05:52:05Z</dcterms:created>
  <dcterms:modified xsi:type="dcterms:W3CDTF">2021-06-21T18:36:32Z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189638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