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58" r:id="rId4"/>
    <p:sldId id="292" r:id="rId5"/>
    <p:sldId id="294" r:id="rId6"/>
    <p:sldId id="293" r:id="rId7"/>
    <p:sldId id="275" r:id="rId8"/>
    <p:sldId id="280" r:id="rId9"/>
    <p:sldId id="262" r:id="rId10"/>
    <p:sldId id="29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00C8"/>
    <a:srgbClr val="0099FF"/>
    <a:srgbClr val="8A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D6E0-BE7B-4A78-8961-44FB73690C83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7F985-D2C9-488E-A583-CF504FEF0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88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F985-D2C9-488E-A583-CF504FEF0C9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8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4824"/>
            <a:ext cx="59046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7030A0"/>
                </a:solidFill>
                <a:latin typeface="Segoe Script" pitchFamily="34" charset="0"/>
              </a:rPr>
              <a:t>Изобразительно-выразительные</a:t>
            </a:r>
          </a:p>
          <a:p>
            <a:pPr algn="ctr"/>
            <a:r>
              <a:rPr lang="ru-RU" sz="4400" b="1" dirty="0">
                <a:solidFill>
                  <a:srgbClr val="7030A0"/>
                </a:solidFill>
                <a:latin typeface="Segoe Script" pitchFamily="34" charset="0"/>
              </a:rPr>
              <a:t> средства языка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endParaRPr lang="ru-RU" sz="2400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2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0156" y="428560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 8. Определить изобразительное средство в предложении:</a:t>
            </a:r>
          </a:p>
          <a:p>
            <a:pPr algn="ctr"/>
            <a:r>
              <a:rPr lang="ru-RU" sz="2400" b="1" dirty="0">
                <a:solidFill>
                  <a:srgbClr val="5100C8"/>
                </a:solidFill>
              </a:rPr>
              <a:t>Поднялся богатырь выше леса, выше гор, дотянулся до самых облаков.</a:t>
            </a: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018829" y="1752020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1614" y="1705509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27993" y="2904148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1494" y="2904148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44554" y="1916832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метафора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58606" y="3068960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гипербола</a:t>
            </a:r>
          </a:p>
        </p:txBody>
      </p:sp>
      <p:sp>
        <p:nvSpPr>
          <p:cNvPr id="22" name="Овал 21"/>
          <p:cNvSpPr/>
          <p:nvPr/>
        </p:nvSpPr>
        <p:spPr>
          <a:xfrm>
            <a:off x="8016062" y="4056276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6307" y="4056275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52936" y="4221088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сравнение</a:t>
            </a:r>
          </a:p>
        </p:txBody>
      </p:sp>
      <p:sp>
        <p:nvSpPr>
          <p:cNvPr id="25" name="Овал 24"/>
          <p:cNvSpPr/>
          <p:nvPr/>
        </p:nvSpPr>
        <p:spPr>
          <a:xfrm>
            <a:off x="8048386" y="5164403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5617" y="514757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278536" y="5312388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эпитет</a:t>
            </a:r>
          </a:p>
        </p:txBody>
      </p:sp>
    </p:spTree>
    <p:extLst>
      <p:ext uri="{BB962C8B-B14F-4D97-AF65-F5344CB8AC3E}">
        <p14:creationId xmlns:p14="http://schemas.microsoft.com/office/powerpoint/2010/main" val="229045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036758" y="2865073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9543" y="2818562"/>
            <a:ext cx="914400" cy="9144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053502" y="1638201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003" y="1638201"/>
            <a:ext cx="914400" cy="9144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62483" y="2983374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</a:rPr>
              <a:t>оксюморон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04664"/>
            <a:ext cx="914399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9. Определить изобразительное средство в предложении:</a:t>
            </a:r>
          </a:p>
          <a:p>
            <a:pPr algn="ctr"/>
            <a:r>
              <a:rPr lang="ru-RU" sz="2400" b="1" dirty="0">
                <a:solidFill>
                  <a:srgbClr val="5100C8"/>
                </a:solidFill>
              </a:rPr>
              <a:t>Но красоты их безобразной я с скоро таинство постиг.</a:t>
            </a:r>
            <a:endParaRPr lang="ru-RU" sz="2400" dirty="0">
              <a:solidFill>
                <a:srgbClr val="5100C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4115" y="1803013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метафора</a:t>
            </a:r>
          </a:p>
        </p:txBody>
      </p:sp>
      <p:sp>
        <p:nvSpPr>
          <p:cNvPr id="9" name="Овал 8"/>
          <p:cNvSpPr/>
          <p:nvPr/>
        </p:nvSpPr>
        <p:spPr>
          <a:xfrm>
            <a:off x="8036758" y="4085986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7003" y="4090655"/>
            <a:ext cx="914400" cy="9144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62483" y="4250798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сравнение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8032333" y="5312388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9564" y="5295561"/>
            <a:ext cx="914400" cy="9144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62483" y="5500506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олицетворение</a:t>
            </a: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0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етафора"/>
          <p:cNvSpPr txBox="1"/>
          <p:nvPr/>
        </p:nvSpPr>
        <p:spPr>
          <a:xfrm>
            <a:off x="126526" y="875801"/>
            <a:ext cx="2645070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МЕТАФОРА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46706" y="823444"/>
            <a:ext cx="5349631" cy="5788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скрытое  сравнение</a:t>
            </a:r>
          </a:p>
        </p:txBody>
      </p:sp>
      <p:sp>
        <p:nvSpPr>
          <p:cNvPr id="6" name="метафора"/>
          <p:cNvSpPr txBox="1"/>
          <p:nvPr/>
        </p:nvSpPr>
        <p:spPr>
          <a:xfrm>
            <a:off x="126526" y="1778986"/>
            <a:ext cx="2645070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ЭПИТЕТ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29043" y="1672391"/>
            <a:ext cx="5349631" cy="5788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образное определение</a:t>
            </a:r>
          </a:p>
        </p:txBody>
      </p:sp>
      <p:sp>
        <p:nvSpPr>
          <p:cNvPr id="9" name="метафора"/>
          <p:cNvSpPr txBox="1"/>
          <p:nvPr/>
        </p:nvSpPr>
        <p:spPr>
          <a:xfrm>
            <a:off x="126526" y="2481035"/>
            <a:ext cx="2645070" cy="9194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ОЛИЦЕТВОРЕ НИЕ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9043" y="2613736"/>
            <a:ext cx="5349631" cy="5788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«оживление» предмета</a:t>
            </a:r>
          </a:p>
        </p:txBody>
      </p:sp>
      <p:sp>
        <p:nvSpPr>
          <p:cNvPr id="12" name="метафора"/>
          <p:cNvSpPr txBox="1"/>
          <p:nvPr/>
        </p:nvSpPr>
        <p:spPr>
          <a:xfrm>
            <a:off x="105487" y="3569112"/>
            <a:ext cx="2645070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ОКСЮМОРОН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70806" y="3549968"/>
            <a:ext cx="5349631" cy="5788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сочетание несочетаемого</a:t>
            </a:r>
          </a:p>
        </p:txBody>
      </p:sp>
      <p:sp>
        <p:nvSpPr>
          <p:cNvPr id="15" name="метафора"/>
          <p:cNvSpPr txBox="1"/>
          <p:nvPr/>
        </p:nvSpPr>
        <p:spPr>
          <a:xfrm>
            <a:off x="125587" y="4437112"/>
            <a:ext cx="2645070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СРАВНЕНИЕ</a:t>
            </a:r>
            <a:endParaRPr lang="ru-RU" sz="1200" b="1" i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48890" y="4439672"/>
            <a:ext cx="5349631" cy="5788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сопоставление предметов</a:t>
            </a:r>
          </a:p>
        </p:txBody>
      </p:sp>
      <p:sp>
        <p:nvSpPr>
          <p:cNvPr id="18" name="метафора"/>
          <p:cNvSpPr txBox="1"/>
          <p:nvPr/>
        </p:nvSpPr>
        <p:spPr>
          <a:xfrm>
            <a:off x="158450" y="5321247"/>
            <a:ext cx="2645070" cy="5107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ГИПЕРБОЛА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48891" y="5301208"/>
            <a:ext cx="5349631" cy="5788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преувеличение</a:t>
            </a:r>
            <a:r>
              <a:rPr lang="ru-RU" sz="2800" dirty="0"/>
              <a:t>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137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  <p:bldP spid="16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938803" y="1869072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2217" y="1822777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932259" y="2851021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150" y="282027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31735" y="1895257"/>
            <a:ext cx="6707068" cy="76944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/>
              <a:t>метафора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1" y="0"/>
            <a:ext cx="9144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1. Определить изобразительное средство в предложении:</a:t>
            </a:r>
          </a:p>
          <a:p>
            <a:r>
              <a:rPr lang="ru-RU" sz="2400" b="1" dirty="0">
                <a:solidFill>
                  <a:srgbClr val="5100C8"/>
                </a:solidFill>
              </a:rPr>
              <a:t>Не раз Митраша спрашивал отца: «Всю жизнь ты ходишь по лесу, и тебе лес известен весь, как ладонь. Зачем же тебе еще нужна эта стрелка?»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5120" y="2923501"/>
            <a:ext cx="6707068" cy="76944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/>
              <a:t>сравнение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32259" y="3853008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150" y="3829258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5120" y="3933528"/>
            <a:ext cx="6707068" cy="76944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/>
              <a:t>эпитет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927036" y="4822922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2217" y="4840347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15120" y="4913193"/>
            <a:ext cx="6707068" cy="76944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/>
              <a:t>гипербола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3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935574" y="1848749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2217" y="1822777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918959" y="4986614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1765" y="4868342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28506" y="1982784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творительным сравнения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1" y="0"/>
            <a:ext cx="9144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2. Определить способ выражения сравнения в предложении :</a:t>
            </a:r>
          </a:p>
          <a:p>
            <a:r>
              <a:rPr lang="ru-RU" sz="2400" b="1" dirty="0">
                <a:solidFill>
                  <a:srgbClr val="5100C8"/>
                </a:solidFill>
              </a:rPr>
              <a:t>Не раз Митраша спрашивал отца: «Всю жизнь ты ходишь по лесу, и тебе лес известен весь, как ладонь. Зачем же тебе еще нужна эта стрелка?»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28506" y="5059094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сравнительный оборотом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29030" y="3940535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150" y="3829258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1891" y="4021055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сравнительной степенью прил.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933878" y="2911358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2288" y="284125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21962" y="3001629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СПП с придаточной сравнения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948186" y="1737107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2288" y="1714715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918959" y="5037119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1765" y="4971305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41118" y="1871142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оксюморон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8334" y="260648"/>
            <a:ext cx="9144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3. Определить способ выражения сравнения в предложении :</a:t>
            </a:r>
          </a:p>
          <a:p>
            <a:pPr algn="ctr"/>
            <a:r>
              <a:rPr lang="ru-RU" sz="2400" b="1" dirty="0">
                <a:solidFill>
                  <a:srgbClr val="5100C8"/>
                </a:solidFill>
              </a:rPr>
              <a:t>Луна расплылась на всё небо и  заняла горизонт.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28506" y="5120648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гипербола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48186" y="3887020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4622" y="3887020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1891" y="4021055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эпитет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948186" y="2842069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2288" y="2763149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21962" y="2897183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сравнение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966980" y="3017329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3623" y="2991357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966980" y="1908803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627" y="185208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912" y="3151364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творительным сравнения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1" y="260648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4. Определить способ выражения сравнения в предложении :</a:t>
            </a:r>
          </a:p>
          <a:p>
            <a:pPr algn="ctr"/>
            <a:r>
              <a:rPr lang="ru-RU" sz="2400" b="1" dirty="0">
                <a:solidFill>
                  <a:srgbClr val="5100C8"/>
                </a:solidFill>
              </a:rPr>
              <a:t>– Видишь, Дмитрий Павлович, – отвечал отец, – в лесу эта стрелка тебе добрей матери…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3368" y="2042838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сравнительной степенью прил.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60436" y="5187821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6556" y="5076544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43297" y="5268341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сравнительный оборотом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965284" y="4079938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3694" y="400983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3368" y="4170209"/>
            <a:ext cx="6707068" cy="646331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/>
              <a:t>СПП с придаточной сравнения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018829" y="1752020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1614" y="1705509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042353" y="4035480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5854" y="4035480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44554" y="1916832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метафора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04664"/>
            <a:ext cx="914399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5. </a:t>
            </a:r>
            <a:r>
              <a:rPr lang="ru-RU" sz="2400" b="1" dirty="0"/>
              <a:t>Определить изобразительное средство в предложении: </a:t>
            </a:r>
            <a:endParaRPr lang="ru-RU" sz="2400" dirty="0"/>
          </a:p>
          <a:p>
            <a:pPr algn="ctr"/>
            <a:r>
              <a:rPr lang="ru-RU" sz="2400" b="1" dirty="0">
                <a:solidFill>
                  <a:srgbClr val="5100C8"/>
                </a:solidFill>
              </a:rPr>
              <a:t>Осмотрев чудесную вещь, Митраша запер компас…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72966" y="4200292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эпитет</a:t>
            </a:r>
          </a:p>
        </p:txBody>
      </p:sp>
      <p:sp>
        <p:nvSpPr>
          <p:cNvPr id="9" name="Овал 8"/>
          <p:cNvSpPr/>
          <p:nvPr/>
        </p:nvSpPr>
        <p:spPr>
          <a:xfrm>
            <a:off x="8016062" y="2867367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6307" y="286736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52936" y="3032179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гипербола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8048386" y="5164403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5617" y="514757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78536" y="5312388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сравнение</a:t>
            </a: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2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0156" y="428560"/>
            <a:ext cx="9144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 6. Определить изобразительное средство в предложении:</a:t>
            </a:r>
          </a:p>
          <a:p>
            <a:pPr algn="ctr"/>
            <a:r>
              <a:rPr lang="ru-RU" sz="2400" b="1" dirty="0">
                <a:solidFill>
                  <a:srgbClr val="5100C8"/>
                </a:solidFill>
              </a:rPr>
              <a:t>Он хорошо, по-отцовски, обернул вокруг ног портянки..</a:t>
            </a: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018829" y="1752020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1614" y="1705509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27993" y="2904148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1494" y="2904148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44554" y="1916832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метафора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58606" y="3068960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сравнение</a:t>
            </a:r>
          </a:p>
        </p:txBody>
      </p:sp>
      <p:sp>
        <p:nvSpPr>
          <p:cNvPr id="22" name="Овал 21"/>
          <p:cNvSpPr/>
          <p:nvPr/>
        </p:nvSpPr>
        <p:spPr>
          <a:xfrm>
            <a:off x="8016062" y="4056276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6307" y="4056275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52936" y="4221088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гипербола</a:t>
            </a:r>
          </a:p>
        </p:txBody>
      </p:sp>
      <p:sp>
        <p:nvSpPr>
          <p:cNvPr id="25" name="Овал 24"/>
          <p:cNvSpPr/>
          <p:nvPr/>
        </p:nvSpPr>
        <p:spPr>
          <a:xfrm>
            <a:off x="8048386" y="5164403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5617" y="5147576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278536" y="5312388"/>
            <a:ext cx="6707068" cy="584775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эпитет</a:t>
            </a:r>
          </a:p>
        </p:txBody>
      </p:sp>
    </p:spTree>
    <p:extLst>
      <p:ext uri="{BB962C8B-B14F-4D97-AF65-F5344CB8AC3E}">
        <p14:creationId xmlns:p14="http://schemas.microsoft.com/office/powerpoint/2010/main" val="224698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990470" y="2510989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3255" y="2464478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007214" y="1284117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0715" y="1284117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6195" y="2405830"/>
            <a:ext cx="6707068" cy="1077218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 приветливого слова мальчика лютая злоба лешего утихла.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70" y="235849"/>
            <a:ext cx="914399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7. В каком предложении используется сравнение?</a:t>
            </a:r>
            <a:r>
              <a:rPr lang="ru-RU" sz="2400" b="1" i="1" dirty="0">
                <a:solidFill>
                  <a:srgbClr val="5100C8"/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46678" y="1202708"/>
            <a:ext cx="6707068" cy="1077218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 Обходя болото и деревеньку, длинной змеёй растянулась рота.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90470" y="3731902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0715" y="3731902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16195" y="3655162"/>
            <a:ext cx="6707068" cy="1077218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Сегодня у них побывали  пожарные,  соседи, врачи.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986045" y="4958304"/>
            <a:ext cx="914400" cy="9144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3276" y="4941477"/>
            <a:ext cx="914400" cy="914400"/>
          </a:xfrm>
          <a:prstGeom prst="roundRect">
            <a:avLst/>
          </a:prstGeom>
          <a:solidFill>
            <a:srgbClr val="0099FF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16195" y="4873743"/>
            <a:ext cx="6707068" cy="1077218"/>
          </a:xfrm>
          <a:prstGeom prst="rect">
            <a:avLst/>
          </a:prstGeom>
          <a:solidFill>
            <a:srgbClr val="8A3B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/>
              <a:t> </a:t>
            </a:r>
            <a:r>
              <a:rPr lang="ru-RU" sz="3200" b="1">
                <a:solidFill>
                  <a:schemeClr val="bg1"/>
                </a:solidFill>
                <a:latin typeface="+mj-lt"/>
              </a:rPr>
              <a:t>Творчество Н</a:t>
            </a:r>
            <a:r>
              <a:rPr lang="ru-RU" sz="3200" b="1" dirty="0">
                <a:solidFill>
                  <a:schemeClr val="bg1"/>
                </a:solidFill>
                <a:latin typeface="+mj-lt"/>
              </a:rPr>
              <a:t>. В. Гоголя никого не оставляет равнодушным.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93250" y="6444234"/>
            <a:ext cx="1042416" cy="40496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8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337</Words>
  <Application>Microsoft Office PowerPoint</Application>
  <PresentationFormat>Экран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Script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Александр Лобанев</cp:lastModifiedBy>
  <cp:revision>165</cp:revision>
  <dcterms:created xsi:type="dcterms:W3CDTF">2019-02-16T08:16:47Z</dcterms:created>
  <dcterms:modified xsi:type="dcterms:W3CDTF">2021-07-26T07:55:09Z</dcterms:modified>
</cp:coreProperties>
</file>