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7" r:id="rId3"/>
    <p:sldId id="258" r:id="rId4"/>
    <p:sldId id="323" r:id="rId5"/>
    <p:sldId id="325" r:id="rId6"/>
    <p:sldId id="328" r:id="rId7"/>
    <p:sldId id="329" r:id="rId8"/>
    <p:sldId id="330" r:id="rId9"/>
    <p:sldId id="321" r:id="rId10"/>
    <p:sldId id="260" r:id="rId11"/>
    <p:sldId id="326" r:id="rId12"/>
    <p:sldId id="331" r:id="rId13"/>
    <p:sldId id="318" r:id="rId14"/>
    <p:sldId id="337" r:id="rId15"/>
    <p:sldId id="334" r:id="rId16"/>
    <p:sldId id="338" r:id="rId17"/>
    <p:sldId id="336" r:id="rId18"/>
    <p:sldId id="335" r:id="rId19"/>
    <p:sldId id="322" r:id="rId20"/>
    <p:sldId id="333" r:id="rId21"/>
    <p:sldId id="332" r:id="rId22"/>
    <p:sldId id="307" r:id="rId23"/>
    <p:sldId id="340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EE1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6127" autoAdjust="0"/>
  </p:normalViewPr>
  <p:slideViewPr>
    <p:cSldViewPr>
      <p:cViewPr>
        <p:scale>
          <a:sx n="60" d="100"/>
          <a:sy n="60" d="100"/>
        </p:scale>
        <p:origin x="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5CA07-9AFA-4D41-A484-5E9E5570B795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9CAA3-B63B-4722-925F-CCAA8D84B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25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07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29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0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84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63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23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4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53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70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плане изображено домохозяйство, находящееся по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Адресу: с.Малые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Всегодичи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д.26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8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7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9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020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9CAA3-B63B-4722-925F-CCAA8D84BD0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nkaa.ru/wp-content/uploads/2018/02/empty12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7272" y="0"/>
            <a:ext cx="929127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5805264"/>
            <a:ext cx="478802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Каратанова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Марина Николаевна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СОШ №256</a:t>
            </a:r>
            <a:r>
              <a:rPr lang="ru-RU" b="1" baseline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 ЗАТО г.Фокино</a:t>
            </a:r>
          </a:p>
          <a:p>
            <a:pPr algn="ctr"/>
            <a:r>
              <a:rPr lang="ru-RU" b="1" baseline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Приморского края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211960" y="188640"/>
            <a:ext cx="4788024" cy="936104"/>
          </a:xfrm>
          <a:prstGeom prst="rect">
            <a:avLst/>
          </a:prstGeom>
          <a:solidFill>
            <a:srgbClr val="FFCDCD"/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ОГЭ – 2020</a:t>
            </a:r>
            <a:r>
              <a:rPr lang="ru-RU" sz="6600" b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211960" y="1268760"/>
            <a:ext cx="4788024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211960" y="2348880"/>
            <a:ext cx="478802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№14 (7)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211960" y="3429000"/>
            <a:ext cx="4788024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://www.baskistan.com/blog/wp-content/uploads/2019/08/8227e25182f2a7d67579acc8d7f05144bd73a749.jpeg"/>
          <p:cNvPicPr>
            <a:picLocks noChangeAspect="1" noChangeArrowheads="1"/>
          </p:cNvPicPr>
          <p:nvPr userDrawn="1"/>
        </p:nvPicPr>
        <p:blipFill>
          <a:blip r:embed="rId2" cstate="email"/>
          <a:srcRect b="-102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179512" y="188640"/>
            <a:ext cx="8856984" cy="6480720"/>
          </a:xfrm>
          <a:prstGeom prst="rect">
            <a:avLst/>
          </a:prstGeom>
          <a:solidFill>
            <a:schemeClr val="bg1">
              <a:alpha val="73000"/>
            </a:schemeClr>
          </a:solidFill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267744" y="15567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Слайд отсутствует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ДЕМО-ВЕРСИИ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://www.baskistan.com/blog/wp-content/uploads/2019/08/8227e25182f2a7d67579acc8d7f05144bd73a749.jpeg"/>
          <p:cNvPicPr>
            <a:picLocks noChangeAspect="1" noChangeArrowheads="1"/>
          </p:cNvPicPr>
          <p:nvPr userDrawn="1"/>
        </p:nvPicPr>
        <p:blipFill>
          <a:blip r:embed="rId2" cstate="email"/>
          <a:srcRect b="-102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179512" y="188640"/>
            <a:ext cx="8856984" cy="6480720"/>
          </a:xfrm>
          <a:prstGeom prst="rect">
            <a:avLst/>
          </a:prstGeom>
          <a:solidFill>
            <a:schemeClr val="bg1">
              <a:alpha val="73000"/>
            </a:schemeClr>
          </a:solidFill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1520" y="260648"/>
            <a:ext cx="8712968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://www.baskistan.com/blog/wp-content/uploads/2019/08/8227e25182f2a7d67579acc8d7f05144bd73a749.jpeg"/>
          <p:cNvPicPr>
            <a:picLocks noChangeAspect="1" noChangeArrowheads="1"/>
          </p:cNvPicPr>
          <p:nvPr userDrawn="1"/>
        </p:nvPicPr>
        <p:blipFill>
          <a:blip r:embed="rId2" cstate="email"/>
          <a:srcRect b="-102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179512" y="188640"/>
            <a:ext cx="8856984" cy="6480720"/>
          </a:xfrm>
          <a:prstGeom prst="rect">
            <a:avLst/>
          </a:prstGeom>
          <a:solidFill>
            <a:schemeClr val="bg1">
              <a:alpha val="73000"/>
            </a:schemeClr>
          </a:solidFill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DE92-BC64-4360-9651-63D1410B8D21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AC7C-13CC-452A-A2D7-E6AFC20C0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6.wmf"/><Relationship Id="rId18" Type="http://schemas.openxmlformats.org/officeDocument/2006/relationships/image" Target="../media/image50.gi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9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1.wmf"/><Relationship Id="rId10" Type="http://schemas.openxmlformats.org/officeDocument/2006/relationships/image" Target="../media/image54.jpeg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5.wmf"/><Relationship Id="rId10" Type="http://schemas.openxmlformats.org/officeDocument/2006/relationships/image" Target="../media/image29.jpeg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0.wmf"/><Relationship Id="rId4" Type="http://schemas.openxmlformats.org/officeDocument/2006/relationships/image" Target="../media/image63.jpeg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5.wmf"/><Relationship Id="rId12" Type="http://schemas.openxmlformats.org/officeDocument/2006/relationships/image" Target="../media/image68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73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75.jpe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80.wmf"/><Relationship Id="rId18" Type="http://schemas.openxmlformats.org/officeDocument/2006/relationships/image" Target="../media/image83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jpeg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90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5.wmf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5.bin"/><Relationship Id="rId5" Type="http://schemas.openxmlformats.org/officeDocument/2006/relationships/image" Target="../media/image84.wmf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8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8.jpe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8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90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101.wmf"/><Relationship Id="rId4" Type="http://schemas.openxmlformats.org/officeDocument/2006/relationships/image" Target="../media/image29.jpeg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10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jpe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9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5" Type="http://schemas.openxmlformats.org/officeDocument/2006/relationships/image" Target="../media/image107.wmf"/><Relationship Id="rId10" Type="http://schemas.openxmlformats.org/officeDocument/2006/relationships/image" Target="../media/image110.jpeg"/><Relationship Id="rId4" Type="http://schemas.openxmlformats.org/officeDocument/2006/relationships/oleObject" Target="../embeddings/oleObject93.bin"/><Relationship Id="rId9" Type="http://schemas.openxmlformats.org/officeDocument/2006/relationships/image" Target="../media/image10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117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13.wmf"/><Relationship Id="rId4" Type="http://schemas.openxmlformats.org/officeDocument/2006/relationships/image" Target="../media/image83.jpeg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15.wmf"/></Relationships>
</file>

<file path=ppt/slides/_rels/slide23.xml.rels><?xml version="1.0" encoding="UTF-8" standalone="yes" ?><Relationships xmlns="http://schemas.openxmlformats.org/package/2006/relationships"><Relationship Id="rId3" Target="../media/image119.png" Type="http://schemas.openxmlformats.org/officeDocument/2006/relationships/image"/><Relationship Id="rId2" Target="../media/image11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slide" Target="slide4.xml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9.jpeg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10" Type="http://schemas.openxmlformats.org/officeDocument/2006/relationships/image" Target="../media/image33.jp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4.wmf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wmf"/><Relationship Id="rId4" Type="http://schemas.openxmlformats.org/officeDocument/2006/relationships/image" Target="../media/image25.jpeg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88640"/>
            <a:ext cx="4824536" cy="100811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889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ln>
                  <a:solidFill>
                    <a:schemeClr val="accent2">
                      <a:shade val="95000"/>
                      <a:satMod val="10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 - 2021</a:t>
            </a:r>
            <a:endParaRPr lang="ru-RU" sz="7000" dirty="0">
              <a:ln>
                <a:solidFill>
                  <a:schemeClr val="accent2">
                    <a:shade val="95000"/>
                    <a:satMod val="105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2348880"/>
            <a:ext cx="4824536" cy="936104"/>
          </a:xfrm>
          <a:prstGeom prst="rect">
            <a:avLst/>
          </a:prstGeom>
          <a:ln w="889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12</a:t>
            </a:r>
            <a:endParaRPr lang="ru-RU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429000"/>
            <a:ext cx="4824536" cy="2088232"/>
          </a:xfrm>
          <a:prstGeom prst="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формулами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-20834" y="5805264"/>
            <a:ext cx="4808857" cy="936104"/>
          </a:xfrm>
          <a:prstGeom prst="actionButtonBlank">
            <a:avLst/>
          </a:prstGeom>
          <a:solidFill>
            <a:schemeClr val="accent4">
              <a:lumMod val="7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Демо-версия!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323772" y="2545456"/>
            <a:ext cx="5629945" cy="34601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556792"/>
            <a:ext cx="87129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№6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323528" y="2636912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4317"/>
              </p:ext>
            </p:extLst>
          </p:nvPr>
        </p:nvGraphicFramePr>
        <p:xfrm>
          <a:off x="3602733" y="2540113"/>
          <a:ext cx="2562511" cy="1224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7" name="Формула" r:id="rId4" imgW="761760" imgH="419040" progId="Equation.3">
                  <p:embed/>
                </p:oleObj>
              </mc:Choice>
              <mc:Fallback>
                <p:oleObj name="Формула" r:id="rId4" imgW="7617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733" y="2540113"/>
                        <a:ext cx="2562511" cy="1224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847606"/>
              </p:ext>
            </p:extLst>
          </p:nvPr>
        </p:nvGraphicFramePr>
        <p:xfrm>
          <a:off x="6325437" y="2540187"/>
          <a:ext cx="2134995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8" name="Формула" r:id="rId6" imgW="634680" imgH="419040" progId="Equation.3">
                  <p:embed/>
                </p:oleObj>
              </mc:Choice>
              <mc:Fallback>
                <p:oleObj name="Формула" r:id="rId6" imgW="6346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437" y="2540187"/>
                        <a:ext cx="2134995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323528" y="6048292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837096"/>
              </p:ext>
            </p:extLst>
          </p:nvPr>
        </p:nvGraphicFramePr>
        <p:xfrm>
          <a:off x="7403918" y="224307"/>
          <a:ext cx="1419590" cy="91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9" name="Формула" r:id="rId8" imgW="571320" imgH="419040" progId="Equation.3">
                  <p:embed/>
                </p:oleObj>
              </mc:Choice>
              <mc:Fallback>
                <p:oleObj name="Формула" r:id="rId8" imgW="5713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3918" y="224307"/>
                        <a:ext cx="1419590" cy="911112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7538" y="37392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Формула кинетической энергии тела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скорость тела с кинетической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нергией                  масса этого тела равна 10 кг.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Ответ дайте в м/с.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94785"/>
              </p:ext>
            </p:extLst>
          </p:nvPr>
        </p:nvGraphicFramePr>
        <p:xfrm>
          <a:off x="1934576" y="1327729"/>
          <a:ext cx="1281453" cy="850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0" name="Формула" r:id="rId10" imgW="672840" imgH="419040" progId="Equation.3">
                  <p:embed/>
                </p:oleObj>
              </mc:Choice>
              <mc:Fallback>
                <p:oleObj name="Формула" r:id="rId10" imgW="6728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576" y="1327729"/>
                        <a:ext cx="1281453" cy="850678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96633"/>
              </p:ext>
            </p:extLst>
          </p:nvPr>
        </p:nvGraphicFramePr>
        <p:xfrm>
          <a:off x="3621128" y="3666664"/>
          <a:ext cx="2309599" cy="115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1" name="Формула" r:id="rId12" imgW="685800" imgH="393480" progId="Equation.3">
                  <p:embed/>
                </p:oleObj>
              </mc:Choice>
              <mc:Fallback>
                <p:oleObj name="Формула" r:id="rId12" imgW="685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128" y="3666664"/>
                        <a:ext cx="2309599" cy="1152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519932"/>
              </p:ext>
            </p:extLst>
          </p:nvPr>
        </p:nvGraphicFramePr>
        <p:xfrm>
          <a:off x="5929313" y="3797300"/>
          <a:ext cx="19097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2" name="Формула" r:id="rId14" imgW="520560" imgH="228600" progId="Equation.3">
                  <p:embed/>
                </p:oleObj>
              </mc:Choice>
              <mc:Fallback>
                <p:oleObj name="Формула" r:id="rId14" imgW="5205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3797300"/>
                        <a:ext cx="1909762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504498"/>
              </p:ext>
            </p:extLst>
          </p:nvPr>
        </p:nvGraphicFramePr>
        <p:xfrm>
          <a:off x="4579938" y="4576962"/>
          <a:ext cx="353377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3" name="Формула" r:id="rId16" imgW="1002960" imgH="457200" progId="Equation.3">
                  <p:embed/>
                </p:oleObj>
              </mc:Choice>
              <mc:Fallback>
                <p:oleObj name="Формула" r:id="rId16" imgW="10029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4576962"/>
                        <a:ext cx="353377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7" descr="https://i0.wp.com/www.physics.uwo.ca/science_olympics/images/potential_energy_cart.gif"/>
          <p:cNvPicPr>
            <a:picLocks noChangeAspect="1" noChangeArrowheads="1"/>
          </p:cNvPicPr>
          <p:nvPr/>
        </p:nvPicPr>
        <p:blipFill rotWithShape="1">
          <a:blip r:embed="rId18" cstate="email"/>
          <a:srcRect l="9411" r="635" b="22410"/>
          <a:stretch/>
        </p:blipFill>
        <p:spPr bwMode="auto">
          <a:xfrm flipH="1">
            <a:off x="323528" y="3212976"/>
            <a:ext cx="2880320" cy="283531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8233637" y="595947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14618" y="5959437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77217" y="595943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791625" y="5953007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57137" y="596586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</a:t>
            </a:r>
            <a:endParaRPr lang="ru-RU" sz="6000" dirty="0"/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215638"/>
              </p:ext>
            </p:extLst>
          </p:nvPr>
        </p:nvGraphicFramePr>
        <p:xfrm>
          <a:off x="7805738" y="3898900"/>
          <a:ext cx="8858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4" name="Формула" r:id="rId19" imgW="241200" imgH="164880" progId="Equation.3">
                  <p:embed/>
                </p:oleObj>
              </mc:Choice>
              <mc:Fallback>
                <p:oleObj name="Формула" r:id="rId19" imgW="241200" imgH="164880" progId="Equation.3">
                  <p:embed/>
                  <p:pic>
                    <p:nvPicPr>
                      <p:cNvPr id="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738" y="3898900"/>
                        <a:ext cx="8858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№7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1196752"/>
            <a:ext cx="8712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90179" y="404158"/>
            <a:ext cx="8800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окружности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можно вычислить по формуле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2π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радиус окружности (в метрах). Пользуясь этой формулой, найдите радиус окружности, если её длина равна 78 м.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 π = 3).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68687" y="3015897"/>
            <a:ext cx="5676165" cy="29763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07975" y="2945761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443589"/>
              </p:ext>
            </p:extLst>
          </p:nvPr>
        </p:nvGraphicFramePr>
        <p:xfrm>
          <a:off x="6611113" y="3214097"/>
          <a:ext cx="1987808" cy="15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0" name="Формула" r:id="rId4" imgW="507960" imgH="393480" progId="Equation.3">
                  <p:embed/>
                </p:oleObj>
              </mc:Choice>
              <mc:Fallback>
                <p:oleObj name="Формула" r:id="rId4" imgW="507960" imgH="39348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113" y="3214097"/>
                        <a:ext cx="1987808" cy="1535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28554"/>
              </p:ext>
            </p:extLst>
          </p:nvPr>
        </p:nvGraphicFramePr>
        <p:xfrm>
          <a:off x="4564116" y="4424467"/>
          <a:ext cx="2996709" cy="1382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1" name="Формула" r:id="rId6" imgW="825480" imgH="393480" progId="Equation.3">
                  <p:embed/>
                </p:oleObj>
              </mc:Choice>
              <mc:Fallback>
                <p:oleObj name="Формула" r:id="rId6" imgW="825480" imgH="39348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116" y="4424467"/>
                        <a:ext cx="2996709" cy="13828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5992265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19345"/>
              </p:ext>
            </p:extLst>
          </p:nvPr>
        </p:nvGraphicFramePr>
        <p:xfrm>
          <a:off x="3717057" y="3589201"/>
          <a:ext cx="2147054" cy="74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2" name="Формула" r:id="rId8" imgW="495000" imgH="177480" progId="Equation.3">
                  <p:embed/>
                </p:oleObj>
              </mc:Choice>
              <mc:Fallback>
                <p:oleObj name="Формула" r:id="rId8" imgW="495000" imgH="17748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057" y="3589201"/>
                        <a:ext cx="2147054" cy="744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73" y="3568238"/>
            <a:ext cx="2907167" cy="23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705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№8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1196752"/>
            <a:ext cx="8712968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496107" y="362182"/>
            <a:ext cx="74254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формулы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центростремительного ускорения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ω</a:t>
            </a:r>
            <a:r>
              <a:rPr lang="ru-RU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 метрах),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 = 4 с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64 м/с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43808" y="2945761"/>
            <a:ext cx="6115153" cy="30330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07975" y="2945761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05392"/>
              </p:ext>
            </p:extLst>
          </p:nvPr>
        </p:nvGraphicFramePr>
        <p:xfrm>
          <a:off x="6535949" y="2927168"/>
          <a:ext cx="1939925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5" name="Формула" r:id="rId4" imgW="495000" imgH="393480" progId="Equation.3">
                  <p:embed/>
                </p:oleObj>
              </mc:Choice>
              <mc:Fallback>
                <p:oleObj name="Формула" r:id="rId4" imgW="495000" imgH="39348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949" y="2927168"/>
                        <a:ext cx="1939925" cy="1535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050999"/>
              </p:ext>
            </p:extLst>
          </p:nvPr>
        </p:nvGraphicFramePr>
        <p:xfrm>
          <a:off x="4182402" y="4330837"/>
          <a:ext cx="373380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6" name="Формула" r:id="rId6" imgW="1028520" imgH="393480" progId="Equation.3">
                  <p:embed/>
                </p:oleObj>
              </mc:Choice>
              <mc:Fallback>
                <p:oleObj name="Формула" r:id="rId6" imgW="1028520" imgH="39348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402" y="4330837"/>
                        <a:ext cx="3733800" cy="1382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43442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96946"/>
              </p:ext>
            </p:extLst>
          </p:nvPr>
        </p:nvGraphicFramePr>
        <p:xfrm>
          <a:off x="3554711" y="3214688"/>
          <a:ext cx="23685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Формула" r:id="rId8" imgW="545760" imgH="203040" progId="Equation.3">
                  <p:embed/>
                </p:oleObj>
              </mc:Choice>
              <mc:Fallback>
                <p:oleObj name="Формула" r:id="rId8" imgW="545760" imgH="20304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711" y="3214688"/>
                        <a:ext cx="2368550" cy="850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pic>
        <p:nvPicPr>
          <p:cNvPr id="18" name="Picture 5" descr="https://hp-brakes.ru/wp-content/uploads/2019/05/GcAAAgDeguA-96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269586" y="3582220"/>
            <a:ext cx="2425488" cy="23752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561546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7" name="Picture 11" descr="http://physik.ucoz.ru/images/ege_3/3_2_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29489"/>
            <a:ext cx="2160240" cy="170418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251520" y="1628800"/>
            <a:ext cx="8712968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5319" y="186003"/>
            <a:ext cx="88808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Сила тока в цепи определяется по закону Ома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напряжение в вольтах,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сопротивление прибора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омах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электросеть включен предохранитель, который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плавится, если сила тока превышает 8А.Определите,   какое наименьшее сопротивление должно быть у прибора, подключенного к розетке в 220В, чтобы сеть продолжала работать. Ответ дайте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омах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№9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475656" y="620688"/>
          <a:ext cx="12350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2" name="Формула" r:id="rId5" imgW="419040" imgH="393480" progId="Equation.3">
                  <p:embed/>
                </p:oleObj>
              </mc:Choice>
              <mc:Fallback>
                <p:oleObj name="Формула" r:id="rId5" imgW="419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20688"/>
                        <a:ext cx="1235075" cy="1008063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Овал 23"/>
          <p:cNvSpPr/>
          <p:nvPr/>
        </p:nvSpPr>
        <p:spPr>
          <a:xfrm>
            <a:off x="323528" y="3717032"/>
            <a:ext cx="93610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904165" y="3699746"/>
            <a:ext cx="6060323" cy="22479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395536" y="3645024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427984" y="3717032"/>
          <a:ext cx="200818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3" name="Формула" r:id="rId7" imgW="596880" imgH="393480" progId="Equation.3">
                  <p:embed/>
                </p:oleObj>
              </mc:Choice>
              <mc:Fallback>
                <p:oleObj name="Формула" r:id="rId7" imgW="5968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717032"/>
                        <a:ext cx="2008188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6660232" y="3717032"/>
          <a:ext cx="14954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4" name="Формула" r:id="rId9" imgW="444240" imgH="393480" progId="Equation.3">
                  <p:embed/>
                </p:oleObj>
              </mc:Choice>
              <mc:Fallback>
                <p:oleObj name="Формула" r:id="rId9" imgW="4442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717032"/>
                        <a:ext cx="1495425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013898"/>
              </p:ext>
            </p:extLst>
          </p:nvPr>
        </p:nvGraphicFramePr>
        <p:xfrm>
          <a:off x="4200309" y="4832363"/>
          <a:ext cx="18827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5" name="Формула" r:id="rId11" imgW="558720" imgH="393480" progId="Equation.3">
                  <p:embed/>
                </p:oleObj>
              </mc:Choice>
              <mc:Fallback>
                <p:oleObj name="Формула" r:id="rId11" imgW="5587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309" y="4832363"/>
                        <a:ext cx="18827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96866"/>
              </p:ext>
            </p:extLst>
          </p:nvPr>
        </p:nvGraphicFramePr>
        <p:xfrm>
          <a:off x="6149342" y="5090455"/>
          <a:ext cx="158591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6" name="Формула" r:id="rId13" imgW="431640" imgH="203040" progId="Equation.3">
                  <p:embed/>
                </p:oleObj>
              </mc:Choice>
              <mc:Fallback>
                <p:oleObj name="Формула" r:id="rId13" imgW="4316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342" y="5090455"/>
                        <a:ext cx="1585913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Управляющая кнопка: настраиваемая 44">
            <a:hlinkClick r:id="" action="ppaction://noaction" highlightClick="1"/>
          </p:cNvPr>
          <p:cNvSpPr/>
          <p:nvPr/>
        </p:nvSpPr>
        <p:spPr>
          <a:xfrm>
            <a:off x="347918" y="60264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59964" y="597208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52914" y="595087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٫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72994" y="5967236"/>
            <a:ext cx="720080" cy="6944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12754" y="59438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33509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51520" y="1628800"/>
            <a:ext cx="8712968" cy="1472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№10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3528" y="3717032"/>
            <a:ext cx="93610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855745" y="3365227"/>
            <a:ext cx="6108744" cy="260147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324182" y="3365227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740712"/>
              </p:ext>
            </p:extLst>
          </p:nvPr>
        </p:nvGraphicFramePr>
        <p:xfrm>
          <a:off x="3735608" y="3479354"/>
          <a:ext cx="4794451" cy="117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6" name="Формула" r:id="rId4" imgW="1168200" imgH="393480" progId="Equation.3">
                  <p:embed/>
                </p:oleObj>
              </mc:Choice>
              <mc:Fallback>
                <p:oleObj name="Формула" r:id="rId4" imgW="1168200" imgH="393480" progId="Equation.3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608" y="3479354"/>
                        <a:ext cx="4794451" cy="11786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342099"/>
              </p:ext>
            </p:extLst>
          </p:nvPr>
        </p:nvGraphicFramePr>
        <p:xfrm>
          <a:off x="4327989" y="4480018"/>
          <a:ext cx="3164255" cy="1331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7" name="Формула" r:id="rId6" imgW="812520" imgH="393480" progId="Equation.3">
                  <p:embed/>
                </p:oleObj>
              </mc:Choice>
              <mc:Fallback>
                <p:oleObj name="Формула" r:id="rId6" imgW="812520" imgH="393480" progId="Equation.3">
                  <p:embed/>
                  <p:pic>
                    <p:nvPicPr>
                      <p:cNvPr id="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989" y="4480018"/>
                        <a:ext cx="3164255" cy="13317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Управляющая кнопка: настраиваемая 44">
            <a:hlinkClick r:id="" action="ppaction://noaction" highlightClick="1"/>
          </p:cNvPr>
          <p:cNvSpPr/>
          <p:nvPr/>
        </p:nvSpPr>
        <p:spPr>
          <a:xfrm>
            <a:off x="347918" y="60264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59964" y="597208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52914" y="595087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72994" y="5967236"/>
            <a:ext cx="720080" cy="6944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12754" y="59438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/>
              <a:t>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33509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6742" y="327271"/>
            <a:ext cx="87285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Объём пирамиды вычисляют по формуле  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–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основания пирамиды, 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ее высота.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пирамиды равен 40, площадь основания 15.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Чему равна высота пирамиды?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0"/>
          <a:ext cx="3143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8" name="Формула" r:id="rId8" imgW="317225" imgH="393359" progId="Equation.3">
                  <p:embed/>
                </p:oleObj>
              </mc:Choice>
              <mc:Fallback>
                <p:oleObj name="Формула" r:id="rId8" imgW="317225" imgH="39335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143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70238"/>
              </p:ext>
            </p:extLst>
          </p:nvPr>
        </p:nvGraphicFramePr>
        <p:xfrm>
          <a:off x="3445366" y="764704"/>
          <a:ext cx="1509886" cy="104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9" name="Формула" r:id="rId10" imgW="571320" imgH="393480" progId="Equation.3">
                  <p:embed/>
                </p:oleObj>
              </mc:Choice>
              <mc:Fallback>
                <p:oleObj name="Формула" r:id="rId10" imgW="57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45366" y="764704"/>
                        <a:ext cx="1509886" cy="1040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t="1644" r="16401" b="4005"/>
          <a:stretch/>
        </p:blipFill>
        <p:spPr>
          <a:xfrm>
            <a:off x="478826" y="3988422"/>
            <a:ext cx="1990900" cy="19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2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993" y="282505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№11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5993" y="1403170"/>
            <a:ext cx="8712968" cy="1806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641430" y="3345252"/>
            <a:ext cx="6317531" cy="26363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245993" y="3349900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990809"/>
              </p:ext>
            </p:extLst>
          </p:nvPr>
        </p:nvGraphicFramePr>
        <p:xfrm>
          <a:off x="2650131" y="4686775"/>
          <a:ext cx="632800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8" name="Формула" r:id="rId4" imgW="2501640" imgH="444240" progId="Equation.3">
                  <p:embed/>
                </p:oleObj>
              </mc:Choice>
              <mc:Fallback>
                <p:oleObj name="Формула" r:id="rId4" imgW="2501640" imgH="44424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131" y="4686775"/>
                        <a:ext cx="6328003" cy="1103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229845" y="6017514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1431"/>
              </p:ext>
            </p:extLst>
          </p:nvPr>
        </p:nvGraphicFramePr>
        <p:xfrm>
          <a:off x="3153032" y="3381230"/>
          <a:ext cx="4668305" cy="129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9" name="Формула" r:id="rId6" imgW="1562040" imgH="419040" progId="Equation.3">
                  <p:embed/>
                </p:oleObj>
              </mc:Choice>
              <mc:Fallback>
                <p:oleObj name="Формула" r:id="rId6" imgW="1562040" imgH="41904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032" y="3381230"/>
                        <a:ext cx="4668305" cy="1293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788144" y="1656814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037279"/>
              </p:ext>
            </p:extLst>
          </p:nvPr>
        </p:nvGraphicFramePr>
        <p:xfrm>
          <a:off x="7089142" y="196810"/>
          <a:ext cx="11001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0" name="Формула" r:id="rId8" imgW="469800" imgH="393480" progId="Equation.3">
                  <p:embed/>
                </p:oleObj>
              </mc:Choice>
              <mc:Fallback>
                <p:oleObj name="Формула" r:id="rId8" imgW="469800" imgH="39348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142" y="196810"/>
                        <a:ext cx="1100138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962201"/>
              </p:ext>
            </p:extLst>
          </p:nvPr>
        </p:nvGraphicFramePr>
        <p:xfrm>
          <a:off x="7035941" y="2027757"/>
          <a:ext cx="732001" cy="68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1" name="Формула" r:id="rId10" imgW="444307" imgH="418918" progId="Equation.3">
                  <p:embed/>
                </p:oleObj>
              </mc:Choice>
              <mc:Fallback>
                <p:oleObj name="Формула" r:id="rId10" imgW="444307" imgH="418918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941" y="2027757"/>
                        <a:ext cx="732001" cy="685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261173" y="355478"/>
            <a:ext cx="816832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Из закона всемирного тяготения 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выразите массу </a:t>
            </a:r>
            <a:r>
              <a:rPr kumimoji="0" lang="en-US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найдите ее величину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килограммах), если </a:t>
            </a:r>
            <a:r>
              <a:rPr kumimoji="0" lang="en-US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ru-RU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=13,4 Н; </a:t>
            </a:r>
            <a:r>
              <a:rPr kumimoji="0" lang="en-US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ru-RU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=5м, М=5∙      кг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гравитационная постоянная 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G=6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,7∙</a:t>
            </a:r>
            <a:endParaRPr kumimoji="0" lang="en-US" alt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45720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053804"/>
              </p:ext>
            </p:extLst>
          </p:nvPr>
        </p:nvGraphicFramePr>
        <p:xfrm>
          <a:off x="7200630" y="1645133"/>
          <a:ext cx="555089" cy="49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2" name="Формула" r:id="rId12" imgW="228600" imgH="203040" progId="Equation.3">
                  <p:embed/>
                </p:oleObj>
              </mc:Choice>
              <mc:Fallback>
                <p:oleObj name="Формула" r:id="rId12" imgW="228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00630" y="1645133"/>
                        <a:ext cx="555089" cy="49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550235"/>
              </p:ext>
            </p:extLst>
          </p:nvPr>
        </p:nvGraphicFramePr>
        <p:xfrm>
          <a:off x="6321575" y="2043258"/>
          <a:ext cx="699186" cy="52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3" name="Формула" r:id="rId14" imgW="317160" imgH="203040" progId="Equation.3">
                  <p:embed/>
                </p:oleObj>
              </mc:Choice>
              <mc:Fallback>
                <p:oleObj name="Формула" r:id="rId14" imgW="317160" imgH="203040" progId="Equation.3">
                  <p:embed/>
                  <p:pic>
                    <p:nvPicPr>
                      <p:cNvPr id="56" name="Объект 5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21575" y="2043258"/>
                        <a:ext cx="699186" cy="52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6" r="46355"/>
          <a:stretch/>
        </p:blipFill>
        <p:spPr>
          <a:xfrm>
            <a:off x="436258" y="3974475"/>
            <a:ext cx="1995733" cy="19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590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993" y="282505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№12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5993" y="1403170"/>
            <a:ext cx="8712968" cy="1806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619" y="160338"/>
            <a:ext cx="9122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биссектрисы треугольника, проведённой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стороне 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по формуле</a:t>
            </a: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, если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 с = 3,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35796" y="3345252"/>
            <a:ext cx="6223165" cy="26363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23528" y="33566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617315"/>
              </p:ext>
            </p:extLst>
          </p:nvPr>
        </p:nvGraphicFramePr>
        <p:xfrm>
          <a:off x="6380329" y="3550635"/>
          <a:ext cx="2519376" cy="92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4" name="Формула" r:id="rId4" imgW="1066680" imgH="393480" progId="Equation.3">
                  <p:embed/>
                </p:oleObj>
              </mc:Choice>
              <mc:Fallback>
                <p:oleObj name="Формула" r:id="rId4" imgW="1066680" imgH="39348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329" y="3550635"/>
                        <a:ext cx="2519376" cy="9246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926691"/>
              </p:ext>
            </p:extLst>
          </p:nvPr>
        </p:nvGraphicFramePr>
        <p:xfrm>
          <a:off x="3372769" y="4775787"/>
          <a:ext cx="4742782" cy="97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5" name="Формула" r:id="rId6" imgW="1854000" imgH="393480" progId="Equation.3">
                  <p:embed/>
                </p:oleObj>
              </mc:Choice>
              <mc:Fallback>
                <p:oleObj name="Формула" r:id="rId6" imgW="1854000" imgH="39348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769" y="4775787"/>
                        <a:ext cx="4742782" cy="9760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30209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53085"/>
              </p:ext>
            </p:extLst>
          </p:nvPr>
        </p:nvGraphicFramePr>
        <p:xfrm>
          <a:off x="2913227" y="3550635"/>
          <a:ext cx="3407846" cy="948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6" name="Формула" r:id="rId8" imgW="1460160" imgH="393480" progId="Equation.3">
                  <p:embed/>
                </p:oleObj>
              </mc:Choice>
              <mc:Fallback>
                <p:oleObj name="Формула" r:id="rId8" imgW="1460160" imgH="39348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227" y="3550635"/>
                        <a:ext cx="3407846" cy="9487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000">
                <a:latin typeface="Times New Roman" panose="02020603050405020304" pitchFamily="18" charset="0"/>
                <a:cs typeface="Times New Roman" panose="02020603050405020304" pitchFamily="18" charset="0"/>
              </a:rPr>
              <a:t>٫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938822"/>
              </p:ext>
            </p:extLst>
          </p:nvPr>
        </p:nvGraphicFramePr>
        <p:xfrm>
          <a:off x="1879499" y="698126"/>
          <a:ext cx="431092" cy="32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7" name="Формула" r:id="rId10" imgW="126720" imgH="139680" progId="Equation.3">
                  <p:embed/>
                </p:oleObj>
              </mc:Choice>
              <mc:Fallback>
                <p:oleObj name="Формула" r:id="rId10" imgW="126720" imgH="139680" progId="Equation.3">
                  <p:embed/>
                  <p:pic>
                    <p:nvPicPr>
                      <p:cNvPr id="44" name="Объект 4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79499" y="698126"/>
                        <a:ext cx="431092" cy="320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944855"/>
              </p:ext>
            </p:extLst>
          </p:nvPr>
        </p:nvGraphicFramePr>
        <p:xfrm>
          <a:off x="6781854" y="698126"/>
          <a:ext cx="2022551" cy="12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8" name="Формула" r:id="rId12" imgW="939392" imgH="571252" progId="Equation.3">
                  <p:embed/>
                </p:oleObj>
              </mc:Choice>
              <mc:Fallback>
                <p:oleObj name="Формула" r:id="rId12" imgW="939392" imgH="571252" progId="Equation.3">
                  <p:embed/>
                  <p:pic>
                    <p:nvPicPr>
                      <p:cNvPr id="46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54" y="698126"/>
                        <a:ext cx="2022551" cy="1225788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788144" y="1656814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70494"/>
              </p:ext>
            </p:extLst>
          </p:nvPr>
        </p:nvGraphicFramePr>
        <p:xfrm>
          <a:off x="2095045" y="1792545"/>
          <a:ext cx="913015" cy="91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9" name="Формула" r:id="rId14" imgW="393480" imgH="393480" progId="Equation.3">
                  <p:embed/>
                </p:oleObj>
              </mc:Choice>
              <mc:Fallback>
                <p:oleObj name="Формула" r:id="rId14" imgW="393480" imgH="393480" progId="Equation.3">
                  <p:embed/>
                  <p:pic>
                    <p:nvPicPr>
                      <p:cNvPr id="48" name="Объект 4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95045" y="1792545"/>
                        <a:ext cx="913015" cy="913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869237"/>
              </p:ext>
            </p:extLst>
          </p:nvPr>
        </p:nvGraphicFramePr>
        <p:xfrm>
          <a:off x="5744161" y="1957552"/>
          <a:ext cx="1204103" cy="58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0" name="Формула" r:id="rId16" imgW="469800" imgH="228600" progId="Equation.3">
                  <p:embed/>
                </p:oleObj>
              </mc:Choice>
              <mc:Fallback>
                <p:oleObj name="Формула" r:id="rId16" imgW="469800" imgH="228600" progId="Equation.3">
                  <p:embed/>
                  <p:pic>
                    <p:nvPicPr>
                      <p:cNvPr id="51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161" y="1957552"/>
                        <a:ext cx="1204103" cy="585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" name="Picture 12" descr="https://yt3.ggpht.com/a/AGF-l78LwlU9TgCl02f72gEm3ylDq8qfVjXs4Pb4Ag=s900-mo-c-c0xffffffff-rj-k-no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9532" y="4054624"/>
            <a:ext cx="2235548" cy="1901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40149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993" y="282505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№13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5993" y="1403170"/>
            <a:ext cx="8712968" cy="1806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735796" y="3345252"/>
            <a:ext cx="6223165" cy="26363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23528" y="33566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05894"/>
              </p:ext>
            </p:extLst>
          </p:nvPr>
        </p:nvGraphicFramePr>
        <p:xfrm>
          <a:off x="3080277" y="4688412"/>
          <a:ext cx="5262307" cy="72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9" name="Формула" r:id="rId4" imgW="1434960" imgH="203040" progId="Equation.3">
                  <p:embed/>
                </p:oleObj>
              </mc:Choice>
              <mc:Fallback>
                <p:oleObj name="Формула" r:id="rId4" imgW="1434960" imgH="20304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277" y="4688412"/>
                        <a:ext cx="5262307" cy="7215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30209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96154"/>
              </p:ext>
            </p:extLst>
          </p:nvPr>
        </p:nvGraphicFramePr>
        <p:xfrm>
          <a:off x="2757718" y="3723818"/>
          <a:ext cx="5989139" cy="59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0" name="Формула" r:id="rId6" imgW="1841400" imgH="177480" progId="Equation.3">
                  <p:embed/>
                </p:oleObj>
              </mc:Choice>
              <mc:Fallback>
                <p:oleObj name="Формула" r:id="rId6" imgW="1841400" imgH="17748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18" y="3723818"/>
                        <a:ext cx="5989139" cy="5973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000">
                <a:latin typeface="Times New Roman" panose="02020603050405020304" pitchFamily="18" charset="0"/>
                <a:cs typeface="Times New Roman" panose="02020603050405020304" pitchFamily="18" charset="0"/>
              </a:rPr>
              <a:t>٫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788144" y="1656814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2" name="Picture 12" descr="https://yt3.ggpht.com/a/AGF-l78LwlU9TgCl02f72gEm3ylDq8qfVjXs4Pb4Ag=s900-mo-c-c0xffffffff-rj-k-n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9532" y="4054624"/>
            <a:ext cx="2235548" cy="19017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5993" y="241784"/>
            <a:ext cx="87129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Радиус вписанной в прямоугольный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треугольник окружности можно найти по формуле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             , где 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катеты, </a:t>
            </a:r>
            <a:r>
              <a:rPr kumimoji="0" lang="ru-RU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–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гипотенуза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треугольника. Пользуясь этой формулой, найдите    , если  </a:t>
            </a:r>
            <a:r>
              <a:rPr kumimoji="0" lang="en-US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=1</a:t>
            </a:r>
            <a:r>
              <a:rPr kumimoji="0" lang="ru-RU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kumimoji="0" lang="en-US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с=6,8       =6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0"/>
          <a:ext cx="581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1" name="Формула" r:id="rId9" imgW="583947" imgH="393529" progId="Equation.3">
                  <p:embed/>
                </p:oleObj>
              </mc:Choice>
              <mc:Fallback>
                <p:oleObj name="Формула" r:id="rId9" imgW="583947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81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283017"/>
              </p:ext>
            </p:extLst>
          </p:nvPr>
        </p:nvGraphicFramePr>
        <p:xfrm>
          <a:off x="821057" y="1009949"/>
          <a:ext cx="1238234" cy="853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2" name="Формула" r:id="rId11" imgW="571320" imgH="393480" progId="Equation.3">
                  <p:embed/>
                </p:oleObj>
              </mc:Choice>
              <mc:Fallback>
                <p:oleObj name="Формула" r:id="rId11" imgW="57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1057" y="1009949"/>
                        <a:ext cx="1238234" cy="853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73159"/>
              </p:ext>
            </p:extLst>
          </p:nvPr>
        </p:nvGraphicFramePr>
        <p:xfrm>
          <a:off x="2735796" y="1267440"/>
          <a:ext cx="468052" cy="33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3" name="Формула" r:id="rId13" imgW="126720" imgH="139680" progId="Equation.3">
                  <p:embed/>
                </p:oleObj>
              </mc:Choice>
              <mc:Fallback>
                <p:oleObj name="Формула" r:id="rId1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35796" y="1267440"/>
                        <a:ext cx="468052" cy="33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11697"/>
              </p:ext>
            </p:extLst>
          </p:nvPr>
        </p:nvGraphicFramePr>
        <p:xfrm>
          <a:off x="3318625" y="1176397"/>
          <a:ext cx="616377" cy="448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4" name="Формула" r:id="rId15" imgW="126720" imgH="177480" progId="Equation.3">
                  <p:embed/>
                </p:oleObj>
              </mc:Choice>
              <mc:Fallback>
                <p:oleObj name="Формула" r:id="rId1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18625" y="1176397"/>
                        <a:ext cx="616377" cy="448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279554"/>
              </p:ext>
            </p:extLst>
          </p:nvPr>
        </p:nvGraphicFramePr>
        <p:xfrm>
          <a:off x="8342584" y="1979848"/>
          <a:ext cx="616377" cy="448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5" name="Формула" r:id="rId17" imgW="126720" imgH="177480" progId="Equation.3">
                  <p:embed/>
                </p:oleObj>
              </mc:Choice>
              <mc:Fallback>
                <p:oleObj name="Формула" r:id="rId17" imgW="126720" imgH="177480" progId="Equation.3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42584" y="1979848"/>
                        <a:ext cx="616377" cy="448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58052"/>
              </p:ext>
            </p:extLst>
          </p:nvPr>
        </p:nvGraphicFramePr>
        <p:xfrm>
          <a:off x="3359378" y="2481241"/>
          <a:ext cx="534869" cy="38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6" name="Формула" r:id="rId19" imgW="126720" imgH="139680" progId="Equation.3">
                  <p:embed/>
                </p:oleObj>
              </mc:Choice>
              <mc:Fallback>
                <p:oleObj name="Формула" r:id="rId19" imgW="126720" imgH="139680" progId="Equation.3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59378" y="2481241"/>
                        <a:ext cx="534869" cy="386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355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993" y="282505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№14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5993" y="1268759"/>
            <a:ext cx="8712968" cy="195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735796" y="3356654"/>
            <a:ext cx="6223165" cy="26249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23528" y="33566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353500"/>
              </p:ext>
            </p:extLst>
          </p:nvPr>
        </p:nvGraphicFramePr>
        <p:xfrm>
          <a:off x="6330118" y="3680679"/>
          <a:ext cx="2495460" cy="74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4" name="Формула" r:id="rId4" imgW="672840" imgH="203040" progId="Equation.3">
                  <p:embed/>
                </p:oleObj>
              </mc:Choice>
              <mc:Fallback>
                <p:oleObj name="Формула" r:id="rId4" imgW="672840" imgH="20304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118" y="3680679"/>
                        <a:ext cx="2495460" cy="7478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9133"/>
              </p:ext>
            </p:extLst>
          </p:nvPr>
        </p:nvGraphicFramePr>
        <p:xfrm>
          <a:off x="3185325" y="4428569"/>
          <a:ext cx="1508214" cy="142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5" name="Формула" r:id="rId6" imgW="431640" imgH="419040" progId="Equation.3">
                  <p:embed/>
                </p:oleObj>
              </mc:Choice>
              <mc:Fallback>
                <p:oleObj name="Формула" r:id="rId6" imgW="431640" imgH="41904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325" y="4428569"/>
                        <a:ext cx="1508214" cy="14214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30209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587279"/>
              </p:ext>
            </p:extLst>
          </p:nvPr>
        </p:nvGraphicFramePr>
        <p:xfrm>
          <a:off x="2814217" y="3439648"/>
          <a:ext cx="3576519" cy="103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6" name="Формула" r:id="rId8" imgW="990360" imgH="279360" progId="Equation.3">
                  <p:embed/>
                </p:oleObj>
              </mc:Choice>
              <mc:Fallback>
                <p:oleObj name="Формула" r:id="rId8" imgW="990360" imgH="27936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217" y="3439648"/>
                        <a:ext cx="3576519" cy="10390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000">
                <a:latin typeface="Times New Roman" panose="02020603050405020304" pitchFamily="18" charset="0"/>
                <a:cs typeface="Times New Roman" panose="02020603050405020304" pitchFamily="18" charset="0"/>
              </a:rPr>
              <a:t>٫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3887" y="267532"/>
            <a:ext cx="87129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Период колебания математического маятника</a:t>
            </a:r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 секундах) приближенно можно вычислить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формуле 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=2     , где </a:t>
            </a:r>
            <a:r>
              <a:rPr kumimoji="0" lang="en-US" altLang="ru-RU" sz="280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нити (в метрах).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Пользуясь этой формулой,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длину </a:t>
            </a:r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нити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маятника (в метрах), период колебания которого составляет 3 секунды.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457200"/>
          <a:ext cx="2190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7" name="Формула" r:id="rId10" imgW="215806" imgH="228501" progId="Equation.3">
                  <p:embed/>
                </p:oleObj>
              </mc:Choice>
              <mc:Fallback>
                <p:oleObj name="Формула" r:id="rId10" imgW="215806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2190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404163"/>
              </p:ext>
            </p:extLst>
          </p:nvPr>
        </p:nvGraphicFramePr>
        <p:xfrm>
          <a:off x="2983996" y="1087265"/>
          <a:ext cx="471326" cy="503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8" name="Формула" r:id="rId12" imgW="215640" imgH="228600" progId="Equation.3">
                  <p:embed/>
                </p:oleObj>
              </mc:Choice>
              <mc:Fallback>
                <p:oleObj name="Формула" r:id="rId12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83996" y="1087265"/>
                        <a:ext cx="471326" cy="503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153758"/>
              </p:ext>
            </p:extLst>
          </p:nvPr>
        </p:nvGraphicFramePr>
        <p:xfrm>
          <a:off x="5356527" y="4412876"/>
          <a:ext cx="2852913" cy="1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9" name="Формула" r:id="rId14" imgW="825480" imgH="419040" progId="Equation.3">
                  <p:embed/>
                </p:oleObj>
              </mc:Choice>
              <mc:Fallback>
                <p:oleObj name="Формула" r:id="rId14" imgW="825480" imgH="41904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527" y="4412876"/>
                        <a:ext cx="2852913" cy="14071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8" y="4000356"/>
            <a:ext cx="1981233" cy="198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27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Picture 5" descr="https://hp-brakes.ru/wp-content/uploads/2019/05/GcAAAgDeguA-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69586" y="3789039"/>
            <a:ext cx="2430206" cy="2168471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51520" y="1484784"/>
            <a:ext cx="8712968" cy="1808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6878" y="256678"/>
            <a:ext cx="922124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Автомобиль, движущийся в начальный момент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времени со скоростью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vₒ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20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м/с, начал торможение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 постоянным ускорением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4м/с². За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сек после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начала торможения он проходит путь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Определите время, прошедшее от  начала торможения,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за это время автомобиль проехал 32м.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 выразите в секундах.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№15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925169"/>
              </p:ext>
            </p:extLst>
          </p:nvPr>
        </p:nvGraphicFramePr>
        <p:xfrm>
          <a:off x="6492751" y="1541129"/>
          <a:ext cx="2145170" cy="60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4" name="Формула" r:id="rId5" imgW="1015920" imgH="419040" progId="Equation.3">
                  <p:embed/>
                </p:oleObj>
              </mc:Choice>
              <mc:Fallback>
                <p:oleObj name="Формула" r:id="rId5" imgW="10159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751" y="1541129"/>
                        <a:ext cx="2145170" cy="607389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816442" y="3356992"/>
            <a:ext cx="6142519" cy="26325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323528" y="3284984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761447"/>
              </p:ext>
            </p:extLst>
          </p:nvPr>
        </p:nvGraphicFramePr>
        <p:xfrm>
          <a:off x="5876448" y="3652598"/>
          <a:ext cx="309082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5" name="Формула" r:id="rId7" imgW="1168200" imgH="203040" progId="Equation.3">
                  <p:embed/>
                </p:oleObj>
              </mc:Choice>
              <mc:Fallback>
                <p:oleObj name="Формула" r:id="rId7" imgW="11682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448" y="3652598"/>
                        <a:ext cx="3090822" cy="593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59644"/>
              </p:ext>
            </p:extLst>
          </p:nvPr>
        </p:nvGraphicFramePr>
        <p:xfrm>
          <a:off x="3422650" y="4560888"/>
          <a:ext cx="20939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6" name="Формула" r:id="rId9" imgW="622080" imgH="457200" progId="Equation.3">
                  <p:embed/>
                </p:oleObj>
              </mc:Choice>
              <mc:Fallback>
                <p:oleObj name="Формула" r:id="rId9" imgW="62208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560888"/>
                        <a:ext cx="2093913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868039"/>
              </p:ext>
            </p:extLst>
          </p:nvPr>
        </p:nvGraphicFramePr>
        <p:xfrm>
          <a:off x="5957400" y="4912321"/>
          <a:ext cx="10699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7" name="Формула" r:id="rId11" imgW="317160" imgH="177480" progId="Equation.3">
                  <p:embed/>
                </p:oleObj>
              </mc:Choice>
              <mc:Fallback>
                <p:oleObj name="Формула" r:id="rId11" imgW="31716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400" y="4912321"/>
                        <a:ext cx="10699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290263" y="5989556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5911"/>
              </p:ext>
            </p:extLst>
          </p:nvPr>
        </p:nvGraphicFramePr>
        <p:xfrm>
          <a:off x="2858751" y="3337480"/>
          <a:ext cx="30289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8" name="Формула" r:id="rId13" imgW="1091880" imgH="419040" progId="Equation.3">
                  <p:embed/>
                </p:oleObj>
              </mc:Choice>
              <mc:Fallback>
                <p:oleObj name="Формула" r:id="rId13" imgW="109188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8751" y="3337480"/>
                        <a:ext cx="3028950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28942" y="5989556"/>
            <a:ext cx="720080" cy="691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4229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09537" y="5981593"/>
            <a:ext cx="720080" cy="7046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19318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442" y="-35949"/>
            <a:ext cx="8229600" cy="193022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измерительных материалов для проведения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основного государственного экзамена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377" r="4098"/>
          <a:stretch/>
        </p:blipFill>
        <p:spPr>
          <a:xfrm>
            <a:off x="179512" y="1628800"/>
            <a:ext cx="8784976" cy="5030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021288"/>
            <a:ext cx="3096343" cy="288032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4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№16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1196751"/>
            <a:ext cx="8712968" cy="1688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8703" y="386169"/>
            <a:ext cx="88029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своего шага, человек может приближённо подсчитать пройденное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расстояние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по формуле 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ru-RU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число шагов,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длина шага. Какое расстояние прошёл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если                                   </a:t>
            </a:r>
          </a:p>
          <a:p>
            <a:pPr lvl="0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80 см,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1600? Ответ выразите в километрах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87354" y="2945761"/>
            <a:ext cx="6171607" cy="30330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07975" y="2945761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95475"/>
              </p:ext>
            </p:extLst>
          </p:nvPr>
        </p:nvGraphicFramePr>
        <p:xfrm>
          <a:off x="2988431" y="4344329"/>
          <a:ext cx="5769452" cy="668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6" name="Формула" r:id="rId4" imgW="1765080" imgH="203040" progId="Equation.3">
                  <p:embed/>
                </p:oleObj>
              </mc:Choice>
              <mc:Fallback>
                <p:oleObj name="Формула" r:id="rId4" imgW="1765080" imgH="20304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431" y="4344329"/>
                        <a:ext cx="5769452" cy="6688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43442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643181"/>
              </p:ext>
            </p:extLst>
          </p:nvPr>
        </p:nvGraphicFramePr>
        <p:xfrm>
          <a:off x="2843808" y="3311494"/>
          <a:ext cx="6131959" cy="72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Формула" r:id="rId6" imgW="1663560" imgH="203040" progId="Equation.3">
                  <p:embed/>
                </p:oleObj>
              </mc:Choice>
              <mc:Fallback>
                <p:oleObj name="Формула" r:id="rId6" imgW="1663560" imgH="20304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11494"/>
                        <a:ext cx="6131959" cy="7231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٫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" r="6759"/>
          <a:stretch/>
        </p:blipFill>
        <p:spPr>
          <a:xfrm>
            <a:off x="323528" y="3619597"/>
            <a:ext cx="2304257" cy="225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767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№17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1196751"/>
            <a:ext cx="8712968" cy="209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5575" y="261260"/>
            <a:ext cx="90969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Расстояние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 метрах) до места удара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приближённо вычислить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330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количество секунд, прошедших между вспышкой молнии и ударом грома. Определите, на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расстоянии от места удара молнии находится наблюдатель, если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10 с. Ответ дайте в километрах, округлив его до целых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09085" y="3452041"/>
            <a:ext cx="6149876" cy="25295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23528" y="335665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47584"/>
              </p:ext>
            </p:extLst>
          </p:nvPr>
        </p:nvGraphicFramePr>
        <p:xfrm>
          <a:off x="3381960" y="4303612"/>
          <a:ext cx="472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Формула" r:id="rId4" imgW="1206360" imgH="203040" progId="Equation.3">
                  <p:embed/>
                </p:oleObj>
              </mc:Choice>
              <mc:Fallback>
                <p:oleObj name="Формула" r:id="rId4" imgW="1206360" imgH="20304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960" y="4303612"/>
                        <a:ext cx="4724400" cy="792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233573"/>
              </p:ext>
            </p:extLst>
          </p:nvPr>
        </p:nvGraphicFramePr>
        <p:xfrm>
          <a:off x="4437911" y="5030269"/>
          <a:ext cx="28575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Формула" r:id="rId6" imgW="787320" imgH="203040" progId="Equation.3">
                  <p:embed/>
                </p:oleObj>
              </mc:Choice>
              <mc:Fallback>
                <p:oleObj name="Формула" r:id="rId6" imgW="787320" imgH="203040" progId="Equation.3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911" y="5030269"/>
                        <a:ext cx="2857500" cy="714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6030209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863779"/>
              </p:ext>
            </p:extLst>
          </p:nvPr>
        </p:nvGraphicFramePr>
        <p:xfrm>
          <a:off x="2877687" y="3485678"/>
          <a:ext cx="60594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Формула" r:id="rId8" imgW="1396800" imgH="203040" progId="Equation.3">
                  <p:embed/>
                </p:oleObj>
              </mc:Choice>
              <mc:Fallback>
                <p:oleObj name="Формула" r:id="rId8" imgW="1396800" imgH="203040" progId="Equation.3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687" y="3485678"/>
                        <a:ext cx="6059487" cy="850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384120" y="5981595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81593"/>
            <a:ext cx="720080" cy="699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81594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/>
          <a:stretch/>
        </p:blipFill>
        <p:spPr>
          <a:xfrm>
            <a:off x="298346" y="4033639"/>
            <a:ext cx="2385893" cy="190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970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2" name="Picture 12" descr="https://yt3.ggpht.com/a/AGF-l78LwlU9TgCl02f72gEm3ylDq8qfVjXs4Pb4Ag=s900-mo-c-c0xffffffff-rj-k-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532" y="3880653"/>
            <a:ext cx="2304256" cy="2100939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51520" y="1196752"/>
            <a:ext cx="8712968" cy="1760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861622"/>
              </p:ext>
            </p:extLst>
          </p:nvPr>
        </p:nvGraphicFramePr>
        <p:xfrm>
          <a:off x="4852315" y="1601949"/>
          <a:ext cx="2073475" cy="86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8" name="Формула" r:id="rId5" imgW="825480" imgH="393480" progId="Equation.3">
                  <p:embed/>
                </p:oleObj>
              </mc:Choice>
              <mc:Fallback>
                <p:oleObj name="Формула" r:id="rId5" imgW="825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315" y="1601949"/>
                        <a:ext cx="2073475" cy="860790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907704" y="692696"/>
          <a:ext cx="50180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9" name="Формула" r:id="rId7" imgW="1701720" imgH="253800" progId="Equation.3">
                  <p:embed/>
                </p:oleObj>
              </mc:Choice>
              <mc:Fallback>
                <p:oleObj name="Формула" r:id="rId7" imgW="170172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692696"/>
                        <a:ext cx="5018087" cy="647700"/>
                      </a:xfrm>
                      <a:prstGeom prst="rect">
                        <a:avLst/>
                      </a:prstGeom>
                      <a:solidFill>
                        <a:srgbClr val="DDEE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4968" y="332656"/>
            <a:ext cx="89597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Площадь треугольника можно вычислить по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формуле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стороны треугольника, 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полупериметр, который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вычисляется по формуле                            . Найдите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площадь треугольника,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50, 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60.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№18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33447" y="3005734"/>
            <a:ext cx="6025514" cy="30000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323528" y="3284984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02066"/>
              </p:ext>
            </p:extLst>
          </p:nvPr>
        </p:nvGraphicFramePr>
        <p:xfrm>
          <a:off x="3621836" y="3020946"/>
          <a:ext cx="30829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" name="Формула" r:id="rId9" imgW="1041120" imgH="393480" progId="Equation.3">
                  <p:embed/>
                </p:oleObj>
              </mc:Choice>
              <mc:Fallback>
                <p:oleObj name="Формула" r:id="rId9" imgW="10411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836" y="3020946"/>
                        <a:ext cx="3082925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256398"/>
              </p:ext>
            </p:extLst>
          </p:nvPr>
        </p:nvGraphicFramePr>
        <p:xfrm>
          <a:off x="3460661" y="4141876"/>
          <a:ext cx="532859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1" name="Формула" r:id="rId11" imgW="2108160" imgH="253800" progId="Equation.3">
                  <p:embed/>
                </p:oleObj>
              </mc:Choice>
              <mc:Fallback>
                <p:oleObj name="Формула" r:id="rId11" imgW="210816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661" y="4141876"/>
                        <a:ext cx="532859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294964" y="6001197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41531"/>
              </p:ext>
            </p:extLst>
          </p:nvPr>
        </p:nvGraphicFramePr>
        <p:xfrm>
          <a:off x="3858366" y="4995267"/>
          <a:ext cx="29305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2" name="Формула" r:id="rId13" imgW="927000" imgH="228600" progId="Equation.3">
                  <p:embed/>
                </p:oleObj>
              </mc:Choice>
              <mc:Fallback>
                <p:oleObj name="Формула" r:id="rId13" imgW="9270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366" y="4995267"/>
                        <a:ext cx="29305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13064"/>
              </p:ext>
            </p:extLst>
          </p:nvPr>
        </p:nvGraphicFramePr>
        <p:xfrm>
          <a:off x="6804248" y="3289647"/>
          <a:ext cx="10033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3" name="Формула" r:id="rId15" imgW="317160" imgH="177480" progId="Equation.3">
                  <p:embed/>
                </p:oleObj>
              </mc:Choice>
              <mc:Fallback>
                <p:oleObj name="Формула" r:id="rId15" imgW="31716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289647"/>
                        <a:ext cx="10033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58679"/>
              </p:ext>
            </p:extLst>
          </p:nvPr>
        </p:nvGraphicFramePr>
        <p:xfrm>
          <a:off x="6917527" y="5111788"/>
          <a:ext cx="14462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" name="Формула" r:id="rId17" imgW="457200" imgH="177480" progId="Equation.3">
                  <p:embed/>
                </p:oleObj>
              </mc:Choice>
              <mc:Fallback>
                <p:oleObj name="Формула" r:id="rId17" imgW="45720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527" y="5111788"/>
                        <a:ext cx="1446212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30380" y="5989708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113378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21879" y="5989707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404877" y="5981592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b="8321"/>
          <a:stretch/>
        </p:blipFill>
        <p:spPr bwMode="auto">
          <a:xfrm>
            <a:off x="3059831" y="44625"/>
            <a:ext cx="5940425" cy="3384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t="9231"/>
          <a:stretch/>
        </p:blipFill>
        <p:spPr bwMode="auto">
          <a:xfrm>
            <a:off x="3059831" y="3429000"/>
            <a:ext cx="5940425" cy="31755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33265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https://oge.sdamgia.ru/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959045"/>
            <a:ext cx="1080120" cy="10772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100" dirty="0"/>
          </a:p>
        </p:txBody>
      </p:sp>
    </p:spTree>
    <p:extLst>
      <p:ext uri="{BB962C8B-B14F-4D97-AF65-F5344CB8AC3E}">
        <p14:creationId xmlns:p14="http://schemas.microsoft.com/office/powerpoint/2010/main" val="93819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Управляющая кнопка: возврат 21">
            <a:hlinkClick r:id="" action="ppaction://hlinkshowjump?jump=lastslideviewed" highlightClick="1"/>
          </p:cNvPr>
          <p:cNvSpPr/>
          <p:nvPr/>
        </p:nvSpPr>
        <p:spPr>
          <a:xfrm>
            <a:off x="8172400" y="6381328"/>
            <a:ext cx="72008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1058">
            <a:off x="907713" y="737958"/>
            <a:ext cx="3550096" cy="5061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16167">
            <a:off x="3940535" y="1252701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 внимание!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63688" y="404664"/>
            <a:ext cx="57008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ПОВТОРЕНИЕ.  Нахождение</a:t>
            </a:r>
          </a:p>
          <a:p>
            <a:pPr algn="ctr"/>
            <a:r>
              <a:rPr lang="ru-RU" sz="28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неизвестной величины</a:t>
            </a:r>
            <a:endParaRPr lang="ru-RU" sz="2800" b="1" cap="all" spc="0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03648" y="1556792"/>
          <a:ext cx="1800200" cy="63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Формула" r:id="rId4" imgW="571320" imgH="177480" progId="Equation.3">
                  <p:embed/>
                </p:oleObj>
              </mc:Choice>
              <mc:Fallback>
                <p:oleObj name="Формула" r:id="rId4" imgW="5713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556792"/>
                        <a:ext cx="1800200" cy="63505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1560" y="155679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660232" y="1556792"/>
          <a:ext cx="18002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Формула" r:id="rId6" imgW="571320" imgH="177480" progId="Equation.3">
                  <p:embed/>
                </p:oleObj>
              </mc:Choice>
              <mc:Fallback>
                <p:oleObj name="Формула" r:id="rId6" imgW="5713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556792"/>
                        <a:ext cx="1800225" cy="6480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03848" y="16288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923928" y="1556792"/>
          <a:ext cx="18002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" name="Формула" r:id="rId8" imgW="571320" imgH="177480" progId="Equation.3">
                  <p:embed/>
                </p:oleObj>
              </mc:Choice>
              <mc:Fallback>
                <p:oleObj name="Формула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556792"/>
                        <a:ext cx="1800225" cy="635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403648" y="2348880"/>
          <a:ext cx="1800200" cy="63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Формула" r:id="rId10" imgW="571320" imgH="177480" progId="Equation.3">
                  <p:embed/>
                </p:oleObj>
              </mc:Choice>
              <mc:Fallback>
                <p:oleObj name="Формула" r:id="rId10" imgW="5713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348880"/>
                        <a:ext cx="1800200" cy="63505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11560" y="234888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6660232" y="2348880"/>
          <a:ext cx="18002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Формула" r:id="rId12" imgW="571320" imgH="177480" progId="Equation.3">
                  <p:embed/>
                </p:oleObj>
              </mc:Choice>
              <mc:Fallback>
                <p:oleObj name="Формула" r:id="rId12" imgW="571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348880"/>
                        <a:ext cx="1800225" cy="6480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347864" y="2420888"/>
            <a:ext cx="224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уменьшаемое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403648" y="3068960"/>
          <a:ext cx="1800200" cy="63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Формула" r:id="rId14" imgW="571320" imgH="177480" progId="Equation.3">
                  <p:embed/>
                </p:oleObj>
              </mc:Choice>
              <mc:Fallback>
                <p:oleObj name="Формула" r:id="rId14" imgW="5713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068960"/>
                        <a:ext cx="1800200" cy="63505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6660232" y="3068960"/>
          <a:ext cx="18002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Формула" r:id="rId16" imgW="571320" imgH="177480" progId="Equation.3">
                  <p:embed/>
                </p:oleObj>
              </mc:Choice>
              <mc:Fallback>
                <p:oleObj name="Формула" r:id="rId16" imgW="57132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068960"/>
                        <a:ext cx="1800225" cy="6480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347864" y="3140968"/>
            <a:ext cx="206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вычитаемое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95536" y="2276872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5536" y="3789040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503363" y="3861247"/>
          <a:ext cx="1600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Формула" r:id="rId18" imgW="507960" imgH="177480" progId="Equation.3">
                  <p:embed/>
                </p:oleObj>
              </mc:Choice>
              <mc:Fallback>
                <p:oleObj name="Формула" r:id="rId18" imgW="50796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3861247"/>
                        <a:ext cx="1600200" cy="635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611560" y="3861048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6680200" y="3861247"/>
          <a:ext cx="1758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Формула" r:id="rId20" imgW="558720" imgH="177480" progId="Equation.3">
                  <p:embed/>
                </p:oleObj>
              </mc:Choice>
              <mc:Fallback>
                <p:oleObj name="Формула" r:id="rId20" imgW="558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3861247"/>
                        <a:ext cx="1758950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203848" y="393305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4024313" y="3861247"/>
          <a:ext cx="1600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Формула" r:id="rId22" imgW="507960" imgH="177480" progId="Equation.3">
                  <p:embed/>
                </p:oleObj>
              </mc:Choice>
              <mc:Fallback>
                <p:oleObj name="Формула" r:id="rId22" imgW="50796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3861247"/>
                        <a:ext cx="1600200" cy="635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>
            <a:off x="395536" y="1484784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1482725" y="4652963"/>
          <a:ext cx="16414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Формула" r:id="rId24" imgW="520560" imgH="177480" progId="Equation.3">
                  <p:embed/>
                </p:oleObj>
              </mc:Choice>
              <mc:Fallback>
                <p:oleObj name="Формула" r:id="rId24" imgW="52056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652963"/>
                        <a:ext cx="1641475" cy="635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611560" y="4653136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6699250" y="4652963"/>
          <a:ext cx="1720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Формула" r:id="rId26" imgW="545760" imgH="177480" progId="Equation.3">
                  <p:embed/>
                </p:oleObj>
              </mc:Choice>
              <mc:Fallback>
                <p:oleObj name="Формула" r:id="rId26" imgW="545760" imgH="177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652963"/>
                        <a:ext cx="1720850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347864" y="4725144"/>
            <a:ext cx="1503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делимое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1482725" y="5373688"/>
          <a:ext cx="16414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Формула" r:id="rId28" imgW="520560" imgH="177480" progId="Equation.3">
                  <p:embed/>
                </p:oleObj>
              </mc:Choice>
              <mc:Fallback>
                <p:oleObj name="Формула" r:id="rId28" imgW="52056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5373688"/>
                        <a:ext cx="1641475" cy="635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"/>
          <p:cNvGraphicFramePr>
            <a:graphicFrameLocks noChangeAspect="1"/>
          </p:cNvGraphicFramePr>
          <p:nvPr/>
        </p:nvGraphicFramePr>
        <p:xfrm>
          <a:off x="6680200" y="5373688"/>
          <a:ext cx="1758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Формула" r:id="rId30" imgW="558720" imgH="177480" progId="Equation.3">
                  <p:embed/>
                </p:oleObj>
              </mc:Choice>
              <mc:Fallback>
                <p:oleObj name="Формула" r:id="rId30" imgW="558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5373688"/>
                        <a:ext cx="1758950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347864" y="5445224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делитель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95536" y="4581128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95536" y="6093296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трелка вниз 46">
            <a:hlinkClick r:id="rId32" action="ppaction://hlinksldjump"/>
          </p:cNvPr>
          <p:cNvSpPr/>
          <p:nvPr/>
        </p:nvSpPr>
        <p:spPr>
          <a:xfrm>
            <a:off x="755576" y="5301208"/>
            <a:ext cx="288032" cy="1368152"/>
          </a:xfrm>
          <a:prstGeom prst="downArrow">
            <a:avLst>
              <a:gd name="adj1" fmla="val 50000"/>
              <a:gd name="adj2" fmla="val 1417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63688" y="404664"/>
            <a:ext cx="57008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ПОВТОРЕНИЕ.  Нахождение</a:t>
            </a:r>
          </a:p>
          <a:p>
            <a:pPr algn="ctr"/>
            <a:r>
              <a:rPr lang="ru-RU" sz="28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неизвестной величины</a:t>
            </a:r>
            <a:endParaRPr lang="ru-RU" sz="2800" b="1" cap="all" spc="0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619672" y="1556792"/>
          <a:ext cx="12001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0" name="Формула" r:id="rId3" imgW="380880" imgH="393480" progId="Equation.3">
                  <p:embed/>
                </p:oleObj>
              </mc:Choice>
              <mc:Fallback>
                <p:oleObj name="Формула" r:id="rId3" imgW="38088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1200150" cy="1406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16558" y="1556965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732240" y="1916832"/>
          <a:ext cx="1720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1" name="Формула" r:id="rId5" imgW="545760" imgH="177480" progId="Equation.3">
                  <p:embed/>
                </p:oleObj>
              </mc:Choice>
              <mc:Fallback>
                <p:oleObj name="Формула" r:id="rId5" imgW="5457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916832"/>
                        <a:ext cx="1720850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15816" y="1988840"/>
            <a:ext cx="3247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числитель (делимое)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619672" y="2996952"/>
          <a:ext cx="120332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2" name="Формула" r:id="rId7" imgW="380880" imgH="393480" progId="Equation.3">
                  <p:embed/>
                </p:oleObj>
              </mc:Choice>
              <mc:Fallback>
                <p:oleObj name="Формула" r:id="rId7" imgW="380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996952"/>
                        <a:ext cx="1203325" cy="1406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6732240" y="2924944"/>
          <a:ext cx="1439862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" name="Формула" r:id="rId9" imgW="457200" imgH="393480" progId="Equation.3">
                  <p:embed/>
                </p:oleObj>
              </mc:Choice>
              <mc:Fallback>
                <p:oleObj name="Формула" r:id="rId9" imgW="457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924944"/>
                        <a:ext cx="1439862" cy="1433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15816" y="3429000"/>
            <a:ext cx="3661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знаменатель (делитель)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00534" y="1484957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47576" y="4436913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619672" y="4509120"/>
          <a:ext cx="147955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4" name="Формула" r:id="rId11" imgW="469800" imgH="228600" progId="Equation.3">
                  <p:embed/>
                </p:oleObj>
              </mc:Choice>
              <mc:Fallback>
                <p:oleObj name="Формула" r:id="rId11" imgW="469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509120"/>
                        <a:ext cx="1479550" cy="8175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663600" y="4508921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6732240" y="4509120"/>
          <a:ext cx="155733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5" name="Формула" r:id="rId13" imgW="495000" imgH="203040" progId="Equation.3">
                  <p:embed/>
                </p:oleObj>
              </mc:Choice>
              <mc:Fallback>
                <p:oleObj name="Формула" r:id="rId13" imgW="4950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509120"/>
                        <a:ext cx="1557338" cy="741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539552" y="6237312"/>
            <a:ext cx="82809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639888" y="5419725"/>
          <a:ext cx="14382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" name="Формула" r:id="rId15" imgW="457200" imgH="203040" progId="Equation.3">
                  <p:embed/>
                </p:oleObj>
              </mc:Choice>
              <mc:Fallback>
                <p:oleObj name="Формула" r:id="rId15" imgW="4572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5419725"/>
                        <a:ext cx="1438275" cy="7254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6732240" y="5301208"/>
          <a:ext cx="17954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7" name="Формула" r:id="rId17" imgW="571320" imgH="228600" progId="Equation.3">
                  <p:embed/>
                </p:oleObj>
              </mc:Choice>
              <mc:Fallback>
                <p:oleObj name="Формула" r:id="rId17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301208"/>
                        <a:ext cx="1795462" cy="835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51520" y="1556792"/>
            <a:ext cx="8712968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25337" y="3048645"/>
            <a:ext cx="5938960" cy="295232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323528" y="3048645"/>
            <a:ext cx="1800200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280991" y="5933590"/>
            <a:ext cx="2376264" cy="663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841" y="-228895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Чтобы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перевести значение температуры по шкале Цельсия в шкалу Фаренгейта, пользуются формулой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1,8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+ 32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температура в градусах Цельсия,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температура в градусах Фаренгейта. Скольким градусам по шкале Фаренгейта соответствует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 по шкале Цельсия?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53062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16" descr="https://thumbs.dreamstime.com/b/%D1%82%D0%B5%D1%80%D0%BC%D0%BE%D0%BC%D0%B5%D1%82%D1%80-%D0%B3%D1%80%D0%B0-%D1%83%D1%81-%D1%84%D0%B0%D1%80%D0%B5%D0%BD%D0%B3%D0%B5%D0%B9%D1%82%D0%B0-%D0%B8-%D0%B3%D1%80%D0%B0-%D1%83%D1%81-%D1%86%D0%B5-%D1%8C%D1%81%D0%B8%D1%8F-%D1%8F-%D0%B8%D0%B7%D0%BC%D0%B5%D1%80%D1%8F%D1%8F-%D0%B6%D0%B0%D1%80%D1%8B-%D0%B8-%D1%85%D0%BE-%D0%BE-%D0%B0-901458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8416" y="3652868"/>
            <a:ext cx="2689967" cy="2252563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6055211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84697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28365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53623" y="5949280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86523" y="3112111"/>
            <a:ext cx="2721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1,8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+ 32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389317" y="3931042"/>
            <a:ext cx="37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1,8 ∙ (-25)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+ 32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389317" y="4742279"/>
            <a:ext cx="3830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- 45 + 32 = -13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215774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24" grpId="0" animBg="1"/>
      <p:bldP spid="25" grpId="0" animBg="1"/>
      <p:bldP spid="26" grpId="0" animBg="1"/>
      <p:bldP spid="27" grpId="0" animBg="1"/>
      <p:bldP spid="8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Picture 5" descr="https://hp-brakes.ru/wp-content/uploads/2019/05/GcAAAgDeguA-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69586" y="3582220"/>
            <a:ext cx="2425488" cy="2375291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51520" y="1484784"/>
            <a:ext cx="8712968" cy="1481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6878" y="256678"/>
            <a:ext cx="87964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фирме «Эх, прокачу!» стоимость поездки на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рублях)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 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150+11 ⋅ (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− 5)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где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длительность поездки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минутах (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&gt; 5). Пользуясь этой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формулой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рассчитайте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15-минутной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поездки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16442" y="3059406"/>
            <a:ext cx="6142519" cy="29301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90263" y="3006156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78938"/>
              </p:ext>
            </p:extLst>
          </p:nvPr>
        </p:nvGraphicFramePr>
        <p:xfrm>
          <a:off x="5127625" y="4003675"/>
          <a:ext cx="2552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3" name="Формула" r:id="rId5" imgW="965160" imgH="177480" progId="Equation.3">
                  <p:embed/>
                </p:oleObj>
              </mc:Choice>
              <mc:Fallback>
                <p:oleObj name="Формула" r:id="rId5" imgW="965160" imgH="17748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4003675"/>
                        <a:ext cx="2552700" cy="520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03179"/>
              </p:ext>
            </p:extLst>
          </p:nvPr>
        </p:nvGraphicFramePr>
        <p:xfrm>
          <a:off x="7226201" y="4728356"/>
          <a:ext cx="13255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4" name="Формула" r:id="rId7" imgW="393480" imgH="177480" progId="Equation.3">
                  <p:embed/>
                </p:oleObj>
              </mc:Choice>
              <mc:Fallback>
                <p:oleObj name="Формула" r:id="rId7" imgW="393480" imgH="177480" progId="Equation.3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201" y="4728356"/>
                        <a:ext cx="13255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274458" y="604344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582366"/>
              </p:ext>
            </p:extLst>
          </p:nvPr>
        </p:nvGraphicFramePr>
        <p:xfrm>
          <a:off x="2976432" y="3338821"/>
          <a:ext cx="39100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5" name="Формула" r:id="rId9" imgW="1409400" imgH="203040" progId="Equation.3">
                  <p:embed/>
                </p:oleObj>
              </mc:Choice>
              <mc:Fallback>
                <p:oleObj name="Формула" r:id="rId9" imgW="1409400" imgH="203040" progId="Equation.3">
                  <p:embed/>
                  <p:pic>
                    <p:nvPicPr>
                      <p:cNvPr id="737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432" y="3338821"/>
                        <a:ext cx="39100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28942" y="5989556"/>
            <a:ext cx="720080" cy="691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4229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09537" y="5981593"/>
            <a:ext cx="720080" cy="7046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19318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656417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1520" y="1484784"/>
            <a:ext cx="8712968" cy="1481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6878" y="256678"/>
            <a:ext cx="84090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параллелограмма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 м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можно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absin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где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стороны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метрах).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Пользуясь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формулой, найдите площадь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параллелограмма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стороны 10 м и 12 м 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0,5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16442" y="3059406"/>
            <a:ext cx="6142519" cy="29301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90263" y="3006156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61123"/>
              </p:ext>
            </p:extLst>
          </p:nvPr>
        </p:nvGraphicFramePr>
        <p:xfrm>
          <a:off x="5413375" y="3967163"/>
          <a:ext cx="19812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9" name="Формула" r:id="rId4" imgW="749160" imgH="203040" progId="Equation.3">
                  <p:embed/>
                </p:oleObj>
              </mc:Choice>
              <mc:Fallback>
                <p:oleObj name="Формула" r:id="rId4" imgW="749160" imgH="20304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3967163"/>
                        <a:ext cx="1981200" cy="595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9135"/>
              </p:ext>
            </p:extLst>
          </p:nvPr>
        </p:nvGraphicFramePr>
        <p:xfrm>
          <a:off x="7354888" y="4727575"/>
          <a:ext cx="10683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0" name="Формула" r:id="rId6" imgW="317160" imgH="177480" progId="Equation.3">
                  <p:embed/>
                </p:oleObj>
              </mc:Choice>
              <mc:Fallback>
                <p:oleObj name="Формула" r:id="rId6" imgW="317160" imgH="177480" progId="Equation.3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4727575"/>
                        <a:ext cx="10683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274458" y="604344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45465"/>
              </p:ext>
            </p:extLst>
          </p:nvPr>
        </p:nvGraphicFramePr>
        <p:xfrm>
          <a:off x="3522663" y="3338513"/>
          <a:ext cx="28178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1" name="Формула" r:id="rId8" imgW="1015920" imgH="203040" progId="Equation.3">
                  <p:embed/>
                </p:oleObj>
              </mc:Choice>
              <mc:Fallback>
                <p:oleObj name="Формула" r:id="rId8" imgW="1015920" imgH="203040" progId="Equation.3">
                  <p:embed/>
                  <p:pic>
                    <p:nvPicPr>
                      <p:cNvPr id="737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3338513"/>
                        <a:ext cx="2817812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28942" y="5989556"/>
            <a:ext cx="720080" cy="691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4229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09537" y="5981593"/>
            <a:ext cx="720080" cy="7046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19318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7"/>
          <a:stretch/>
        </p:blipFill>
        <p:spPr>
          <a:xfrm>
            <a:off x="296156" y="3776185"/>
            <a:ext cx="2332867" cy="190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947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23528" y="1363757"/>
            <a:ext cx="8712968" cy="1491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1614" y="206235"/>
            <a:ext cx="87520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фирме «Чистая вода» стоимость (в рублях)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колодца из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железобетонных колец рассчитывается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формуле  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= 6500 + 4000∙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число колец,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рытье колодца. Пользуясь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этой формулой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рассчитайте стоимость колодца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колец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16442" y="3059406"/>
            <a:ext cx="6142519" cy="29301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90263" y="3006156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61885"/>
              </p:ext>
            </p:extLst>
          </p:nvPr>
        </p:nvGraphicFramePr>
        <p:xfrm>
          <a:off x="4941888" y="4116388"/>
          <a:ext cx="2921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3" name="Формула" r:id="rId4" imgW="1104840" imgH="177480" progId="Equation.3">
                  <p:embed/>
                </p:oleObj>
              </mc:Choice>
              <mc:Fallback>
                <p:oleObj name="Формула" r:id="rId4" imgW="1104840" imgH="17748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4116388"/>
                        <a:ext cx="2921000" cy="520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309979"/>
              </p:ext>
            </p:extLst>
          </p:nvPr>
        </p:nvGraphicFramePr>
        <p:xfrm>
          <a:off x="6970713" y="4727575"/>
          <a:ext cx="18367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4" name="Формула" r:id="rId6" imgW="545760" imgH="177480" progId="Equation.3">
                  <p:embed/>
                </p:oleObj>
              </mc:Choice>
              <mc:Fallback>
                <p:oleObj name="Формула" r:id="rId6" imgW="545760" imgH="177480" progId="Equation.3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4727575"/>
                        <a:ext cx="18367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274458" y="6043443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670849"/>
              </p:ext>
            </p:extLst>
          </p:nvPr>
        </p:nvGraphicFramePr>
        <p:xfrm>
          <a:off x="3030538" y="3375025"/>
          <a:ext cx="38036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5" name="Формула" r:id="rId8" imgW="1371600" imgH="177480" progId="Equation.3">
                  <p:embed/>
                </p:oleObj>
              </mc:Choice>
              <mc:Fallback>
                <p:oleObj name="Формула" r:id="rId8" imgW="1371600" imgH="177480" progId="Equation.3">
                  <p:embed/>
                  <p:pic>
                    <p:nvPicPr>
                      <p:cNvPr id="737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3375025"/>
                        <a:ext cx="38036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8238881" y="5981593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28942" y="5989556"/>
            <a:ext cx="720080" cy="691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4229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09537" y="5981593"/>
            <a:ext cx="720080" cy="7046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19318" y="5989556"/>
            <a:ext cx="720080" cy="6997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0" y="3735187"/>
            <a:ext cx="2487580" cy="22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776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3326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7655" name="AutoShape 7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https://regiontu.ru/wp-content/uploads/2019/03/57b366fa235261a00a0c61955bbb27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16" descr="https://thumbs.dreamstime.com/b/%D1%82%D0%B5%D1%80%D0%BC%D0%BE%D0%BC%D0%B5%D1%82%D1%80-%D0%B3%D1%80%D0%B0-%D1%83%D1%81-%D1%84%D0%B0%D1%80%D0%B5%D0%BD%D0%B3%D0%B5%D0%B9%D1%82%D0%B0-%D0%B8-%D0%B3%D1%80%D0%B0-%D1%83%D1%81-%D1%86%D0%B5-%D1%8C%D1%81%D0%B8%D1%8F-%D1%8F-%D0%B8%D0%B7%D0%BC%D0%B5%D1%80%D1%8F%D1%8F-%D0%B6%D0%B0%D1%80%D1%8B-%D0%B8-%D1%85%D0%BE-%D0%BE-%D0%B0-9014588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975" y="3521825"/>
            <a:ext cx="2802883" cy="2449623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51520" y="1196752"/>
            <a:ext cx="8712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5575" y="230812"/>
            <a:ext cx="8800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Чтобы перевести значение температуры по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шкале Цельсия в шкалу Фаренгейта, пользуются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формулой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температура в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градусах Цельсия,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температура градусах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Фаренгейта. Какая температура по шкале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Цельсия соответствует 50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 шкале Фаренгейта?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26410" y="2996953"/>
            <a:ext cx="5838077" cy="29763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07975" y="2945761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83095"/>
              </p:ext>
            </p:extLst>
          </p:nvPr>
        </p:nvGraphicFramePr>
        <p:xfrm>
          <a:off x="4876800" y="2960688"/>
          <a:ext cx="26320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5" name="Формула" r:id="rId5" imgW="888840" imgH="228600" progId="Equation.3">
                  <p:embed/>
                </p:oleObj>
              </mc:Choice>
              <mc:Fallback>
                <p:oleObj name="Формула" r:id="rId5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60688"/>
                        <a:ext cx="26320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25056"/>
              </p:ext>
            </p:extLst>
          </p:nvPr>
        </p:nvGraphicFramePr>
        <p:xfrm>
          <a:off x="4889500" y="3500438"/>
          <a:ext cx="25209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6" name="Формула" r:id="rId7" imgW="749160" imgH="419040" progId="Equation.3">
                  <p:embed/>
                </p:oleObj>
              </mc:Choice>
              <mc:Fallback>
                <p:oleObj name="Формула" r:id="rId7" imgW="7491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3500438"/>
                        <a:ext cx="25209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307975" y="5992265"/>
            <a:ext cx="2376264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875483"/>
              </p:ext>
            </p:extLst>
          </p:nvPr>
        </p:nvGraphicFramePr>
        <p:xfrm>
          <a:off x="4131512" y="4615904"/>
          <a:ext cx="26066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7" name="Формула" r:id="rId9" imgW="774360" imgH="419040" progId="Equation.3">
                  <p:embed/>
                </p:oleObj>
              </mc:Choice>
              <mc:Fallback>
                <p:oleObj name="Формула" r:id="rId9" imgW="77436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512" y="4615904"/>
                        <a:ext cx="2606675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7020272" y="5085184"/>
          <a:ext cx="9620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8" name="Формула" r:id="rId11" imgW="304560" imgH="177480" progId="Equation.3">
                  <p:embed/>
                </p:oleObj>
              </mc:Choice>
              <mc:Fallback>
                <p:oleObj name="Формула" r:id="rId11" imgW="30456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085184"/>
                        <a:ext cx="9620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43231" y="1070276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1,8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+ 32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84120" y="5971449"/>
            <a:ext cx="720080" cy="7099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4200" y="5971448"/>
            <a:ext cx="720080" cy="7099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21004" y="5971448"/>
            <a:ext cx="720080" cy="7099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33308" y="5971448"/>
            <a:ext cx="720080" cy="7099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38881" y="5971449"/>
            <a:ext cx="720080" cy="7099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593</Words>
  <Application>Microsoft Office PowerPoint</Application>
  <PresentationFormat>Экран (4:3)</PresentationFormat>
  <Paragraphs>244</Paragraphs>
  <Slides>24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Monotype Corsiva</vt:lpstr>
      <vt:lpstr>Times New Roman</vt:lpstr>
      <vt:lpstr>Тема Office</vt:lpstr>
      <vt:lpstr>Формула</vt:lpstr>
      <vt:lpstr>Microsoft Equation 3.0</vt:lpstr>
      <vt:lpstr>Презентация PowerPoint</vt:lpstr>
      <vt:lpstr>Спецификация контрольных измерительных материалов для проведения в 2021 году основного государственного экзамена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KarMaN</dc:creator>
  <cp:lastModifiedBy>Марина</cp:lastModifiedBy>
  <cp:revision>359</cp:revision>
  <dcterms:created xsi:type="dcterms:W3CDTF">2019-09-07T22:13:13Z</dcterms:created>
  <dcterms:modified xsi:type="dcterms:W3CDTF">2020-10-04T15:50:22Z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1033185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