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Default ContentType="application/vnd.openxmlformats-officedocument.oleObject" Extension="bin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Default ContentType="application/vnd.openxmlformats-officedocument.vmlDrawing" Extension="v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57" r:id="rId3"/>
    <p:sldId id="276" r:id="rId4"/>
    <p:sldId id="275" r:id="rId5"/>
    <p:sldId id="273" r:id="rId6"/>
    <p:sldId id="259" r:id="rId7"/>
    <p:sldId id="260" r:id="rId8"/>
    <p:sldId id="274" r:id="rId9"/>
    <p:sldId id="261" r:id="rId10"/>
    <p:sldId id="262" r:id="rId11"/>
    <p:sldId id="263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 ?><Relationships xmlns="http://schemas.openxmlformats.org/package/2006/relationships"><Relationship Id="rId1" Target="../media/image20.wmf" Type="http://schemas.openxmlformats.org/officeDocument/2006/relationships/image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 ?><Relationships xmlns="http://schemas.openxmlformats.org/package/2006/relationships"><Relationship Id="rId3" Target="../embeddings/oleObject5.bin" Type="http://schemas.openxmlformats.org/officeDocument/2006/relationships/oleObject"/><Relationship Id="rId2" Target="../slideLayouts/slideLayout7.xml" Type="http://schemas.openxmlformats.org/officeDocument/2006/relationships/slideLayout"/><Relationship Id="rId1" Target="../drawings/vmlDrawing3.vml" Type="http://schemas.openxmlformats.org/officeDocument/2006/relationships/vmlDrawing"/><Relationship Id="rId5" Target="../media/image21.wmf" Type="http://schemas.openxmlformats.org/officeDocument/2006/relationships/image"/><Relationship Id="rId4" Target="../media/image22.wmf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3" Target="../media/image14.wmf" Type="http://schemas.openxmlformats.org/officeDocument/2006/relationships/image"/><Relationship Id="rId2" Target="../slideLayouts/slideLayout7.xml" Type="http://schemas.openxmlformats.org/officeDocument/2006/relationships/slideLayout"/><Relationship Id="rId6" Target="../media/image16.gif" Type="http://schemas.openxmlformats.org/officeDocument/2006/relationships/image"/><Relationship Id="rId5" Target="../media/image15.wmf" Type="http://schemas.openxmlformats.org/officeDocument/2006/relationships/image"/><Relationship Id="rId4" Target="../media/image15.wmf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7.png" Type="http://schemas.openxmlformats.org/officeDocument/2006/relationships/image"/><Relationship Id="rId2" Target="slide5.xml" Type="http://schemas.openxmlformats.org/officeDocument/2006/relationships/slide"/><Relationship Id="rId1" Target="../slideLayouts/slideLayout1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83475" y="1954924"/>
            <a:ext cx="7662041" cy="290085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Сила </a:t>
            </a:r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трения</a:t>
            </a:r>
            <a:b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9 </a:t>
            </a:r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класс</a:t>
            </a:r>
            <a:b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учитель физики Ахметова Ж.Е.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МАОУ СОШ № 65 г. </a:t>
            </a:r>
            <a:r>
              <a:rPr lang="ru-RU" sz="3200" b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Тюмени</a:t>
            </a:r>
            <a:endParaRPr lang="ru-RU" sz="32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33796" name="Picture 5" descr="63e88de767d6637a447f6d35f1be6d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-170688"/>
            <a:ext cx="238582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E3BC0-0B66-4989-B1E0-BE1EFD31D52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583942" y="0"/>
            <a:ext cx="3398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b="1" dirty="0" lang="ru-RU" sz="400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Сила трения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625602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charset="2" pitchFamily="2" typeface="Wingdings"/>
              <a:buChar char="v"/>
            </a:pPr>
            <a:r>
              <a:rPr b="1" dirty="0" i="1" lang="ru-RU" smtClean="0" sz="2400"/>
              <a:t> Сила трения зависит от относительной скорости движения тел. В этом ее главное отличие от сил тяготения и упругости, зависящих только от расстояний. </a:t>
            </a:r>
            <a:r>
              <a:rPr b="1" dirty="0" i="1" lang="ru-RU" smtClean="0" sz="2600">
                <a:solidFill>
                  <a:srgbClr val="FF0000"/>
                </a:solidFill>
              </a:rPr>
              <a:t>Сила </a:t>
            </a:r>
            <a:r>
              <a:rPr b="1" dirty="0" i="1" lang="ru-RU" sz="2600">
                <a:solidFill>
                  <a:srgbClr val="FF0000"/>
                </a:solidFill>
              </a:rPr>
              <a:t>трения скольжения </a:t>
            </a:r>
            <a:r>
              <a:rPr b="1" dirty="0" i="1" lang="ru-RU" sz="2600"/>
              <a:t>всегда направлена противоположно направлению относительной скорости соприкасающихся тел.</a:t>
            </a:r>
          </a:p>
        </p:txBody>
      </p:sp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1785938" y="4786313"/>
          <a:ext cx="5087937" cy="941387"/>
        </p:xfrm>
        <a:graphic>
          <a:graphicData uri="http://schemas.openxmlformats.org/presentationml/2006/ole">
            <p:oleObj imgH="241200" imgW="1231560" name="Формула" progId="Equation.3" r:id="rId3" spid="_x0000_s3074">
              <p:embed/>
            </p:oleObj>
          </a:graphicData>
        </a:graphic>
      </p:graphicFrame>
      <p:sp>
        <p:nvSpPr>
          <p:cNvPr id="21511" name="Line 8"/>
          <p:cNvSpPr>
            <a:spLocks noChangeShapeType="1"/>
          </p:cNvSpPr>
          <p:nvPr/>
        </p:nvSpPr>
        <p:spPr bwMode="auto">
          <a:xfrm flipV="1">
            <a:off x="395288" y="4076700"/>
            <a:ext cx="65532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" y="2500313"/>
            <a:ext cx="3168650" cy="2247900"/>
            <a:chOff x="1020" y="2432"/>
            <a:chExt cx="1996" cy="1416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020" y="2524"/>
              <a:ext cx="1827" cy="1324"/>
              <a:chOff x="1020" y="2524"/>
              <a:chExt cx="1827" cy="1324"/>
            </a:xfrm>
          </p:grpSpPr>
          <p:sp>
            <p:nvSpPr>
              <p:cNvPr id="20510" name="Rectangle 9"/>
              <p:cNvSpPr>
                <a:spLocks noChangeArrowheads="1"/>
              </p:cNvSpPr>
              <p:nvPr/>
            </p:nvSpPr>
            <p:spPr bwMode="auto">
              <a:xfrm>
                <a:off x="1610" y="3113"/>
                <a:ext cx="590" cy="272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5715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anchor="ctr"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536" name="Line 10"/>
              <p:cNvSpPr>
                <a:spLocks noChangeShapeType="1"/>
              </p:cNvSpPr>
              <p:nvPr/>
            </p:nvSpPr>
            <p:spPr bwMode="auto">
              <a:xfrm>
                <a:off x="1927" y="3248"/>
                <a:ext cx="499" cy="0"/>
              </a:xfrm>
              <a:prstGeom prst="line">
                <a:avLst/>
              </a:prstGeom>
              <a:noFill/>
              <a:ln w="57150">
                <a:solidFill>
                  <a:srgbClr val="A8007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7" name="Line 11"/>
              <p:cNvSpPr>
                <a:spLocks noChangeShapeType="1"/>
              </p:cNvSpPr>
              <p:nvPr/>
            </p:nvSpPr>
            <p:spPr bwMode="auto">
              <a:xfrm>
                <a:off x="1927" y="3249"/>
                <a:ext cx="0" cy="453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8" name="Line 12"/>
              <p:cNvSpPr>
                <a:spLocks noChangeShapeType="1"/>
              </p:cNvSpPr>
              <p:nvPr/>
            </p:nvSpPr>
            <p:spPr bwMode="auto">
              <a:xfrm flipH="1">
                <a:off x="1111" y="3385"/>
                <a:ext cx="499" cy="0"/>
              </a:xfrm>
              <a:prstGeom prst="line">
                <a:avLst/>
              </a:prstGeom>
              <a:noFill/>
              <a:ln w="57150">
                <a:solidFill>
                  <a:srgbClr val="FC3C0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13"/>
              <p:cNvSpPr>
                <a:spLocks noChangeShapeType="1"/>
              </p:cNvSpPr>
              <p:nvPr/>
            </p:nvSpPr>
            <p:spPr bwMode="auto">
              <a:xfrm>
                <a:off x="1882" y="2886"/>
                <a:ext cx="0" cy="500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50000"/>
                  </a:schemeClr>
                </a:solidFill>
                <a:round/>
                <a:headEnd len="med" type="triangle" w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74" y="3521"/>
                <a:ext cx="446" cy="327"/>
                <a:chOff x="1474" y="3612"/>
                <a:chExt cx="446" cy="327"/>
              </a:xfrm>
            </p:grpSpPr>
            <p:sp>
              <p:nvSpPr>
                <p:cNvPr id="2155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474" y="3612"/>
                  <a:ext cx="41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b="1" lang="en-US" sz="2800">
                      <a:solidFill>
                        <a:srgbClr val="FF0000"/>
                      </a:solidFill>
                    </a:rPr>
                    <a:t>mg</a:t>
                  </a:r>
                  <a:endParaRPr b="1" lang="ru-RU" sz="28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55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695" y="3648"/>
                  <a:ext cx="22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len="med" type="triangle" w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41" name="Text Box 16"/>
              <p:cNvSpPr txBox="1">
                <a:spLocks noChangeArrowheads="1"/>
              </p:cNvSpPr>
              <p:nvPr/>
            </p:nvSpPr>
            <p:spPr bwMode="auto">
              <a:xfrm>
                <a:off x="2290" y="2886"/>
                <a:ext cx="55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A80070"/>
                    </a:solidFill>
                  </a:rPr>
                  <a:t>F</a:t>
                </a:r>
                <a:r>
                  <a:rPr b="1" lang="ru-RU" sz="1800">
                    <a:solidFill>
                      <a:srgbClr val="A80070"/>
                    </a:solidFill>
                  </a:rPr>
                  <a:t>тяги</a:t>
                </a:r>
              </a:p>
            </p:txBody>
          </p:sp>
          <p:sp>
            <p:nvSpPr>
              <p:cNvPr id="21542" name="Line 17"/>
              <p:cNvSpPr>
                <a:spLocks noChangeShapeType="1"/>
              </p:cNvSpPr>
              <p:nvPr/>
            </p:nvSpPr>
            <p:spPr bwMode="auto">
              <a:xfrm>
                <a:off x="2302" y="290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A8007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3" name="Text Box 18"/>
              <p:cNvSpPr txBox="1">
                <a:spLocks noChangeArrowheads="1"/>
              </p:cNvSpPr>
              <p:nvPr/>
            </p:nvSpPr>
            <p:spPr bwMode="auto">
              <a:xfrm>
                <a:off x="1020" y="3023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FC3C00"/>
                    </a:solidFill>
                  </a:rPr>
                  <a:t>F</a:t>
                </a:r>
                <a:r>
                  <a:rPr b="1" lang="ru-RU" sz="1800">
                    <a:solidFill>
                      <a:srgbClr val="FC3C00"/>
                    </a:solidFill>
                  </a:rPr>
                  <a:t>тр</a:t>
                </a:r>
              </a:p>
            </p:txBody>
          </p:sp>
          <p:sp>
            <p:nvSpPr>
              <p:cNvPr id="21544" name="Line 19"/>
              <p:cNvSpPr>
                <a:spLocks noChangeShapeType="1"/>
              </p:cNvSpPr>
              <p:nvPr/>
            </p:nvSpPr>
            <p:spPr bwMode="auto">
              <a:xfrm>
                <a:off x="1032" y="3042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C3C0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0" name="Text Box 20"/>
              <p:cNvSpPr txBox="1">
                <a:spLocks noChangeArrowheads="1"/>
              </p:cNvSpPr>
              <p:nvPr/>
            </p:nvSpPr>
            <p:spPr bwMode="auto">
              <a:xfrm>
                <a:off x="1564" y="2524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b="1" dirty="0" lang="en-US" sz="2800">
                    <a:solidFill>
                      <a:schemeClr val="bg2">
                        <a:lumMod val="50000"/>
                      </a:schemeClr>
                    </a:solidFill>
                  </a:rPr>
                  <a:t>N</a:t>
                </a:r>
                <a:endParaRPr b="1" dirty="0" lang="ru-RU" sz="180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521" name="Line 21"/>
              <p:cNvSpPr>
                <a:spLocks noChangeShapeType="1"/>
              </p:cNvSpPr>
              <p:nvPr/>
            </p:nvSpPr>
            <p:spPr bwMode="auto">
              <a:xfrm>
                <a:off x="1576" y="2543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2290" y="2886"/>
                <a:ext cx="557" cy="327"/>
                <a:chOff x="2517" y="2704"/>
                <a:chExt cx="557" cy="327"/>
              </a:xfrm>
            </p:grpSpPr>
            <p:sp>
              <p:nvSpPr>
                <p:cNvPr id="2155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17" y="2704"/>
                  <a:ext cx="55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b="1" lang="en-US" sz="2800">
                      <a:solidFill>
                        <a:srgbClr val="A80070"/>
                      </a:solidFill>
                    </a:rPr>
                    <a:t>F</a:t>
                  </a:r>
                  <a:r>
                    <a:rPr b="1" lang="ru-RU" sz="1800">
                      <a:solidFill>
                        <a:srgbClr val="A80070"/>
                      </a:solidFill>
                    </a:rPr>
                    <a:t>тяги</a:t>
                  </a:r>
                </a:p>
              </p:txBody>
            </p:sp>
            <p:sp>
              <p:nvSpPr>
                <p:cNvPr id="21556" name="Line 26"/>
                <p:cNvSpPr>
                  <a:spLocks noChangeShapeType="1"/>
                </p:cNvSpPr>
                <p:nvPr/>
              </p:nvSpPr>
              <p:spPr bwMode="auto">
                <a:xfrm>
                  <a:off x="2529" y="2723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rgbClr val="A80070"/>
                  </a:solidFill>
                  <a:round/>
                  <a:headEnd/>
                  <a:tailEnd len="med" type="triangle" w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1020" y="3023"/>
                <a:ext cx="412" cy="327"/>
                <a:chOff x="2517" y="2704"/>
                <a:chExt cx="412" cy="327"/>
              </a:xfrm>
            </p:grpSpPr>
            <p:sp>
              <p:nvSpPr>
                <p:cNvPr id="2155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517" y="2704"/>
                  <a:ext cx="41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b="1" lang="en-US" sz="2800">
                      <a:solidFill>
                        <a:srgbClr val="FC3C00"/>
                      </a:solidFill>
                    </a:rPr>
                    <a:t>F</a:t>
                  </a:r>
                  <a:r>
                    <a:rPr b="1" lang="ru-RU" sz="1800">
                      <a:solidFill>
                        <a:srgbClr val="FC3C00"/>
                      </a:solidFill>
                    </a:rPr>
                    <a:t>тр</a:t>
                  </a:r>
                </a:p>
              </p:txBody>
            </p:sp>
            <p:sp>
              <p:nvSpPr>
                <p:cNvPr id="21554" name="Line 29"/>
                <p:cNvSpPr>
                  <a:spLocks noChangeShapeType="1"/>
                </p:cNvSpPr>
                <p:nvPr/>
              </p:nvSpPr>
              <p:spPr bwMode="auto">
                <a:xfrm>
                  <a:off x="2529" y="2723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rgbClr val="FC3C00"/>
                  </a:solidFill>
                  <a:round/>
                  <a:headEnd/>
                  <a:tailEnd len="med" type="triangle" w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49" name="Text Box 32"/>
              <p:cNvSpPr txBox="1">
                <a:spLocks noChangeArrowheads="1"/>
              </p:cNvSpPr>
              <p:nvPr/>
            </p:nvSpPr>
            <p:spPr bwMode="auto">
              <a:xfrm>
                <a:off x="2290" y="2886"/>
                <a:ext cx="55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A80070"/>
                    </a:solidFill>
                  </a:rPr>
                  <a:t>F</a:t>
                </a:r>
                <a:r>
                  <a:rPr b="1" lang="ru-RU" sz="1800">
                    <a:solidFill>
                      <a:srgbClr val="A80070"/>
                    </a:solidFill>
                  </a:rPr>
                  <a:t>тяги</a:t>
                </a:r>
              </a:p>
            </p:txBody>
          </p:sp>
          <p:sp>
            <p:nvSpPr>
              <p:cNvPr id="21550" name="Line 33"/>
              <p:cNvSpPr>
                <a:spLocks noChangeShapeType="1"/>
              </p:cNvSpPr>
              <p:nvPr/>
            </p:nvSpPr>
            <p:spPr bwMode="auto">
              <a:xfrm>
                <a:off x="2302" y="290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A8007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1" name="Text Box 34"/>
              <p:cNvSpPr txBox="1">
                <a:spLocks noChangeArrowheads="1"/>
              </p:cNvSpPr>
              <p:nvPr/>
            </p:nvSpPr>
            <p:spPr bwMode="auto">
              <a:xfrm>
                <a:off x="1020" y="3023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FC3C00"/>
                    </a:solidFill>
                  </a:rPr>
                  <a:t>F</a:t>
                </a:r>
                <a:r>
                  <a:rPr b="1" lang="ru-RU" sz="1800">
                    <a:solidFill>
                      <a:srgbClr val="FC3C00"/>
                    </a:solidFill>
                  </a:rPr>
                  <a:t>тр</a:t>
                </a:r>
              </a:p>
            </p:txBody>
          </p:sp>
          <p:sp>
            <p:nvSpPr>
              <p:cNvPr id="21552" name="Line 35"/>
              <p:cNvSpPr>
                <a:spLocks noChangeShapeType="1"/>
              </p:cNvSpPr>
              <p:nvPr/>
            </p:nvSpPr>
            <p:spPr bwMode="auto">
              <a:xfrm>
                <a:off x="1032" y="3042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C3C0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34" name="Line 38"/>
            <p:cNvSpPr>
              <a:spLocks noChangeShapeType="1"/>
            </p:cNvSpPr>
            <p:nvPr/>
          </p:nvSpPr>
          <p:spPr bwMode="auto">
            <a:xfrm>
              <a:off x="2109" y="2795"/>
              <a:ext cx="9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len="med" type="triangle" w="med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1508" name="Object 39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432"/>
              <a:ext cx="277" cy="352"/>
            </a:xfrm>
            <a:prstGeom prst="rect"/>
            <a:noFill/>
          </p:spPr>
        </p:pic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4500563" y="2571750"/>
            <a:ext cx="3246437" cy="2030413"/>
            <a:chOff x="2880" y="2614"/>
            <a:chExt cx="2045" cy="1279"/>
          </a:xfrm>
        </p:grpSpPr>
        <p:sp>
          <p:nvSpPr>
            <p:cNvPr id="20491" name="Rectangle 43"/>
            <p:cNvSpPr>
              <a:spLocks noChangeArrowheads="1"/>
            </p:cNvSpPr>
            <p:nvPr/>
          </p:nvSpPr>
          <p:spPr bwMode="auto">
            <a:xfrm>
              <a:off x="3833" y="3248"/>
              <a:ext cx="590" cy="272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7" name="Line 44"/>
            <p:cNvSpPr>
              <a:spLocks noChangeShapeType="1"/>
            </p:cNvSpPr>
            <p:nvPr/>
          </p:nvSpPr>
          <p:spPr bwMode="auto">
            <a:xfrm>
              <a:off x="3606" y="3385"/>
              <a:ext cx="499" cy="0"/>
            </a:xfrm>
            <a:prstGeom prst="line">
              <a:avLst/>
            </a:prstGeom>
            <a:noFill/>
            <a:ln w="57150">
              <a:solidFill>
                <a:srgbClr val="A80070"/>
              </a:solidFill>
              <a:round/>
              <a:headEnd len="med" type="triangle" w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45"/>
            <p:cNvSpPr>
              <a:spLocks noChangeShapeType="1"/>
            </p:cNvSpPr>
            <p:nvPr/>
          </p:nvSpPr>
          <p:spPr bwMode="auto">
            <a:xfrm>
              <a:off x="4150" y="3384"/>
              <a:ext cx="0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len="med" type="triangle" w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46"/>
            <p:cNvSpPr>
              <a:spLocks noChangeShapeType="1"/>
            </p:cNvSpPr>
            <p:nvPr/>
          </p:nvSpPr>
          <p:spPr bwMode="auto">
            <a:xfrm flipH="1">
              <a:off x="4422" y="3521"/>
              <a:ext cx="499" cy="0"/>
            </a:xfrm>
            <a:prstGeom prst="line">
              <a:avLst/>
            </a:prstGeom>
            <a:noFill/>
            <a:ln w="57150">
              <a:solidFill>
                <a:srgbClr val="FC3C00"/>
              </a:solidFill>
              <a:round/>
              <a:headEnd len="med" type="triangle" w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Line 47"/>
            <p:cNvSpPr>
              <a:spLocks noChangeShapeType="1"/>
            </p:cNvSpPr>
            <p:nvPr/>
          </p:nvSpPr>
          <p:spPr bwMode="auto">
            <a:xfrm>
              <a:off x="4105" y="3021"/>
              <a:ext cx="0" cy="500"/>
            </a:xfrm>
            <a:prstGeom prst="line">
              <a:avLst/>
            </a:prstGeom>
            <a:noFill/>
            <a:ln w="57150">
              <a:solidFill>
                <a:schemeClr val="bg2">
                  <a:lumMod val="50000"/>
                </a:schemeClr>
              </a:solidFill>
              <a:round/>
              <a:headEnd len="med" type="triangle" w="med"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3696" y="3566"/>
              <a:ext cx="415" cy="327"/>
              <a:chOff x="1474" y="3612"/>
              <a:chExt cx="415" cy="327"/>
            </a:xfrm>
          </p:grpSpPr>
          <p:sp>
            <p:nvSpPr>
              <p:cNvPr id="21531" name="Text Box 49"/>
              <p:cNvSpPr txBox="1">
                <a:spLocks noChangeArrowheads="1"/>
              </p:cNvSpPr>
              <p:nvPr/>
            </p:nvSpPr>
            <p:spPr bwMode="auto">
              <a:xfrm>
                <a:off x="1474" y="3612"/>
                <a:ext cx="41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FF0000"/>
                    </a:solidFill>
                  </a:rPr>
                  <a:t>mg</a:t>
                </a:r>
                <a:endParaRPr b="1" lang="ru-RU" sz="2800">
                  <a:solidFill>
                    <a:srgbClr val="FF0000"/>
                  </a:solidFill>
                </a:endParaRPr>
              </a:p>
            </p:txBody>
          </p:sp>
          <p:sp>
            <p:nvSpPr>
              <p:cNvPr id="21532" name="Line 50"/>
              <p:cNvSpPr>
                <a:spLocks noChangeShapeType="1"/>
              </p:cNvSpPr>
              <p:nvPr/>
            </p:nvSpPr>
            <p:spPr bwMode="auto">
              <a:xfrm>
                <a:off x="1649" y="3654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97" name="Text Box 55"/>
            <p:cNvSpPr txBox="1">
              <a:spLocks noChangeArrowheads="1"/>
            </p:cNvSpPr>
            <p:nvPr/>
          </p:nvSpPr>
          <p:spPr bwMode="auto">
            <a:xfrm>
              <a:off x="4150" y="279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b="1" dirty="0" lang="en-US" sz="2800">
                  <a:solidFill>
                    <a:schemeClr val="bg2">
                      <a:lumMod val="50000"/>
                    </a:schemeClr>
                  </a:solidFill>
                </a:rPr>
                <a:t>N</a:t>
              </a:r>
              <a:endParaRPr b="1" dirty="0" lang="ru-RU" sz="180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0498" name="Line 56"/>
            <p:cNvSpPr>
              <a:spLocks noChangeShapeType="1"/>
            </p:cNvSpPr>
            <p:nvPr/>
          </p:nvSpPr>
          <p:spPr bwMode="auto">
            <a:xfrm>
              <a:off x="4195" y="2840"/>
              <a:ext cx="227" cy="0"/>
            </a:xfrm>
            <a:prstGeom prst="line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 len="med" type="triangle" w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71"/>
            <p:cNvGrpSpPr>
              <a:grpSpLocks/>
            </p:cNvGrpSpPr>
            <p:nvPr/>
          </p:nvGrpSpPr>
          <p:grpSpPr bwMode="auto">
            <a:xfrm>
              <a:off x="3379" y="3022"/>
              <a:ext cx="557" cy="327"/>
              <a:chOff x="2245" y="2886"/>
              <a:chExt cx="557" cy="327"/>
            </a:xfrm>
          </p:grpSpPr>
          <p:sp>
            <p:nvSpPr>
              <p:cNvPr id="21529" name="Text Box 63"/>
              <p:cNvSpPr txBox="1">
                <a:spLocks noChangeArrowheads="1"/>
              </p:cNvSpPr>
              <p:nvPr/>
            </p:nvSpPr>
            <p:spPr bwMode="auto">
              <a:xfrm>
                <a:off x="2245" y="2886"/>
                <a:ext cx="55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A80070"/>
                    </a:solidFill>
                  </a:rPr>
                  <a:t>F</a:t>
                </a:r>
                <a:r>
                  <a:rPr b="1" lang="ru-RU" sz="1800">
                    <a:solidFill>
                      <a:srgbClr val="A80070"/>
                    </a:solidFill>
                  </a:rPr>
                  <a:t>тяги</a:t>
                </a:r>
              </a:p>
            </p:txBody>
          </p:sp>
          <p:sp>
            <p:nvSpPr>
              <p:cNvPr id="21530" name="Line 64"/>
              <p:cNvSpPr>
                <a:spLocks noChangeShapeType="1"/>
              </p:cNvSpPr>
              <p:nvPr/>
            </p:nvSpPr>
            <p:spPr bwMode="auto">
              <a:xfrm>
                <a:off x="2290" y="2931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A8007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4513" y="3203"/>
              <a:ext cx="412" cy="327"/>
              <a:chOff x="1202" y="3022"/>
              <a:chExt cx="412" cy="327"/>
            </a:xfrm>
          </p:grpSpPr>
          <p:sp>
            <p:nvSpPr>
              <p:cNvPr id="21527" name="Text Box 65"/>
              <p:cNvSpPr txBox="1">
                <a:spLocks noChangeArrowheads="1"/>
              </p:cNvSpPr>
              <p:nvPr/>
            </p:nvSpPr>
            <p:spPr bwMode="auto">
              <a:xfrm>
                <a:off x="1202" y="3022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b="1" lang="en-US" sz="2800">
                    <a:solidFill>
                      <a:srgbClr val="FC3C00"/>
                    </a:solidFill>
                  </a:rPr>
                  <a:t>F</a:t>
                </a:r>
                <a:r>
                  <a:rPr b="1" lang="ru-RU" sz="1800">
                    <a:solidFill>
                      <a:srgbClr val="FC3C00"/>
                    </a:solidFill>
                  </a:rPr>
                  <a:t>тр</a:t>
                </a:r>
              </a:p>
            </p:txBody>
          </p:sp>
          <p:sp>
            <p:nvSpPr>
              <p:cNvPr id="21528" name="Line 66"/>
              <p:cNvSpPr>
                <a:spLocks noChangeShapeType="1"/>
              </p:cNvSpPr>
              <p:nvPr/>
            </p:nvSpPr>
            <p:spPr bwMode="auto">
              <a:xfrm>
                <a:off x="1292" y="3067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C3C00"/>
                </a:solidFill>
                <a:round/>
                <a:headEnd/>
                <a:tailEnd len="med" type="triangle" w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26" name="Line 67"/>
            <p:cNvSpPr>
              <a:spLocks noChangeShapeType="1"/>
            </p:cNvSpPr>
            <p:nvPr/>
          </p:nvSpPr>
          <p:spPr bwMode="auto">
            <a:xfrm>
              <a:off x="2880" y="2976"/>
              <a:ext cx="9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len="med" type="triangle" w="med"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1507" name="Object 6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07" y="2614"/>
              <a:ext cx="277" cy="352"/>
            </a:xfrm>
            <a:prstGeom prst="rect"/>
            <a:noFill/>
          </p:spPr>
        </p:pic>
      </p:grpSp>
      <p:sp>
        <p:nvSpPr>
          <p:cNvPr id="21514" name="TextBox 53"/>
          <p:cNvSpPr txBox="1">
            <a:spLocks noChangeArrowheads="1"/>
          </p:cNvSpPr>
          <p:nvPr/>
        </p:nvSpPr>
        <p:spPr bwMode="auto">
          <a:xfrm>
            <a:off x="158496" y="5596116"/>
            <a:ext cx="898550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b="1" dirty="0" lang="en-US" sz="2800"/>
              <a:t>μ</a:t>
            </a:r>
            <a:r>
              <a:rPr dirty="0" i="1" lang="ru-RU" sz="2800">
                <a:solidFill>
                  <a:srgbClr val="FF0000"/>
                </a:solidFill>
              </a:rPr>
              <a:t> </a:t>
            </a:r>
            <a:r>
              <a:rPr dirty="0" lang="ru-RU" sz="2400">
                <a:solidFill>
                  <a:srgbClr val="FF0000"/>
                </a:solidFill>
              </a:rPr>
              <a:t>– коэффициент трения</a:t>
            </a:r>
            <a:r>
              <a:rPr dirty="0" lang="ru-RU" sz="2400"/>
              <a:t> – зависит от природы и состояния трущихся поверхностей.</a:t>
            </a:r>
          </a:p>
          <a:p>
            <a:pPr algn="just"/>
            <a:r>
              <a:rPr dirty="0" lang="ru-RU" sz="2400"/>
              <a:t>    </a:t>
            </a:r>
          </a:p>
        </p:txBody>
      </p:sp>
      <p:sp>
        <p:nvSpPr>
          <p:cNvPr id="21515" name="Номер слайда 54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/>
          <a:p>
            <a:fld id="{AA893366-BAEC-474D-AF98-FB40857E323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5434 -1.48148E-6 " pathEditMode="relative" ptsTypes="AA">
                                      <p:cBhvr>
                                        <p:cTn dur="2000" fill="hold" id="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>
                            <p:stCondLst>
                              <p:cond delay="2000"/>
                            </p:stCondLst>
                            <p:childTnLst>
                              <p:par>
                                <p:cTn fill="hold" id="8" nodeType="afterEffect" presetClass="exit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3000"/>
                            </p:stCondLst>
                            <p:childTnLst>
                              <p:par>
                                <p:cTn accel="50000" decel="50000" fill="hold" id="13" nodeType="afterEffect" presetClass="path" presetID="0" presetSubtype="0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5.55556E-6 L -0.42534 -5.55556E-6 " pathEditMode="relative" ptsTypes="AA">
                                      <p:cBhvr>
                                        <p:cTn dur="2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0" y="2296140"/>
            <a:ext cx="898550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just">
              <a:buFont typeface="Wingdings" pitchFamily="2" charset="2"/>
              <a:buChar char="v"/>
            </a:pPr>
            <a:r>
              <a:rPr lang="ru-RU" sz="3000" b="1" i="1" dirty="0">
                <a:solidFill>
                  <a:srgbClr val="FF0000"/>
                </a:solidFill>
              </a:rPr>
              <a:t>Трение качения</a:t>
            </a:r>
            <a:r>
              <a:rPr lang="ru-RU" sz="3000" dirty="0">
                <a:solidFill>
                  <a:srgbClr val="FF0000"/>
                </a:solidFill>
              </a:rPr>
              <a:t> </a:t>
            </a:r>
            <a:r>
              <a:rPr lang="ru-RU" sz="3000" b="1" dirty="0"/>
              <a:t>возникает между шарообразным телом и поверхностью, по которой оно катится.</a:t>
            </a:r>
          </a:p>
          <a:p>
            <a:pPr indent="342900" algn="just"/>
            <a:r>
              <a:rPr lang="ru-RU" sz="3000" dirty="0"/>
              <a:t>Сила трения качения подчиняется тем же законам, что и скольжения, но коэффициент трения </a:t>
            </a:r>
            <a:r>
              <a:rPr lang="en-US" sz="3000" dirty="0"/>
              <a:t>μ</a:t>
            </a:r>
            <a:r>
              <a:rPr lang="ru-RU" sz="3000" dirty="0"/>
              <a:t> здесь значительно меньше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604897" y="374714"/>
            <a:ext cx="339868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Сила трения</a:t>
            </a:r>
          </a:p>
        </p:txBody>
      </p:sp>
      <p:sp>
        <p:nvSpPr>
          <p:cNvPr id="3584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A5E52-3B21-48FE-BC15-692EE9CC4622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35845" name="Picture 17" descr="E:\ФИЗИКА 11кл\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214313"/>
            <a:ext cx="235743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0" y="2928938"/>
            <a:ext cx="5000625" cy="2160587"/>
          </a:xfrm>
        </p:spPr>
        <p:txBody>
          <a:bodyPr/>
          <a:lstStyle/>
          <a:p>
            <a:pPr algn="ctr" eaLnBrk="1" hangingPunct="1"/>
            <a:r>
              <a:rPr lang="ru-RU" altLang="ru-RU" sz="5400" b="1" i="1" smtClean="0">
                <a:solidFill>
                  <a:srgbClr val="FF0000"/>
                </a:solidFill>
              </a:rPr>
              <a:t>Спасибо     </a:t>
            </a:r>
            <a:br>
              <a:rPr lang="ru-RU" altLang="ru-RU" sz="5400" b="1" i="1" smtClean="0">
                <a:solidFill>
                  <a:srgbClr val="FF0000"/>
                </a:solidFill>
              </a:rPr>
            </a:br>
            <a:r>
              <a:rPr lang="ru-RU" altLang="ru-RU" sz="5400" b="1" i="1" smtClean="0">
                <a:solidFill>
                  <a:srgbClr val="FF0000"/>
                </a:solidFill>
              </a:rPr>
              <a:t>за внимание!</a:t>
            </a:r>
            <a:endParaRPr lang="ru-RU" altLang="ru-RU" b="1" smtClean="0">
              <a:solidFill>
                <a:srgbClr val="FF0000"/>
              </a:solidFill>
            </a:endParaRPr>
          </a:p>
        </p:txBody>
      </p:sp>
      <p:pic>
        <p:nvPicPr>
          <p:cNvPr id="4" name="Picture 7" descr="pra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285750"/>
            <a:ext cx="1493329" cy="267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J033639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0879" y="202121"/>
            <a:ext cx="969963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6" descr="E:\ФИЗИКА 11кл\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2500313"/>
            <a:ext cx="24288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A9B26A-8FF5-43B4-8DF7-C4ED278B25F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6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274" y="274069"/>
            <a:ext cx="4897553" cy="79580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rgbClr val="002060"/>
                </a:solidFill>
                <a:latin typeface="+mn-lt"/>
              </a:rPr>
              <a:t>Сила трения</a:t>
            </a:r>
            <a:endParaRPr lang="ru-RU" sz="4400" b="1" i="1" spc="50" dirty="0">
              <a:ln w="11430"/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999744" y="4910953"/>
            <a:ext cx="4800600" cy="488950"/>
            <a:chOff x="1440" y="1482"/>
            <a:chExt cx="3024" cy="308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0" y="2518156"/>
            <a:ext cx="5739384" cy="554039"/>
            <a:chOff x="1440" y="2118"/>
            <a:chExt cx="3024" cy="349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540" y="2118"/>
              <a:ext cx="167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3000" dirty="0" smtClean="0"/>
                <a:t>1.Сила трения</a:t>
              </a:r>
              <a:endParaRPr lang="en-US" sz="3000" dirty="0"/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170688" y="3308153"/>
            <a:ext cx="6327015" cy="554038"/>
            <a:chOff x="1440" y="2713"/>
            <a:chExt cx="3494" cy="349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467" y="2713"/>
              <a:ext cx="346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3000" dirty="0" smtClean="0"/>
                <a:t>2.Сухое и жидкое (вязкое) трение</a:t>
              </a:r>
              <a:endParaRPr lang="en-US" sz="3000" dirty="0"/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31648" y="4146356"/>
            <a:ext cx="6717473" cy="923926"/>
            <a:chOff x="1217" y="3303"/>
            <a:chExt cx="3986" cy="582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217" y="3303"/>
              <a:ext cx="398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3000" dirty="0" smtClean="0"/>
                <a:t>3.Трение покоя, скольжения и качения</a:t>
              </a:r>
              <a:endParaRPr lang="en-US" sz="3000" dirty="0" smtClean="0"/>
            </a:p>
            <a:p>
              <a:pPr algn="l"/>
              <a:endParaRPr lang="en-US" sz="2400" dirty="0"/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1011936" y="5734802"/>
            <a:ext cx="4800600" cy="488950"/>
            <a:chOff x="1440" y="3272"/>
            <a:chExt cx="3024" cy="308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7264" y="4864608"/>
            <a:ext cx="6986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4.Тело на наклонной плоскости; задача</a:t>
            </a:r>
            <a:endParaRPr lang="ru-RU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219456" y="5388864"/>
            <a:ext cx="6729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5.Сила сопротивления при движении твердого тела в жидкостях и газах</a:t>
            </a:r>
            <a:endParaRPr lang="ru-RU" sz="3000" dirty="0"/>
          </a:p>
        </p:txBody>
      </p:sp>
      <p:pic>
        <p:nvPicPr>
          <p:cNvPr id="32" name="Picture 2" descr="C:\Users\User\Documents\Кл.час Я, общение, добро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1072" y="2523744"/>
            <a:ext cx="2852928" cy="3560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5"/>
          <p:cNvSpPr txBox="1">
            <a:spLocks noChangeArrowheads="1"/>
          </p:cNvSpPr>
          <p:nvPr/>
        </p:nvSpPr>
        <p:spPr bwMode="auto">
          <a:xfrm>
            <a:off x="1000125" y="500063"/>
            <a:ext cx="7561263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3800" i="1"/>
              <a:t>Сила, возникающая при движении  одного  тела по поверхности другого и направленная против движения, называется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3800" i="1"/>
              <a:t> </a:t>
            </a:r>
            <a:r>
              <a:rPr lang="ru-RU" altLang="ru-RU" sz="3800" b="1" i="1">
                <a:solidFill>
                  <a:srgbClr val="FF0000"/>
                </a:solidFill>
              </a:rPr>
              <a:t>СИЛОЙ ТРЕНИЯ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1187450" y="4005263"/>
            <a:ext cx="7488238" cy="2592387"/>
            <a:chOff x="1187450" y="4005263"/>
            <a:chExt cx="7488238" cy="2592387"/>
          </a:xfrm>
        </p:grpSpPr>
        <p:sp>
          <p:nvSpPr>
            <p:cNvPr id="12299" name="Rectangle 15" descr="Гранит"/>
            <p:cNvSpPr>
              <a:spLocks noChangeArrowheads="1"/>
            </p:cNvSpPr>
            <p:nvPr/>
          </p:nvSpPr>
          <p:spPr bwMode="auto">
            <a:xfrm>
              <a:off x="3635375" y="4868863"/>
              <a:ext cx="2520950" cy="863600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6443663" y="4005263"/>
              <a:ext cx="1512887" cy="1152525"/>
              <a:chOff x="2245" y="2886"/>
              <a:chExt cx="1134" cy="726"/>
            </a:xfrm>
          </p:grpSpPr>
          <p:sp>
            <p:nvSpPr>
              <p:cNvPr id="12308" name="AutoShape 17"/>
              <p:cNvSpPr>
                <a:spLocks noChangeArrowheads="1"/>
              </p:cNvSpPr>
              <p:nvPr/>
            </p:nvSpPr>
            <p:spPr bwMode="auto">
              <a:xfrm>
                <a:off x="2245" y="3294"/>
                <a:ext cx="1134" cy="318"/>
              </a:xfrm>
              <a:prstGeom prst="rightArrow">
                <a:avLst>
                  <a:gd name="adj1" fmla="val 50000"/>
                  <a:gd name="adj2" fmla="val 8915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12309" name="Text Box 18"/>
              <p:cNvSpPr txBox="1">
                <a:spLocks noChangeArrowheads="1"/>
              </p:cNvSpPr>
              <p:nvPr/>
            </p:nvSpPr>
            <p:spPr bwMode="auto">
              <a:xfrm>
                <a:off x="2517" y="2886"/>
                <a:ext cx="139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ru-RU" altLang="ru-RU" sz="4400"/>
              </a:p>
            </p:txBody>
          </p:sp>
        </p:grpSp>
        <p:sp>
          <p:nvSpPr>
            <p:cNvPr id="12301" name="Rectangle 24" descr="Орех"/>
            <p:cNvSpPr>
              <a:spLocks noChangeArrowheads="1"/>
            </p:cNvSpPr>
            <p:nvPr/>
          </p:nvSpPr>
          <p:spPr bwMode="auto">
            <a:xfrm>
              <a:off x="1187450" y="5734050"/>
              <a:ext cx="7488238" cy="86360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916238" y="5445125"/>
              <a:ext cx="2170112" cy="960438"/>
              <a:chOff x="249" y="3566"/>
              <a:chExt cx="1367" cy="605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249" y="3566"/>
                <a:ext cx="1367" cy="318"/>
                <a:chOff x="249" y="3566"/>
                <a:chExt cx="1367" cy="318"/>
              </a:xfrm>
            </p:grpSpPr>
            <p:sp>
              <p:nvSpPr>
                <p:cNvPr id="23" name="AutoShape 28"/>
                <p:cNvSpPr>
                  <a:spLocks noChangeArrowheads="1"/>
                </p:cNvSpPr>
                <p:nvPr/>
              </p:nvSpPr>
              <p:spPr bwMode="auto">
                <a:xfrm flipH="1">
                  <a:off x="249" y="3566"/>
                  <a:ext cx="1225" cy="318"/>
                </a:xfrm>
                <a:prstGeom prst="rightArrow">
                  <a:avLst>
                    <a:gd name="adj1" fmla="val 50000"/>
                    <a:gd name="adj2" fmla="val 96305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Oval 29"/>
                <p:cNvSpPr>
                  <a:spLocks noChangeArrowheads="1"/>
                </p:cNvSpPr>
                <p:nvPr/>
              </p:nvSpPr>
              <p:spPr bwMode="auto">
                <a:xfrm>
                  <a:off x="1299" y="3605"/>
                  <a:ext cx="317" cy="27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12305" name="Text Box 30"/>
              <p:cNvSpPr txBox="1">
                <a:spLocks noChangeArrowheads="1"/>
              </p:cNvSpPr>
              <p:nvPr/>
            </p:nvSpPr>
            <p:spPr bwMode="auto">
              <a:xfrm>
                <a:off x="567" y="3767"/>
                <a:ext cx="8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600"/>
                  <a:t>F </a:t>
                </a:r>
                <a:r>
                  <a:rPr lang="ru-RU" altLang="ru-RU" sz="3600"/>
                  <a:t>тр</a:t>
                </a:r>
              </a:p>
            </p:txBody>
          </p:sp>
        </p:grpSp>
        <p:sp>
          <p:nvSpPr>
            <p:cNvPr id="12303" name="Text Box 31"/>
            <p:cNvSpPr txBox="1">
              <a:spLocks noChangeArrowheads="1"/>
            </p:cNvSpPr>
            <p:nvPr/>
          </p:nvSpPr>
          <p:spPr bwMode="auto">
            <a:xfrm>
              <a:off x="6804025" y="4221163"/>
              <a:ext cx="720725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ru-RU" sz="3600">
                  <a:latin typeface="Viner Hand ITC" pitchFamily="66" charset="0"/>
                </a:rPr>
                <a:t>v</a:t>
              </a:r>
            </a:p>
          </p:txBody>
        </p:sp>
      </p:grp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2844" y="-24"/>
            <a:chExt cx="8929750" cy="6643710"/>
          </a:xfrm>
        </p:grpSpPr>
        <p:sp>
          <p:nvSpPr>
            <p:cNvPr id="25" name="Rectangle 6"/>
            <p:cNvSpPr>
              <a:spLocks noChangeArrowheads="1" noChangeShapeType="1"/>
            </p:cNvSpPr>
            <p:nvPr/>
          </p:nvSpPr>
          <p:spPr bwMode="auto">
            <a:xfrm rot="10800000" flipH="1">
              <a:off x="9001280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7" name="Группа 5"/>
            <p:cNvGrpSpPr>
              <a:grpSpLocks/>
            </p:cNvGrpSpPr>
            <p:nvPr/>
          </p:nvGrpSpPr>
          <p:grpSpPr bwMode="auto">
            <a:xfrm>
              <a:off x="142844" y="-24"/>
              <a:ext cx="8929750" cy="428628"/>
              <a:chOff x="285720" y="142852"/>
              <a:chExt cx="7253360" cy="479425"/>
            </a:xfrm>
          </p:grpSpPr>
          <p:sp>
            <p:nvSpPr>
              <p:cNvPr id="29" name="Rectangle 2"/>
              <p:cNvSpPr>
                <a:spLocks noChangeArrowheads="1" noChangeShapeType="1"/>
              </p:cNvSpPr>
              <p:nvPr/>
            </p:nvSpPr>
            <p:spPr bwMode="auto">
              <a:xfrm>
                <a:off x="285720" y="142852"/>
                <a:ext cx="6645136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algn="ctr" eaLnBrk="1" hangingPunct="1">
                  <a:defRPr/>
                </a:pPr>
                <a:endParaRPr lang="ru-RU" sz="2800" b="1" dirty="0">
                  <a:latin typeface="Arial Black" pitchFamily="34" charset="0"/>
                </a:endParaRPr>
              </a:p>
            </p:txBody>
          </p:sp>
          <p:sp>
            <p:nvSpPr>
              <p:cNvPr id="30" name="Rectangle 3"/>
              <p:cNvSpPr>
                <a:spLocks noChangeArrowheads="1" noChangeShapeType="1"/>
              </p:cNvSpPr>
              <p:nvPr/>
            </p:nvSpPr>
            <p:spPr bwMode="auto">
              <a:xfrm>
                <a:off x="6929596" y="142852"/>
                <a:ext cx="609484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7" name="Rectangle 6"/>
            <p:cNvSpPr>
              <a:spLocks noChangeArrowheads="1" noChangeShapeType="1"/>
            </p:cNvSpPr>
            <p:nvPr/>
          </p:nvSpPr>
          <p:spPr bwMode="auto">
            <a:xfrm>
              <a:off x="142844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8" name="Rectangle 9"/>
            <p:cNvSpPr>
              <a:spLocks noChangeArrowheads="1" noChangeShapeType="1"/>
            </p:cNvSpPr>
            <p:nvPr/>
          </p:nvSpPr>
          <p:spPr bwMode="auto">
            <a:xfrm>
              <a:off x="142844" y="6429919"/>
              <a:ext cx="8929750" cy="2137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14813"/>
            <a:ext cx="31527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214813"/>
            <a:ext cx="32861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Багетная рамка 11"/>
          <p:cNvSpPr/>
          <p:nvPr/>
        </p:nvSpPr>
        <p:spPr>
          <a:xfrm>
            <a:off x="2786063" y="2428875"/>
            <a:ext cx="3714750" cy="1643063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Arial Black" pitchFamily="34" charset="0"/>
              </a:rPr>
              <a:t>Причины трения</a:t>
            </a:r>
          </a:p>
        </p:txBody>
      </p:sp>
      <p:sp>
        <p:nvSpPr>
          <p:cNvPr id="13" name="Блок-схема: карточка 12"/>
          <p:cNvSpPr/>
          <p:nvPr/>
        </p:nvSpPr>
        <p:spPr>
          <a:xfrm>
            <a:off x="5429250" y="500063"/>
            <a:ext cx="3500438" cy="1643062"/>
          </a:xfrm>
          <a:prstGeom prst="flowChartPunchedCar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Притяжение молекул соприкасающихся тел</a:t>
            </a:r>
          </a:p>
        </p:txBody>
      </p:sp>
      <p:sp>
        <p:nvSpPr>
          <p:cNvPr id="14" name="Блок-схема: карточка 13"/>
          <p:cNvSpPr/>
          <p:nvPr/>
        </p:nvSpPr>
        <p:spPr>
          <a:xfrm flipH="1">
            <a:off x="285750" y="500063"/>
            <a:ext cx="3571875" cy="1643062"/>
          </a:xfrm>
          <a:prstGeom prst="flowChartPunchedCar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Шероховатость соприкасающихся поверхностей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2844" y="-24"/>
            <a:chExt cx="8929750" cy="6643710"/>
          </a:xfrm>
        </p:grpSpPr>
        <p:sp>
          <p:nvSpPr>
            <p:cNvPr id="16" name="Rectangle 6"/>
            <p:cNvSpPr>
              <a:spLocks noChangeArrowheads="1" noChangeShapeType="1"/>
            </p:cNvSpPr>
            <p:nvPr/>
          </p:nvSpPr>
          <p:spPr bwMode="auto">
            <a:xfrm rot="10800000" flipH="1">
              <a:off x="9001280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3" name="Группа 5"/>
            <p:cNvGrpSpPr>
              <a:grpSpLocks/>
            </p:cNvGrpSpPr>
            <p:nvPr/>
          </p:nvGrpSpPr>
          <p:grpSpPr bwMode="auto">
            <a:xfrm>
              <a:off x="142844" y="-24"/>
              <a:ext cx="8929750" cy="428628"/>
              <a:chOff x="285720" y="142852"/>
              <a:chExt cx="7253360" cy="479425"/>
            </a:xfrm>
          </p:grpSpPr>
          <p:sp>
            <p:nvSpPr>
              <p:cNvPr id="20" name="Rectangle 2"/>
              <p:cNvSpPr>
                <a:spLocks noChangeArrowheads="1" noChangeShapeType="1"/>
              </p:cNvSpPr>
              <p:nvPr/>
            </p:nvSpPr>
            <p:spPr bwMode="auto">
              <a:xfrm>
                <a:off x="285720" y="142852"/>
                <a:ext cx="6645136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algn="ctr" eaLnBrk="1" hangingPunct="1">
                  <a:defRPr/>
                </a:pPr>
                <a:endParaRPr lang="ru-RU" sz="2800" b="1" dirty="0">
                  <a:latin typeface="Arial Black" pitchFamily="34" charset="0"/>
                </a:endParaRPr>
              </a:p>
            </p:txBody>
          </p:sp>
          <p:sp>
            <p:nvSpPr>
              <p:cNvPr id="21" name="Rectangle 3"/>
              <p:cNvSpPr>
                <a:spLocks noChangeArrowheads="1" noChangeShapeType="1"/>
              </p:cNvSpPr>
              <p:nvPr/>
            </p:nvSpPr>
            <p:spPr bwMode="auto">
              <a:xfrm>
                <a:off x="6929596" y="142852"/>
                <a:ext cx="609484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8" name="Rectangle 6"/>
            <p:cNvSpPr>
              <a:spLocks noChangeArrowheads="1" noChangeShapeType="1"/>
            </p:cNvSpPr>
            <p:nvPr/>
          </p:nvSpPr>
          <p:spPr bwMode="auto">
            <a:xfrm>
              <a:off x="142844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" name="Rectangle 9"/>
            <p:cNvSpPr>
              <a:spLocks noChangeArrowheads="1" noChangeShapeType="1"/>
            </p:cNvSpPr>
            <p:nvPr/>
          </p:nvSpPr>
          <p:spPr bwMode="auto">
            <a:xfrm>
              <a:off x="142844" y="6429919"/>
              <a:ext cx="8929750" cy="2137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89" t="17732" r="3128" b="20723"/>
          <a:stretch>
            <a:fillRect/>
          </a:stretch>
        </p:blipFill>
        <p:spPr bwMode="auto">
          <a:xfrm>
            <a:off x="214313" y="571500"/>
            <a:ext cx="878681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441"/>
          <a:stretch>
            <a:fillRect/>
          </a:stretch>
        </p:blipFill>
        <p:spPr bwMode="auto">
          <a:xfrm>
            <a:off x="6564313" y="4643438"/>
            <a:ext cx="25796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1" r="2631"/>
          <a:stretch>
            <a:fillRect/>
          </a:stretch>
        </p:blipFill>
        <p:spPr bwMode="auto">
          <a:xfrm>
            <a:off x="285750" y="4572000"/>
            <a:ext cx="28956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89"/>
          <a:stretch>
            <a:fillRect/>
          </a:stretch>
        </p:blipFill>
        <p:spPr bwMode="auto">
          <a:xfrm>
            <a:off x="3429000" y="4643438"/>
            <a:ext cx="2789238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2844" y="-24"/>
            <a:chExt cx="8929750" cy="6643710"/>
          </a:xfrm>
        </p:grpSpPr>
        <p:sp>
          <p:nvSpPr>
            <p:cNvPr id="14" name="Rectangle 6"/>
            <p:cNvSpPr>
              <a:spLocks noChangeArrowheads="1" noChangeShapeType="1"/>
            </p:cNvSpPr>
            <p:nvPr/>
          </p:nvSpPr>
          <p:spPr bwMode="auto">
            <a:xfrm rot="10800000" flipH="1">
              <a:off x="9001280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3" name="Группа 5"/>
            <p:cNvGrpSpPr>
              <a:grpSpLocks/>
            </p:cNvGrpSpPr>
            <p:nvPr/>
          </p:nvGrpSpPr>
          <p:grpSpPr bwMode="auto">
            <a:xfrm>
              <a:off x="142844" y="-24"/>
              <a:ext cx="8929750" cy="428628"/>
              <a:chOff x="285720" y="142852"/>
              <a:chExt cx="7253360" cy="479425"/>
            </a:xfrm>
          </p:grpSpPr>
          <p:sp>
            <p:nvSpPr>
              <p:cNvPr id="20" name="Rectangle 2"/>
              <p:cNvSpPr>
                <a:spLocks noChangeArrowheads="1" noChangeShapeType="1"/>
              </p:cNvSpPr>
              <p:nvPr/>
            </p:nvSpPr>
            <p:spPr bwMode="auto">
              <a:xfrm>
                <a:off x="285720" y="142852"/>
                <a:ext cx="6645136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algn="ctr" eaLnBrk="1" hangingPunct="1">
                  <a:defRPr/>
                </a:pPr>
                <a:endParaRPr lang="ru-RU" sz="2800" b="1" dirty="0">
                  <a:latin typeface="Arial Black" pitchFamily="34" charset="0"/>
                </a:endParaRPr>
              </a:p>
            </p:txBody>
          </p:sp>
          <p:sp>
            <p:nvSpPr>
              <p:cNvPr id="21" name="Rectangle 3"/>
              <p:cNvSpPr>
                <a:spLocks noChangeArrowheads="1" noChangeShapeType="1"/>
              </p:cNvSpPr>
              <p:nvPr/>
            </p:nvSpPr>
            <p:spPr bwMode="auto">
              <a:xfrm>
                <a:off x="6929596" y="142852"/>
                <a:ext cx="609484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8" name="Rectangle 6"/>
            <p:cNvSpPr>
              <a:spLocks noChangeArrowheads="1" noChangeShapeType="1"/>
            </p:cNvSpPr>
            <p:nvPr/>
          </p:nvSpPr>
          <p:spPr bwMode="auto">
            <a:xfrm>
              <a:off x="142844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" name="Rectangle 9"/>
            <p:cNvSpPr>
              <a:spLocks noChangeArrowheads="1" noChangeShapeType="1"/>
            </p:cNvSpPr>
            <p:nvPr/>
          </p:nvSpPr>
          <p:spPr bwMode="auto">
            <a:xfrm>
              <a:off x="142844" y="6429919"/>
              <a:ext cx="8929750" cy="2137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70688" y="-87219"/>
            <a:ext cx="89733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just"/>
            <a:r>
              <a:rPr lang="ru-RU" sz="2800" dirty="0"/>
              <a:t>Различают </a:t>
            </a:r>
            <a:r>
              <a:rPr lang="ru-RU" sz="2800" b="1" i="1" dirty="0">
                <a:solidFill>
                  <a:srgbClr val="FF0000"/>
                </a:solidFill>
              </a:rPr>
              <a:t>сухое</a:t>
            </a:r>
            <a:r>
              <a:rPr lang="ru-RU" sz="2800" dirty="0"/>
              <a:t> и </a:t>
            </a:r>
            <a:r>
              <a:rPr lang="ru-RU" sz="2800" b="1" i="1" dirty="0">
                <a:solidFill>
                  <a:srgbClr val="FF0000"/>
                </a:solidFill>
              </a:rPr>
              <a:t>жидкое</a:t>
            </a:r>
            <a:r>
              <a:rPr lang="ru-RU" sz="2800" dirty="0"/>
              <a:t> (или</a:t>
            </a:r>
            <a:r>
              <a:rPr lang="ru-RU" sz="2800" i="1" dirty="0"/>
              <a:t> </a:t>
            </a:r>
            <a:r>
              <a:rPr lang="ru-RU" sz="2800" b="1" i="1" dirty="0"/>
              <a:t>вязкое</a:t>
            </a:r>
            <a:r>
              <a:rPr lang="ru-RU" sz="2800" dirty="0"/>
              <a:t>) </a:t>
            </a:r>
            <a:r>
              <a:rPr lang="ru-RU" sz="2800" i="1" dirty="0"/>
              <a:t>трение.</a:t>
            </a:r>
          </a:p>
          <a:p>
            <a:pPr indent="342900"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FF0000"/>
                </a:solidFill>
              </a:rPr>
              <a:t>Жидким</a:t>
            </a:r>
            <a:r>
              <a:rPr lang="ru-RU" sz="2800" b="1" i="1" dirty="0"/>
              <a:t> </a:t>
            </a:r>
            <a:r>
              <a:rPr lang="ru-RU" sz="2800" b="1" dirty="0"/>
              <a:t>(вязким)</a:t>
            </a:r>
            <a:r>
              <a:rPr lang="ru-RU" sz="2800" i="1" dirty="0"/>
              <a:t> </a:t>
            </a:r>
            <a:r>
              <a:rPr lang="ru-RU" sz="2800" dirty="0"/>
              <a:t>называется</a:t>
            </a:r>
            <a:r>
              <a:rPr lang="ru-RU" sz="2800" i="1" dirty="0"/>
              <a:t> </a:t>
            </a:r>
            <a:r>
              <a:rPr lang="ru-RU" sz="2800" b="1" dirty="0"/>
              <a:t>трение между твердым телом и жидкой или газообразной средой или ее слоями.</a:t>
            </a:r>
          </a:p>
          <a:p>
            <a:pPr indent="342900" algn="just"/>
            <a:r>
              <a:rPr lang="ru-RU" sz="2800" b="1" dirty="0" smtClean="0">
                <a:solidFill>
                  <a:srgbClr val="FF0000"/>
                </a:solidFill>
              </a:rPr>
              <a:t>Сухое </a:t>
            </a:r>
            <a:r>
              <a:rPr lang="ru-RU" sz="2800" b="1" dirty="0">
                <a:solidFill>
                  <a:srgbClr val="FF0000"/>
                </a:solidFill>
              </a:rPr>
              <a:t>трение</a:t>
            </a:r>
            <a:r>
              <a:rPr lang="ru-RU" sz="2800" i="1" dirty="0"/>
              <a:t>, в свою очередь, подразделяется на </a:t>
            </a:r>
            <a:r>
              <a:rPr lang="ru-RU" sz="2800" b="1" i="1" dirty="0">
                <a:solidFill>
                  <a:srgbClr val="FF0000"/>
                </a:solidFill>
              </a:rPr>
              <a:t>трение скольжения</a:t>
            </a:r>
            <a:r>
              <a:rPr lang="ru-RU" sz="2800" i="1" dirty="0">
                <a:solidFill>
                  <a:srgbClr val="FF0000"/>
                </a:solidFill>
              </a:rPr>
              <a:t> и </a:t>
            </a:r>
            <a:r>
              <a:rPr lang="ru-RU" sz="2800" b="1" i="1" dirty="0">
                <a:solidFill>
                  <a:srgbClr val="FF0000"/>
                </a:solidFill>
              </a:rPr>
              <a:t>трение качения</a:t>
            </a:r>
            <a:r>
              <a:rPr lang="ru-RU" sz="2800" i="1" dirty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  <a:p>
            <a:pPr indent="342900" algn="just"/>
            <a:r>
              <a:rPr lang="ru-RU" sz="2800" i="1" dirty="0"/>
              <a:t>Рассмотрим законы сухого </a:t>
            </a:r>
            <a:r>
              <a:rPr lang="ru-RU" sz="2800" i="1" dirty="0" smtClean="0"/>
              <a:t>трения (</a:t>
            </a:r>
            <a:r>
              <a:rPr lang="ru-RU" sz="2800" dirty="0" smtClean="0"/>
              <a:t>трение между поверхностями соприкасающихся твердых тел)</a:t>
            </a:r>
            <a:r>
              <a:rPr lang="ru-RU" sz="2800" i="1" dirty="0" smtClean="0"/>
              <a:t>. </a:t>
            </a:r>
            <a:endParaRPr lang="ru-RU" sz="2800" dirty="0"/>
          </a:p>
        </p:txBody>
      </p:sp>
      <p:pic>
        <p:nvPicPr>
          <p:cNvPr id="34819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748088"/>
            <a:ext cx="4067175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6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790950"/>
            <a:ext cx="4357687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900113" y="6338888"/>
            <a:ext cx="249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/>
              <a:t> </a:t>
            </a:r>
          </a:p>
        </p:txBody>
      </p:sp>
      <p:sp>
        <p:nvSpPr>
          <p:cNvPr id="348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4A8F15-0EA8-4901-9FBC-1EB6B93EA5D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46304" y="1853107"/>
            <a:ext cx="86197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/>
            <a:r>
              <a:rPr dirty="0" lang="ru-RU" sz="2800"/>
              <a:t>   Подействуем на тело внешней силой, постепенно увеличивая ее модуль. Вначале брусок будет оставаться неподвижным, значит, внешняя сила        уравновешивается некоторой силой         </a:t>
            </a:r>
          </a:p>
          <a:p>
            <a:pPr algn="just">
              <a:buFont charset="2" pitchFamily="2" typeface="Wingdings"/>
              <a:buChar char="v"/>
            </a:pPr>
            <a:r>
              <a:rPr dirty="0" lang="ru-RU" sz="2800"/>
              <a:t>В этом случае      -  </a:t>
            </a:r>
            <a:r>
              <a:rPr b="1" dirty="0" i="1" lang="ru-RU" sz="2800">
                <a:solidFill>
                  <a:srgbClr val="FF0000"/>
                </a:solidFill>
              </a:rPr>
              <a:t>сила трения покоя - </a:t>
            </a:r>
            <a:r>
              <a:rPr b="1" dirty="0" lang="ru-RU" sz="2800"/>
              <a:t>сила трения, препятствующая возникновению движения одного тела по поверхности другого.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none">
            <a:spAutoFit/>
          </a:bodyPr>
          <a:lstStyle/>
          <a:p>
            <a:endParaRPr lang="ru-RU"/>
          </a:p>
        </p:txBody>
      </p:sp>
      <p:pic>
        <p:nvPicPr>
          <p:cNvPr id="19458" name="Object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5375" y="2552510"/>
            <a:ext cx="428625" cy="571500"/>
          </a:xfrm>
          <a:prstGeom prst="rect"/>
          <a:noFill/>
        </p:spPr>
      </p:pic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none">
            <a:spAutoFit/>
          </a:bodyPr>
          <a:lstStyle/>
          <a:p>
            <a:endParaRPr lang="ru-RU"/>
          </a:p>
        </p:txBody>
      </p:sp>
      <p:pic>
        <p:nvPicPr>
          <p:cNvPr id="19459" name="Object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2450" y="2993327"/>
            <a:ext cx="457390" cy="714375"/>
          </a:xfrm>
          <a:prstGeom prst="rect"/>
          <a:noFill/>
        </p:spPr>
      </p:pic>
      <p:pic>
        <p:nvPicPr>
          <p:cNvPr id="19460" name="Object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95016" y="3481197"/>
            <a:ext cx="472440" cy="719138"/>
          </a:xfrm>
          <a:prstGeom prst="rect"/>
          <a:noFill/>
        </p:spPr>
      </p:pic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243840" y="4883849"/>
            <a:ext cx="861441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/>
            <a:r>
              <a:rPr dirty="0" lang="ru-RU"/>
              <a:t>	</a:t>
            </a:r>
            <a:r>
              <a:rPr dirty="0" lang="ru-RU" sz="2800"/>
              <a:t>Когда модуль внешней силы, а, следовательно, и модуль силы трения покоя превысит значение </a:t>
            </a:r>
            <a:r>
              <a:rPr dirty="0" lang="en-US" sz="2800"/>
              <a:t>F</a:t>
            </a:r>
            <a:r>
              <a:rPr baseline="-25000" dirty="0" lang="ru-RU" sz="2800"/>
              <a:t>0</a:t>
            </a:r>
            <a:r>
              <a:rPr dirty="0" lang="ru-RU" sz="2800"/>
              <a:t>, тело начнет скользить по опоре, </a:t>
            </a:r>
            <a:r>
              <a:rPr dirty="0" i="1" lang="ru-RU" sz="2800">
                <a:solidFill>
                  <a:srgbClr val="FF0000"/>
                </a:solidFill>
              </a:rPr>
              <a:t>трение покоя </a:t>
            </a:r>
            <a:r>
              <a:rPr dirty="0" i="1" lang="en-US" sz="2800">
                <a:solidFill>
                  <a:srgbClr val="FF0000"/>
                </a:solidFill>
              </a:rPr>
              <a:t>F</a:t>
            </a:r>
            <a:r>
              <a:rPr baseline="-25000" dirty="0" err="1" i="1" lang="ru-RU" sz="2800">
                <a:solidFill>
                  <a:srgbClr val="FF0000"/>
                </a:solidFill>
              </a:rPr>
              <a:t>тр.пок</a:t>
            </a:r>
            <a:r>
              <a:rPr baseline="-25000" dirty="0" i="1" lang="ru-RU" sz="2800">
                <a:solidFill>
                  <a:srgbClr val="FF0000"/>
                </a:solidFill>
              </a:rPr>
              <a:t>.</a:t>
            </a:r>
            <a:r>
              <a:rPr dirty="0" i="1" lang="ru-RU" sz="2800">
                <a:solidFill>
                  <a:srgbClr val="FF0000"/>
                </a:solidFill>
              </a:rPr>
              <a:t> сменится трением скольжения </a:t>
            </a:r>
            <a:r>
              <a:rPr dirty="0" i="1" lang="en-US" sz="2800">
                <a:solidFill>
                  <a:srgbClr val="FF0000"/>
                </a:solidFill>
              </a:rPr>
              <a:t>F</a:t>
            </a:r>
            <a:r>
              <a:rPr baseline="-25000" dirty="0" err="1" i="1" lang="ru-RU" sz="2800">
                <a:solidFill>
                  <a:srgbClr val="FF0000"/>
                </a:solidFill>
              </a:rPr>
              <a:t>тр.ск</a:t>
            </a:r>
            <a:r>
              <a:rPr baseline="-25000" dirty="0" i="1" lang="ru-RU" sz="2800">
                <a:solidFill>
                  <a:srgbClr val="FF0000"/>
                </a:solidFill>
              </a:rPr>
              <a:t>.</a:t>
            </a:r>
            <a:endParaRPr dirty="0" i="1" lang="ru-RU" sz="28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8866" y="242316"/>
            <a:ext cx="355097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b="1" dirty="0" lang="ru-RU" sz="400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Силы трения</a:t>
            </a:r>
            <a:endParaRPr dirty="0" lang="ru-RU" sz="4000">
              <a:latin typeface="+mj-lt"/>
            </a:endParaRPr>
          </a:p>
        </p:txBody>
      </p:sp>
      <p:pic>
        <p:nvPicPr>
          <p:cNvPr descr="J0282747" id="19466" name="Picture 5"/>
          <p:cNvPicPr>
            <a:picLocks noChangeArrowheads="1" noChangeAspect="1" noCrop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7643813" y="0"/>
            <a:ext cx="15001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Номер слайда 11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/>
          <a:p>
            <a:fld id="{79826B4B-6485-4DAE-81DF-8AE4DF238486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агетная рамка 11"/>
          <p:cNvSpPr/>
          <p:nvPr/>
        </p:nvSpPr>
        <p:spPr>
          <a:xfrm>
            <a:off x="2714625" y="500063"/>
            <a:ext cx="3714750" cy="1285875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Arial Black" pitchFamily="34" charset="0"/>
              </a:rPr>
              <a:t>Сила трения:</a:t>
            </a:r>
          </a:p>
        </p:txBody>
      </p:sp>
      <p:sp>
        <p:nvSpPr>
          <p:cNvPr id="31" name="Управляющая кнопка: настраиваемая 30">
            <a:hlinkClick r:id="rId2" action="ppaction://hlinksldjump" highlightClick="1"/>
          </p:cNvPr>
          <p:cNvSpPr/>
          <p:nvPr/>
        </p:nvSpPr>
        <p:spPr>
          <a:xfrm>
            <a:off x="428596" y="5715016"/>
            <a:ext cx="1500198" cy="64294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 Black" pitchFamily="34" charset="0"/>
              </a:rPr>
              <a:t>Далее</a:t>
            </a:r>
          </a:p>
        </p:txBody>
      </p:sp>
      <p:sp>
        <p:nvSpPr>
          <p:cNvPr id="34" name="Блок-схема: типовой процесс 33"/>
          <p:cNvSpPr/>
          <p:nvPr/>
        </p:nvSpPr>
        <p:spPr>
          <a:xfrm>
            <a:off x="357158" y="1928802"/>
            <a:ext cx="8429684" cy="71438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Зависит: от веса тела и шероховатости поверхности 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786063"/>
            <a:ext cx="3857625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2786063"/>
            <a:ext cx="38131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2844" y="-24"/>
            <a:chExt cx="8929750" cy="6643710"/>
          </a:xfrm>
        </p:grpSpPr>
        <p:sp>
          <p:nvSpPr>
            <p:cNvPr id="15" name="Rectangle 6"/>
            <p:cNvSpPr>
              <a:spLocks noChangeArrowheads="1" noChangeShapeType="1"/>
            </p:cNvSpPr>
            <p:nvPr/>
          </p:nvSpPr>
          <p:spPr bwMode="auto">
            <a:xfrm rot="10800000" flipH="1">
              <a:off x="9001280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3" name="Группа 5"/>
            <p:cNvGrpSpPr>
              <a:grpSpLocks/>
            </p:cNvGrpSpPr>
            <p:nvPr/>
          </p:nvGrpSpPr>
          <p:grpSpPr bwMode="auto">
            <a:xfrm>
              <a:off x="142844" y="-24"/>
              <a:ext cx="8929750" cy="428628"/>
              <a:chOff x="285720" y="142852"/>
              <a:chExt cx="7253360" cy="479425"/>
            </a:xfrm>
          </p:grpSpPr>
          <p:sp>
            <p:nvSpPr>
              <p:cNvPr id="19" name="Rectangle 2"/>
              <p:cNvSpPr>
                <a:spLocks noChangeArrowheads="1" noChangeShapeType="1"/>
              </p:cNvSpPr>
              <p:nvPr/>
            </p:nvSpPr>
            <p:spPr bwMode="auto">
              <a:xfrm>
                <a:off x="285720" y="142852"/>
                <a:ext cx="6645136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algn="ctr" eaLnBrk="1" hangingPunct="1">
                  <a:defRPr/>
                </a:pPr>
                <a:endParaRPr lang="ru-RU" sz="2800" b="1" dirty="0">
                  <a:latin typeface="Arial Black" pitchFamily="34" charset="0"/>
                </a:endParaRPr>
              </a:p>
            </p:txBody>
          </p:sp>
          <p:sp>
            <p:nvSpPr>
              <p:cNvPr id="20" name="Rectangle 3"/>
              <p:cNvSpPr>
                <a:spLocks noChangeArrowheads="1" noChangeShapeType="1"/>
              </p:cNvSpPr>
              <p:nvPr/>
            </p:nvSpPr>
            <p:spPr bwMode="auto">
              <a:xfrm>
                <a:off x="6929596" y="142852"/>
                <a:ext cx="609484" cy="479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36576" tIns="36576" rIns="36576" bIns="36576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7" name="Rectangle 6"/>
            <p:cNvSpPr>
              <a:spLocks noChangeArrowheads="1" noChangeShapeType="1"/>
            </p:cNvSpPr>
            <p:nvPr/>
          </p:nvSpPr>
          <p:spPr bwMode="auto">
            <a:xfrm>
              <a:off x="142844" y="429049"/>
              <a:ext cx="71314" cy="60008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8" name="Rectangle 9"/>
            <p:cNvSpPr>
              <a:spLocks noChangeArrowheads="1" noChangeShapeType="1"/>
            </p:cNvSpPr>
            <p:nvPr/>
          </p:nvSpPr>
          <p:spPr bwMode="auto">
            <a:xfrm>
              <a:off x="142844" y="6429919"/>
              <a:ext cx="8929750" cy="2137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36576" tIns="36576" rIns="36576" bIns="36576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536823" y="158496"/>
            <a:ext cx="3398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Сила трения</a:t>
            </a: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V="1">
            <a:off x="1331913" y="1989138"/>
            <a:ext cx="65532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124075" y="1485900"/>
            <a:ext cx="936625" cy="431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2627313" y="1700213"/>
            <a:ext cx="792162" cy="0"/>
          </a:xfrm>
          <a:prstGeom prst="line">
            <a:avLst/>
          </a:prstGeom>
          <a:noFill/>
          <a:ln w="5715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2627313" y="1701800"/>
            <a:ext cx="0" cy="1081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 flipH="1">
            <a:off x="1331913" y="1917700"/>
            <a:ext cx="792162" cy="0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2555875" y="838200"/>
            <a:ext cx="0" cy="1081088"/>
          </a:xfrm>
          <a:prstGeom prst="line">
            <a:avLst/>
          </a:prstGeom>
          <a:noFill/>
          <a:ln w="57150">
            <a:solidFill>
              <a:schemeClr val="bg2">
                <a:lumMod val="50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908175" y="2206625"/>
            <a:ext cx="65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mg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286000" y="2286000"/>
            <a:ext cx="288925" cy="22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3203575" y="1125538"/>
            <a:ext cx="884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80070"/>
                </a:solidFill>
              </a:rPr>
              <a:t>F</a:t>
            </a:r>
            <a:r>
              <a:rPr lang="ru-RU" sz="1800" b="1">
                <a:solidFill>
                  <a:srgbClr val="A80070"/>
                </a:solidFill>
              </a:rPr>
              <a:t>тяги</a:t>
            </a:r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222625" y="1155700"/>
            <a:ext cx="360363" cy="0"/>
          </a:xfrm>
          <a:prstGeom prst="line">
            <a:avLst/>
          </a:prstGeom>
          <a:noFill/>
          <a:ln w="3810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1187450" y="13430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C3C00"/>
                </a:solidFill>
              </a:rPr>
              <a:t>F</a:t>
            </a:r>
            <a:r>
              <a:rPr lang="ru-RU" sz="1800" b="1">
                <a:solidFill>
                  <a:srgbClr val="FC3C00"/>
                </a:solidFill>
              </a:rPr>
              <a:t>тр</a:t>
            </a:r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1206500" y="1373188"/>
            <a:ext cx="360363" cy="0"/>
          </a:xfrm>
          <a:prstGeom prst="line">
            <a:avLst/>
          </a:prstGeom>
          <a:noFill/>
          <a:ln w="3810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2051050" y="5508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5503" name="Line 31"/>
          <p:cNvSpPr>
            <a:spLocks noChangeShapeType="1"/>
          </p:cNvSpPr>
          <p:nvPr/>
        </p:nvSpPr>
        <p:spPr bwMode="auto">
          <a:xfrm>
            <a:off x="2070100" y="581025"/>
            <a:ext cx="360363" cy="0"/>
          </a:xfrm>
          <a:prstGeom prst="line">
            <a:avLst/>
          </a:prstGeom>
          <a:noFill/>
          <a:ln w="3810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2627313" y="1701800"/>
            <a:ext cx="1370012" cy="0"/>
          </a:xfrm>
          <a:prstGeom prst="line">
            <a:avLst/>
          </a:prstGeom>
          <a:noFill/>
          <a:ln w="5715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 flipH="1">
            <a:off x="755650" y="1917700"/>
            <a:ext cx="1368425" cy="0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03575" y="1125538"/>
            <a:ext cx="884238" cy="519112"/>
            <a:chOff x="2517" y="2704"/>
            <a:chExt cx="557" cy="327"/>
          </a:xfrm>
        </p:grpSpPr>
        <p:sp>
          <p:nvSpPr>
            <p:cNvPr id="20514" name="Text Box 36"/>
            <p:cNvSpPr txBox="1">
              <a:spLocks noChangeArrowheads="1"/>
            </p:cNvSpPr>
            <p:nvPr/>
          </p:nvSpPr>
          <p:spPr bwMode="auto">
            <a:xfrm>
              <a:off x="2517" y="2704"/>
              <a:ext cx="5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A80070"/>
                  </a:solidFill>
                </a:rPr>
                <a:t>F</a:t>
              </a:r>
              <a:r>
                <a:rPr lang="ru-RU" sz="1800" b="1">
                  <a:solidFill>
                    <a:srgbClr val="A80070"/>
                  </a:solidFill>
                </a:rPr>
                <a:t>тяги</a:t>
              </a:r>
            </a:p>
          </p:txBody>
        </p:sp>
        <p:sp>
          <p:nvSpPr>
            <p:cNvPr id="20515" name="Line 37"/>
            <p:cNvSpPr>
              <a:spLocks noChangeShapeType="1"/>
            </p:cNvSpPr>
            <p:nvPr/>
          </p:nvSpPr>
          <p:spPr bwMode="auto">
            <a:xfrm>
              <a:off x="2529" y="2723"/>
              <a:ext cx="227" cy="0"/>
            </a:xfrm>
            <a:prstGeom prst="line">
              <a:avLst/>
            </a:prstGeom>
            <a:noFill/>
            <a:ln w="38100">
              <a:solidFill>
                <a:srgbClr val="A8007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187450" y="1343025"/>
            <a:ext cx="654050" cy="519113"/>
            <a:chOff x="2517" y="2704"/>
            <a:chExt cx="412" cy="327"/>
          </a:xfrm>
        </p:grpSpPr>
        <p:sp>
          <p:nvSpPr>
            <p:cNvPr id="20512" name="Text Box 39"/>
            <p:cNvSpPr txBox="1">
              <a:spLocks noChangeArrowheads="1"/>
            </p:cNvSpPr>
            <p:nvPr/>
          </p:nvSpPr>
          <p:spPr bwMode="auto">
            <a:xfrm>
              <a:off x="2517" y="2704"/>
              <a:ext cx="4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C3C00"/>
                  </a:solidFill>
                </a:rPr>
                <a:t>F</a:t>
              </a:r>
              <a:r>
                <a:rPr lang="ru-RU" sz="1800" b="1">
                  <a:solidFill>
                    <a:srgbClr val="FC3C00"/>
                  </a:solidFill>
                </a:rPr>
                <a:t>тр</a:t>
              </a:r>
            </a:p>
          </p:txBody>
        </p:sp>
        <p:sp>
          <p:nvSpPr>
            <p:cNvPr id="20513" name="Line 40"/>
            <p:cNvSpPr>
              <a:spLocks noChangeShapeType="1"/>
            </p:cNvSpPr>
            <p:nvPr/>
          </p:nvSpPr>
          <p:spPr bwMode="auto">
            <a:xfrm>
              <a:off x="2529" y="2723"/>
              <a:ext cx="227" cy="0"/>
            </a:xfrm>
            <a:prstGeom prst="line">
              <a:avLst/>
            </a:prstGeom>
            <a:noFill/>
            <a:ln w="38100">
              <a:solidFill>
                <a:srgbClr val="FC3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515" name="Line 43"/>
          <p:cNvSpPr>
            <a:spLocks noChangeShapeType="1"/>
          </p:cNvSpPr>
          <p:nvPr/>
        </p:nvSpPr>
        <p:spPr bwMode="auto">
          <a:xfrm>
            <a:off x="2627313" y="1700213"/>
            <a:ext cx="2016125" cy="0"/>
          </a:xfrm>
          <a:prstGeom prst="line">
            <a:avLst/>
          </a:prstGeom>
          <a:noFill/>
          <a:ln w="5715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16" name="Line 44"/>
          <p:cNvSpPr>
            <a:spLocks noChangeShapeType="1"/>
          </p:cNvSpPr>
          <p:nvPr/>
        </p:nvSpPr>
        <p:spPr bwMode="auto">
          <a:xfrm flipH="1">
            <a:off x="179388" y="1917700"/>
            <a:ext cx="1944687" cy="0"/>
          </a:xfrm>
          <a:prstGeom prst="line">
            <a:avLst/>
          </a:prstGeom>
          <a:noFill/>
          <a:ln w="5715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18" name="Text Box 46"/>
          <p:cNvSpPr txBox="1">
            <a:spLocks noChangeArrowheads="1"/>
          </p:cNvSpPr>
          <p:nvPr/>
        </p:nvSpPr>
        <p:spPr bwMode="auto">
          <a:xfrm>
            <a:off x="3203575" y="1125538"/>
            <a:ext cx="884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80070"/>
                </a:solidFill>
              </a:rPr>
              <a:t>F</a:t>
            </a:r>
            <a:r>
              <a:rPr lang="ru-RU" sz="1800" b="1">
                <a:solidFill>
                  <a:srgbClr val="A80070"/>
                </a:solidFill>
              </a:rPr>
              <a:t>тяги</a:t>
            </a:r>
          </a:p>
        </p:txBody>
      </p:sp>
      <p:sp>
        <p:nvSpPr>
          <p:cNvPr id="105519" name="Line 47"/>
          <p:cNvSpPr>
            <a:spLocks noChangeShapeType="1"/>
          </p:cNvSpPr>
          <p:nvPr/>
        </p:nvSpPr>
        <p:spPr bwMode="auto">
          <a:xfrm>
            <a:off x="3222625" y="1155700"/>
            <a:ext cx="360363" cy="0"/>
          </a:xfrm>
          <a:prstGeom prst="line">
            <a:avLst/>
          </a:prstGeom>
          <a:noFill/>
          <a:ln w="38100">
            <a:solidFill>
              <a:srgbClr val="A8007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1187450" y="13430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C3C00"/>
                </a:solidFill>
              </a:rPr>
              <a:t>F</a:t>
            </a:r>
            <a:r>
              <a:rPr lang="ru-RU" sz="1800" b="1">
                <a:solidFill>
                  <a:srgbClr val="FC3C00"/>
                </a:solidFill>
              </a:rPr>
              <a:t>тр</a:t>
            </a:r>
          </a:p>
        </p:txBody>
      </p:sp>
      <p:sp>
        <p:nvSpPr>
          <p:cNvPr id="105522" name="Line 50"/>
          <p:cNvSpPr>
            <a:spLocks noChangeShapeType="1"/>
          </p:cNvSpPr>
          <p:nvPr/>
        </p:nvSpPr>
        <p:spPr bwMode="auto">
          <a:xfrm>
            <a:off x="1206500" y="1373188"/>
            <a:ext cx="360363" cy="0"/>
          </a:xfrm>
          <a:prstGeom prst="line">
            <a:avLst/>
          </a:prstGeom>
          <a:noFill/>
          <a:ln w="38100">
            <a:solidFill>
              <a:srgbClr val="FC3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182880" y="2629281"/>
            <a:ext cx="87904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+mn-lt"/>
              </a:rPr>
              <a:t>C</a:t>
            </a:r>
            <a:r>
              <a:rPr lang="ru-RU" sz="2800" b="1" dirty="0">
                <a:latin typeface="+mn-lt"/>
              </a:rPr>
              <a:t>илу трения, действующую между двумя телами, неподвижными относительно друг друга называют </a:t>
            </a: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силой трения покоя</a:t>
            </a:r>
            <a:r>
              <a:rPr lang="ru-RU" sz="2800" b="1" dirty="0">
                <a:latin typeface="+mn-lt"/>
              </a:rPr>
              <a:t>.</a:t>
            </a: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158496" y="3860800"/>
            <a:ext cx="87346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2800" b="1" dirty="0">
                <a:latin typeface="+mn-lt"/>
              </a:rPr>
              <a:t>Наибольшее значение силы трения, при котором скольжение еще не наступает, называется </a:t>
            </a: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максимальной силой трения покоя</a:t>
            </a:r>
            <a:r>
              <a:rPr lang="ru-RU" sz="2800" b="1" dirty="0">
                <a:latin typeface="+mn-lt"/>
              </a:rPr>
              <a:t>.</a:t>
            </a:r>
          </a:p>
        </p:txBody>
      </p:sp>
      <p:graphicFrame>
        <p:nvGraphicFramePr>
          <p:cNvPr id="105527" name="Object 55"/>
          <p:cNvGraphicFramePr>
            <a:graphicFrameLocks noChangeAspect="1"/>
          </p:cNvGraphicFramePr>
          <p:nvPr/>
        </p:nvGraphicFramePr>
        <p:xfrm>
          <a:off x="3010853" y="5075492"/>
          <a:ext cx="2792412" cy="769937"/>
        </p:xfrm>
        <a:graphic>
          <a:graphicData uri="http://schemas.openxmlformats.org/presentationml/2006/ole">
            <p:oleObj spid="_x0000_s2050" name="Формула" r:id="rId3" imgW="876240" imgH="241200" progId="Equation.3">
              <p:embed/>
            </p:oleObj>
          </a:graphicData>
        </a:graphic>
      </p:graphicFrame>
      <p:sp>
        <p:nvSpPr>
          <p:cNvPr id="19486" name="Text Box 56"/>
          <p:cNvSpPr txBox="1">
            <a:spLocks noChangeArrowheads="1"/>
          </p:cNvSpPr>
          <p:nvPr/>
        </p:nvSpPr>
        <p:spPr bwMode="auto">
          <a:xfrm>
            <a:off x="0" y="58191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</a:rPr>
              <a:t>Сила трения </a:t>
            </a:r>
            <a:r>
              <a:rPr lang="ru-RU" sz="2800" b="1" dirty="0">
                <a:latin typeface="+mn-lt"/>
              </a:rPr>
              <a:t>не зависит от площади соприкосновения тел </a:t>
            </a:r>
            <a:r>
              <a:rPr lang="ru-RU" sz="2800" dirty="0">
                <a:latin typeface="+mn-lt"/>
              </a:rPr>
              <a:t>и  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пропорциональна силе нормальной реакции опоры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N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.</a:t>
            </a:r>
            <a:r>
              <a:rPr lang="ru-RU" sz="2800" b="1" dirty="0">
                <a:latin typeface="+mn-lt"/>
              </a:rPr>
              <a:t> </a:t>
            </a:r>
          </a:p>
        </p:txBody>
      </p:sp>
      <p:sp>
        <p:nvSpPr>
          <p:cNvPr id="20511" name="Номер слайда 3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989166-A8F7-461A-9824-DAEBCF1BBF7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26" dur="2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28" dur="2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0" dur="2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2" dur="2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4" dur="2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6" dur="20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38" dur="20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0" dur="20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2" dur="20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4" dur="20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6" dur="2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48" dur="2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0" dur="2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2" dur="20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4" dur="2000" fill="hold"/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0" dur="2000" fill="hold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2" dur="2000" fill="hold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4" dur="2000" fill="hold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6" dur="20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68" dur="2000" fill="hold"/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7812 0.0 " pathEditMode="relative" ptsTypes="AA">
                                      <p:cBhvr>
                                        <p:cTn id="70" dur="2000" fill="hold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 animBg="1"/>
      <p:bldP spid="105480" grpId="1" animBg="1"/>
      <p:bldP spid="105481" grpId="0" animBg="1"/>
      <p:bldP spid="105482" grpId="0" animBg="1"/>
      <p:bldP spid="105482" grpId="1" animBg="1"/>
      <p:bldP spid="105485" grpId="0"/>
      <p:bldP spid="105486" grpId="0" animBg="1"/>
      <p:bldP spid="105495" grpId="0"/>
      <p:bldP spid="105496" grpId="0" animBg="1"/>
      <p:bldP spid="105499" grpId="0"/>
      <p:bldP spid="105500" grpId="0" animBg="1"/>
      <p:bldP spid="105502" grpId="0"/>
      <p:bldP spid="105505" grpId="0" animBg="1"/>
      <p:bldP spid="105505" grpId="1" animBg="1"/>
      <p:bldP spid="105505" grpId="2" animBg="1"/>
      <p:bldP spid="105506" grpId="0" animBg="1"/>
      <p:bldP spid="105506" grpId="1" animBg="1"/>
      <p:bldP spid="105506" grpId="2" animBg="1"/>
      <p:bldP spid="105515" grpId="0" animBg="1"/>
      <p:bldP spid="105515" grpId="1" animBg="1"/>
      <p:bldP spid="105516" grpId="0" animBg="1"/>
      <p:bldP spid="105516" grpId="1" animBg="1"/>
      <p:bldP spid="105518" grpId="0"/>
      <p:bldP spid="105519" grpId="0" animBg="1"/>
      <p:bldP spid="105521" grpId="0"/>
      <p:bldP spid="105522" grpId="0" animBg="1"/>
      <p:bldP spid="105525" grpId="0"/>
      <p:bldP spid="1055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367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Сила трения 9 класс  учитель физики Ахметова Ж.Е. МАОУ СОШ № 65 г. Тюмени</vt:lpstr>
      <vt:lpstr>Сила трения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   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трения</dc:title>
  <dc:creator>Жибек</dc:creator>
  <cp:lastModifiedBy>Жибек</cp:lastModifiedBy>
  <cp:revision>23</cp:revision>
  <dcterms:created xsi:type="dcterms:W3CDTF">2014-11-21T11:00:06Z</dcterms:created>
  <dcterms:modified xsi:type="dcterms:W3CDTF">2021-12-14T08:23:19Z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320586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