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327" r:id="rId4"/>
    <p:sldId id="328" r:id="rId5"/>
    <p:sldId id="268" r:id="rId6"/>
    <p:sldId id="269" r:id="rId7"/>
    <p:sldId id="329" r:id="rId8"/>
    <p:sldId id="270" r:id="rId9"/>
    <p:sldId id="331" r:id="rId10"/>
    <p:sldId id="332" r:id="rId11"/>
    <p:sldId id="330" r:id="rId12"/>
    <p:sldId id="276" r:id="rId13"/>
    <p:sldId id="277" r:id="rId14"/>
    <p:sldId id="258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60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2" r:id="rId40"/>
    <p:sldId id="301" r:id="rId41"/>
    <p:sldId id="303" r:id="rId42"/>
    <p:sldId id="304" r:id="rId43"/>
    <p:sldId id="261" r:id="rId44"/>
    <p:sldId id="262" r:id="rId45"/>
    <p:sldId id="263" r:id="rId46"/>
    <p:sldId id="264" r:id="rId47"/>
    <p:sldId id="265" r:id="rId48"/>
    <p:sldId id="274" r:id="rId49"/>
    <p:sldId id="271" r:id="rId50"/>
    <p:sldId id="272" r:id="rId51"/>
    <p:sldId id="305" r:id="rId52"/>
    <p:sldId id="316" r:id="rId53"/>
    <p:sldId id="306" r:id="rId54"/>
    <p:sldId id="317" r:id="rId55"/>
    <p:sldId id="307" r:id="rId56"/>
    <p:sldId id="318" r:id="rId57"/>
    <p:sldId id="308" r:id="rId58"/>
    <p:sldId id="319" r:id="rId59"/>
    <p:sldId id="309" r:id="rId60"/>
    <p:sldId id="320" r:id="rId61"/>
    <p:sldId id="310" r:id="rId62"/>
    <p:sldId id="321" r:id="rId63"/>
    <p:sldId id="311" r:id="rId64"/>
    <p:sldId id="322" r:id="rId65"/>
    <p:sldId id="312" r:id="rId66"/>
    <p:sldId id="323" r:id="rId67"/>
    <p:sldId id="313" r:id="rId68"/>
    <p:sldId id="324" r:id="rId69"/>
    <p:sldId id="314" r:id="rId70"/>
    <p:sldId id="325" r:id="rId71"/>
    <p:sldId id="315" r:id="rId72"/>
    <p:sldId id="326" r:id="rId73"/>
  </p:sldIdLst>
  <p:sldSz cx="9144000" cy="6858000" type="screen4x3"/>
  <p:notesSz cx="6858000" cy="9144000"/>
  <p:custDataLst>
    <p:tags r:id="rId74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0" d="100"/>
          <a:sy n="0" d="100"/>
        </p:scale>
        <p:origin x="0" y="0"/>
      </p:cViewPr>
    </p:cSldViewPr>
  </p:notesViewPr>
  <p:gridSpacing cx="78028800" cy="780288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" Type="http://schemas.openxmlformats.org/officeDocument/2006/relationships/slide" Target="slides/slide1.xml" /><Relationship Id="rId20" Type="http://schemas.openxmlformats.org/officeDocument/2006/relationships/slide" Target="slides/slide19.xml" /><Relationship Id="rId21" Type="http://schemas.openxmlformats.org/officeDocument/2006/relationships/slide" Target="slides/slide20.xml" /><Relationship Id="rId22" Type="http://schemas.openxmlformats.org/officeDocument/2006/relationships/slide" Target="slides/slide21.xml" /><Relationship Id="rId23" Type="http://schemas.openxmlformats.org/officeDocument/2006/relationships/slide" Target="slides/slide22.xml" /><Relationship Id="rId24" Type="http://schemas.openxmlformats.org/officeDocument/2006/relationships/slide" Target="slides/slide23.xml" /><Relationship Id="rId25" Type="http://schemas.openxmlformats.org/officeDocument/2006/relationships/slide" Target="slides/slide24.xml" /><Relationship Id="rId26" Type="http://schemas.openxmlformats.org/officeDocument/2006/relationships/slide" Target="slides/slide25.xml" /><Relationship Id="rId27" Type="http://schemas.openxmlformats.org/officeDocument/2006/relationships/slide" Target="slides/slide26.xml" /><Relationship Id="rId28" Type="http://schemas.openxmlformats.org/officeDocument/2006/relationships/slide" Target="slides/slide27.xml" /><Relationship Id="rId29" Type="http://schemas.openxmlformats.org/officeDocument/2006/relationships/slide" Target="slides/slide28.xml" /><Relationship Id="rId3" Type="http://schemas.openxmlformats.org/officeDocument/2006/relationships/slide" Target="slides/slide2.xml" /><Relationship Id="rId30" Type="http://schemas.openxmlformats.org/officeDocument/2006/relationships/slide" Target="slides/slide29.xml" /><Relationship Id="rId31" Type="http://schemas.openxmlformats.org/officeDocument/2006/relationships/slide" Target="slides/slide30.xml" /><Relationship Id="rId32" Type="http://schemas.openxmlformats.org/officeDocument/2006/relationships/slide" Target="slides/slide31.xml" /><Relationship Id="rId33" Type="http://schemas.openxmlformats.org/officeDocument/2006/relationships/slide" Target="slides/slide32.xml" /><Relationship Id="rId34" Type="http://schemas.openxmlformats.org/officeDocument/2006/relationships/slide" Target="slides/slide33.xml" /><Relationship Id="rId35" Type="http://schemas.openxmlformats.org/officeDocument/2006/relationships/slide" Target="slides/slide34.xml" /><Relationship Id="rId36" Type="http://schemas.openxmlformats.org/officeDocument/2006/relationships/slide" Target="slides/slide35.xml" /><Relationship Id="rId37" Type="http://schemas.openxmlformats.org/officeDocument/2006/relationships/slide" Target="slides/slide36.xml" /><Relationship Id="rId38" Type="http://schemas.openxmlformats.org/officeDocument/2006/relationships/slide" Target="slides/slide37.xml" /><Relationship Id="rId39" Type="http://schemas.openxmlformats.org/officeDocument/2006/relationships/slide" Target="slides/slide38.xml" /><Relationship Id="rId4" Type="http://schemas.openxmlformats.org/officeDocument/2006/relationships/slide" Target="slides/slide3.xml" /><Relationship Id="rId40" Type="http://schemas.openxmlformats.org/officeDocument/2006/relationships/slide" Target="slides/slide39.xml" /><Relationship Id="rId41" Type="http://schemas.openxmlformats.org/officeDocument/2006/relationships/slide" Target="slides/slide40.xml" /><Relationship Id="rId42" Type="http://schemas.openxmlformats.org/officeDocument/2006/relationships/slide" Target="slides/slide41.xml" /><Relationship Id="rId43" Type="http://schemas.openxmlformats.org/officeDocument/2006/relationships/slide" Target="slides/slide42.xml" /><Relationship Id="rId44" Type="http://schemas.openxmlformats.org/officeDocument/2006/relationships/slide" Target="slides/slide43.xml" /><Relationship Id="rId45" Type="http://schemas.openxmlformats.org/officeDocument/2006/relationships/slide" Target="slides/slide44.xml" /><Relationship Id="rId46" Type="http://schemas.openxmlformats.org/officeDocument/2006/relationships/slide" Target="slides/slide45.xml" /><Relationship Id="rId47" Type="http://schemas.openxmlformats.org/officeDocument/2006/relationships/slide" Target="slides/slide46.xml" /><Relationship Id="rId48" Type="http://schemas.openxmlformats.org/officeDocument/2006/relationships/slide" Target="slides/slide47.xml" /><Relationship Id="rId49" Type="http://schemas.openxmlformats.org/officeDocument/2006/relationships/slide" Target="slides/slide48.xml" /><Relationship Id="rId5" Type="http://schemas.openxmlformats.org/officeDocument/2006/relationships/slide" Target="slides/slide4.xml" /><Relationship Id="rId50" Type="http://schemas.openxmlformats.org/officeDocument/2006/relationships/slide" Target="slides/slide49.xml" /><Relationship Id="rId51" Type="http://schemas.openxmlformats.org/officeDocument/2006/relationships/slide" Target="slides/slide50.xml" /><Relationship Id="rId52" Type="http://schemas.openxmlformats.org/officeDocument/2006/relationships/slide" Target="slides/slide51.xml" /><Relationship Id="rId53" Type="http://schemas.openxmlformats.org/officeDocument/2006/relationships/slide" Target="slides/slide52.xml" /><Relationship Id="rId54" Type="http://schemas.openxmlformats.org/officeDocument/2006/relationships/slide" Target="slides/slide53.xml" /><Relationship Id="rId55" Type="http://schemas.openxmlformats.org/officeDocument/2006/relationships/slide" Target="slides/slide54.xml" /><Relationship Id="rId56" Type="http://schemas.openxmlformats.org/officeDocument/2006/relationships/slide" Target="slides/slide55.xml" /><Relationship Id="rId57" Type="http://schemas.openxmlformats.org/officeDocument/2006/relationships/slide" Target="slides/slide56.xml" /><Relationship Id="rId58" Type="http://schemas.openxmlformats.org/officeDocument/2006/relationships/slide" Target="slides/slide57.xml" /><Relationship Id="rId59" Type="http://schemas.openxmlformats.org/officeDocument/2006/relationships/slide" Target="slides/slide58.xml" /><Relationship Id="rId6" Type="http://schemas.openxmlformats.org/officeDocument/2006/relationships/slide" Target="slides/slide5.xml" /><Relationship Id="rId60" Type="http://schemas.openxmlformats.org/officeDocument/2006/relationships/slide" Target="slides/slide59.xml" /><Relationship Id="rId61" Type="http://schemas.openxmlformats.org/officeDocument/2006/relationships/slide" Target="slides/slide60.xml" /><Relationship Id="rId62" Type="http://schemas.openxmlformats.org/officeDocument/2006/relationships/slide" Target="slides/slide61.xml" /><Relationship Id="rId63" Type="http://schemas.openxmlformats.org/officeDocument/2006/relationships/slide" Target="slides/slide62.xml" /><Relationship Id="rId64" Type="http://schemas.openxmlformats.org/officeDocument/2006/relationships/slide" Target="slides/slide63.xml" /><Relationship Id="rId65" Type="http://schemas.openxmlformats.org/officeDocument/2006/relationships/slide" Target="slides/slide64.xml" /><Relationship Id="rId66" Type="http://schemas.openxmlformats.org/officeDocument/2006/relationships/slide" Target="slides/slide65.xml" /><Relationship Id="rId67" Type="http://schemas.openxmlformats.org/officeDocument/2006/relationships/slide" Target="slides/slide66.xml" /><Relationship Id="rId68" Type="http://schemas.openxmlformats.org/officeDocument/2006/relationships/slide" Target="slides/slide67.xml" /><Relationship Id="rId69" Type="http://schemas.openxmlformats.org/officeDocument/2006/relationships/slide" Target="slides/slide68.xml" /><Relationship Id="rId7" Type="http://schemas.openxmlformats.org/officeDocument/2006/relationships/slide" Target="slides/slide6.xml" /><Relationship Id="rId70" Type="http://schemas.openxmlformats.org/officeDocument/2006/relationships/slide" Target="slides/slide69.xml" /><Relationship Id="rId71" Type="http://schemas.openxmlformats.org/officeDocument/2006/relationships/slide" Target="slides/slide70.xml" /><Relationship Id="rId72" Type="http://schemas.openxmlformats.org/officeDocument/2006/relationships/slide" Target="slides/slide71.xml" /><Relationship Id="rId73" Type="http://schemas.openxmlformats.org/officeDocument/2006/relationships/slide" Target="slides/slide72.xml" /><Relationship Id="rId74" Type="http://schemas.openxmlformats.org/officeDocument/2006/relationships/tags" Target="tags/tag1.xml" /><Relationship Id="rId75" Type="http://schemas.openxmlformats.org/officeDocument/2006/relationships/presProps" Target="presProps.xml" /><Relationship Id="rId76" Type="http://schemas.openxmlformats.org/officeDocument/2006/relationships/viewProps" Target="viewProps.xml" /><Relationship Id="rId77" Type="http://schemas.openxmlformats.org/officeDocument/2006/relationships/theme" Target="theme/theme1.xml" /><Relationship Id="rId78" Type="http://schemas.openxmlformats.org/officeDocument/2006/relationships/tableStyles" Target="tableStyles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F3F05-17FF-4B06-9D33-D34BF537B7D0}" type="slidenum">
              <a:rPr lang="ru-RU" altLang="ru-RU"/>
              <a:pPr>
                <a:defRPr/>
              </a:pPr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3B279-E8C7-497F-92EF-B4EFE44EE530}" type="slidenum">
              <a:rPr lang="ru-RU" altLang="ru-RU"/>
              <a:pPr>
                <a:defRPr/>
              </a:pPr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95B58-ED21-42EB-B870-F2E66ECE7D37}" type="slidenum">
              <a:rPr lang="ru-RU" altLang="ru-RU"/>
              <a:pPr>
                <a:defRPr/>
              </a:pPr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CB3AA-74D7-44E9-9217-605003D93A22}" type="slidenum">
              <a:rPr lang="ru-RU" altLang="ru-RU"/>
              <a:pPr>
                <a:defRPr/>
              </a:pPr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2D859-1CE8-4200-A35C-468C2808FE3D}" type="slidenum">
              <a:rPr lang="ru-RU" altLang="ru-RU"/>
              <a:pPr>
                <a:defRPr/>
              </a:pPr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AD206-AEAE-4681-A561-5E3617B49EB1}" type="slidenum">
              <a:rPr lang="ru-RU" altLang="ru-RU"/>
              <a:pPr>
                <a:defRPr/>
              </a:pPr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422F4-48D8-41AA-BFE8-B28B1D2FA9FD}" type="slidenum">
              <a:rPr lang="ru-RU" altLang="ru-RU"/>
              <a:pPr>
                <a:defRPr/>
              </a:pPr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6FF19-DD04-4FCD-AE2D-5CF8F9A6CD01}" type="slidenum">
              <a:rPr lang="ru-RU" altLang="ru-RU"/>
              <a:pPr>
                <a:defRPr/>
              </a:pPr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FBEFC-D3A9-48D4-8268-B6E57EC1584A}" type="slidenum">
              <a:rPr lang="ru-RU" altLang="ru-RU"/>
              <a:pPr>
                <a:defRPr/>
              </a:pPr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6B350-2364-478D-A1DF-8563B5B00FA1}" type="slidenum">
              <a:rPr lang="ru-RU" altLang="ru-RU"/>
              <a:pPr>
                <a:defRPr/>
              </a:pPr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CC3D5-04B4-4F31-899A-5117ACA41FF8}" type="slidenum">
              <a:rPr lang="ru-RU" altLang="ru-RU"/>
              <a:pPr>
                <a:defRPr/>
              </a:pPr>
              <a:t>‹#›</a:t>
            </a:fld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jpeg" /><Relationship Id="rId13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 dpi="0"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36438EE-0E40-461B-8EEB-C77C110391FA}" type="slidenum">
              <a:rPr lang="ru-RU" altLang="ru-RU"/>
              <a:pPr>
                <a:defRPr/>
              </a:pPr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jpe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6.jpe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jpeg" /></Relationships>
</file>

<file path=ppt/slides/_rels/slide4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5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752600"/>
            <a:ext cx="8839200" cy="2362200"/>
          </a:xfrm>
        </p:spPr>
        <p:txBody>
          <a:bodyPr/>
          <a:lstStyle/>
          <a:p>
            <a:pPr eaLnBrk="1" hangingPunct="1"/>
            <a:r>
              <a:rPr lang="ru-RU" altLang="ru-RU" sz="5400" b="1" smtClean="0"/>
              <a:t>Подготовка к ОГЭ.</a:t>
            </a:r>
            <a:br>
              <a:rPr lang="ru-RU" altLang="ru-RU" sz="5400" b="1" smtClean="0"/>
            </a:br>
            <a:r>
              <a:rPr lang="ru-RU" altLang="ru-RU" sz="5400" b="1" smtClean="0"/>
              <a:t>Задание 2. Синтаксический анализ</a:t>
            </a:r>
            <a:br>
              <a:rPr lang="ru-RU" altLang="ru-RU" sz="5400" b="1" smtClean="0"/>
            </a:br>
            <a:r>
              <a:rPr lang="ru-RU" altLang="ru-RU" sz="5400" b="1" smtClean="0"/>
              <a:t>предложения.</a:t>
            </a:r>
            <a:br>
              <a:rPr lang="ru-RU" altLang="ru-RU" sz="5400" b="1" smtClean="0"/>
            </a:b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Составное глагольное сказуемое</a:t>
            </a:r>
          </a:p>
        </p:txBody>
      </p:sp>
      <p:pic>
        <p:nvPicPr>
          <p:cNvPr id="1126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8415" b="0"/>
          <a:stretch>
            <a:fillRect/>
          </a:stretch>
        </p:blipFill>
        <p:spPr>
          <a:xfrm>
            <a:off x="609600" y="1600200"/>
            <a:ext cx="8382000" cy="4953000"/>
          </a:xfrm>
        </p:spPr>
      </p:pic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229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381000"/>
            <a:ext cx="8153400" cy="6096000"/>
          </a:xfrm>
        </p:spPr>
      </p:pic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5943600"/>
            <a:ext cx="8226425" cy="717550"/>
          </a:xfrm>
        </p:spPr>
        <p:txBody>
          <a:bodyPr/>
          <a:lstStyle/>
          <a:p>
            <a:r>
              <a:rPr lang="ru-RU" altLang="ru-RU" sz="3200" smtClean="0"/>
              <a:t>Выпишите основы предложений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533400" y="304800"/>
            <a:ext cx="8610600" cy="47244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ru-RU" altLang="ru-RU" sz="1800" smtClean="0"/>
              <a:t>Учёные построили глобусы с материками и океанами, нарисовали карты.</a:t>
            </a:r>
          </a:p>
          <a:p>
            <a:pPr marL="514350" indent="-514350">
              <a:buFontTx/>
              <a:buAutoNum type="arabicPeriod"/>
            </a:pPr>
            <a:r>
              <a:rPr lang="ru-RU" altLang="ru-RU" sz="1800" smtClean="0"/>
              <a:t>Но глобусы и карты были только моделью Земли.</a:t>
            </a:r>
          </a:p>
          <a:p>
            <a:pPr marL="514350" indent="-514350">
              <a:buFontTx/>
              <a:buAutoNum type="arabicPeriod"/>
            </a:pPr>
            <a:r>
              <a:rPr lang="ru-RU" altLang="ru-RU" sz="1800" smtClean="0"/>
              <a:t>Всю Землю целиком охватить глазом никому не удавалось.</a:t>
            </a:r>
          </a:p>
          <a:p>
            <a:pPr marL="514350" indent="-514350">
              <a:buFontTx/>
              <a:buAutoNum type="arabicPeriod"/>
            </a:pPr>
            <a:r>
              <a:rPr lang="ru-RU" altLang="ru-RU" sz="1800" smtClean="0"/>
              <a:t>Но вот произошло великое событие.</a:t>
            </a:r>
          </a:p>
          <a:p>
            <a:pPr marL="514350" indent="-514350">
              <a:buFontTx/>
              <a:buAutoNum type="arabicPeriod"/>
            </a:pPr>
            <a:r>
              <a:rPr lang="ru-RU" altLang="ru-RU" sz="1800" smtClean="0"/>
              <a:t>Случилось оно 12 апреля 1961 года.</a:t>
            </a:r>
          </a:p>
          <a:p>
            <a:pPr marL="514350" indent="-514350">
              <a:buFontTx/>
              <a:buAutoNum type="arabicPeriod"/>
            </a:pPr>
            <a:r>
              <a:rPr lang="ru-RU" altLang="ru-RU" sz="1800" smtClean="0"/>
              <a:t>Именно в этот день с космодрома Байконур стартовал в космос первый человек.</a:t>
            </a:r>
          </a:p>
          <a:p>
            <a:pPr marL="514350" indent="-514350">
              <a:buFontTx/>
              <a:buAutoNum type="arabicPeriod"/>
            </a:pPr>
            <a:r>
              <a:rPr lang="ru-RU" altLang="ru-RU" sz="1800" smtClean="0"/>
              <a:t>Звали  его Юрий Алексеевич Гагарин, и было ему двадцать семь лет.</a:t>
            </a:r>
          </a:p>
          <a:p>
            <a:pPr marL="514350" indent="-514350">
              <a:buFontTx/>
              <a:buAutoNum type="arabicPeriod"/>
            </a:pPr>
            <a:r>
              <a:rPr lang="ru-RU" altLang="ru-RU" sz="1800" smtClean="0"/>
              <a:t>В 9 часов 7 минут вспыхнуло пламя в двигателях ракет.</a:t>
            </a:r>
          </a:p>
          <a:p>
            <a:pPr marL="514350" indent="-514350">
              <a:buFontTx/>
              <a:buAutoNum type="arabicPeriod"/>
            </a:pPr>
            <a:r>
              <a:rPr lang="ru-RU" altLang="ru-RU" sz="1800" smtClean="0"/>
              <a:t>Грохот поднялся невероятный.</a:t>
            </a:r>
          </a:p>
          <a:p>
            <a:pPr marL="514350" indent="-514350">
              <a:buFontTx/>
              <a:buAutoNum type="arabicPeriod"/>
            </a:pPr>
            <a:r>
              <a:rPr lang="ru-RU" altLang="ru-RU" sz="1800" smtClean="0"/>
              <a:t>Но люди всё равно услыхали, как Гагарин засмеялся и сказал: «Поехали!»</a:t>
            </a:r>
          </a:p>
          <a:p>
            <a:pPr marL="514350" indent="-514350">
              <a:buFontTx/>
              <a:buAutoNum type="arabicPeriod"/>
            </a:pPr>
            <a:r>
              <a:rPr lang="ru-RU" altLang="ru-RU" sz="1800" smtClean="0"/>
              <a:t>И в тот же миг ракета подпрыгнула и скрылась в голубом небе.</a:t>
            </a:r>
          </a:p>
          <a:p>
            <a:pPr marL="514350" indent="-514350">
              <a:buFontTx/>
              <a:buAutoNum type="arabicPeriod"/>
            </a:pPr>
            <a:endParaRPr lang="ru-RU" altLang="ru-RU" sz="1800" smtClean="0"/>
          </a:p>
        </p:txBody>
      </p:sp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381000" y="5486400"/>
            <a:ext cx="8226425" cy="1143000"/>
          </a:xfrm>
        </p:spPr>
        <p:txBody>
          <a:bodyPr/>
          <a:lstStyle/>
          <a:p>
            <a:r>
              <a:rPr lang="ru-RU" altLang="ru-RU" smtClean="0"/>
              <a:t>Проверь себя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192588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ru-RU" altLang="ru-RU" sz="2000" smtClean="0"/>
              <a:t>Учёные построили, нарисовали</a:t>
            </a:r>
          </a:p>
          <a:p>
            <a:pPr marL="457200" indent="-457200">
              <a:buFontTx/>
              <a:buAutoNum type="arabicPeriod"/>
            </a:pPr>
            <a:r>
              <a:rPr lang="ru-RU" altLang="ru-RU" sz="2000" smtClean="0"/>
              <a:t>Глобусы и карты были моделью</a:t>
            </a:r>
          </a:p>
          <a:p>
            <a:pPr marL="457200" indent="-457200">
              <a:buFontTx/>
              <a:buAutoNum type="arabicPeriod"/>
            </a:pPr>
            <a:r>
              <a:rPr lang="ru-RU" altLang="ru-RU" sz="2000" smtClean="0"/>
              <a:t>Охватить не удавалось</a:t>
            </a:r>
          </a:p>
          <a:p>
            <a:pPr marL="457200" indent="-457200">
              <a:buFontTx/>
              <a:buAutoNum type="arabicPeriod"/>
            </a:pPr>
            <a:r>
              <a:rPr lang="ru-RU" altLang="ru-RU" sz="2000" smtClean="0"/>
              <a:t>Произошло событие</a:t>
            </a:r>
          </a:p>
          <a:p>
            <a:pPr marL="457200" indent="-457200">
              <a:buFontTx/>
              <a:buAutoNum type="arabicPeriod"/>
            </a:pPr>
            <a:r>
              <a:rPr lang="ru-RU" altLang="ru-RU" sz="2000" smtClean="0"/>
              <a:t>Случилось оно</a:t>
            </a:r>
          </a:p>
          <a:p>
            <a:pPr marL="457200" indent="-457200">
              <a:buFontTx/>
              <a:buAutoNum type="arabicPeriod"/>
            </a:pPr>
            <a:r>
              <a:rPr lang="ru-RU" altLang="ru-RU" sz="2000" smtClean="0"/>
              <a:t>Стартовал человек</a:t>
            </a:r>
          </a:p>
          <a:p>
            <a:pPr marL="457200" indent="-457200">
              <a:buFontTx/>
              <a:buAutoNum type="arabicPeriod"/>
            </a:pPr>
            <a:r>
              <a:rPr lang="ru-RU" altLang="ru-RU" sz="2000" smtClean="0"/>
              <a:t>Звали, было двадцать семь лет</a:t>
            </a:r>
          </a:p>
          <a:p>
            <a:pPr marL="457200" indent="-457200">
              <a:buFontTx/>
              <a:buAutoNum type="arabicPeriod"/>
            </a:pPr>
            <a:r>
              <a:rPr lang="ru-RU" altLang="ru-RU" sz="2000" smtClean="0"/>
              <a:t>Вспыхнуло пламя</a:t>
            </a:r>
          </a:p>
          <a:p>
            <a:pPr marL="457200" indent="-457200">
              <a:buFontTx/>
              <a:buAutoNum type="arabicPeriod"/>
            </a:pPr>
            <a:r>
              <a:rPr lang="ru-RU" altLang="ru-RU" sz="2000" smtClean="0"/>
              <a:t>Грохот поднялся</a:t>
            </a:r>
          </a:p>
          <a:p>
            <a:pPr marL="457200" indent="-457200">
              <a:buFontTx/>
              <a:buAutoNum type="arabicPeriod"/>
            </a:pPr>
            <a:r>
              <a:rPr lang="ru-RU" altLang="ru-RU" sz="2000" smtClean="0"/>
              <a:t>Люди услыхали, Гагарин засмеялся и сказал, поехали</a:t>
            </a:r>
          </a:p>
          <a:p>
            <a:pPr marL="457200" indent="-457200">
              <a:buFontTx/>
              <a:buAutoNum type="arabicPeriod"/>
            </a:pPr>
            <a:r>
              <a:rPr lang="ru-RU" altLang="ru-RU" sz="2000" smtClean="0"/>
              <a:t>Ракета подпрыгнула и скрылась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grpId="0" nodeType="clickEffect"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grpId="0" nodeType="clickEffect"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9" presetClass="entr" presetSubtype="0" accel="100000" fill="hold" grpId="0" nodeType="clickEffect"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9" presetClass="entr" presetSubtype="0" accel="100000" fill="hold" grpId="0" nodeType="clickEffect"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9" presetClass="entr" presetSubtype="0" accel="100000" fill="hold" grpId="0" nodeType="clickEffect"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9" presetClass="entr" presetSubtype="0" accel="100000" fill="hold" grpId="0" nodeType="clickEffect"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6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7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9" presetClass="entr" presetSubtype="0" accel="100000" fill="hold" grpId="0" nodeType="clickEffect"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8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9" presetClass="entr" presetSubtype="0" accel="100000" fill="hold" grpId="0" nodeType="clickEffect"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9" presetClass="entr" presetSubtype="0" accel="100000" fill="hold" grpId="0" nodeType="clickEffect"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/>
              <a:t>Найдите грамматическую основу, определите, чем выражены главные члены.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ru-RU" altLang="ru-RU" smtClean="0"/>
              <a:t>И мне захотелось бежать из детдома куда-нибудь.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ru-RU" altLang="ru-RU" smtClean="0"/>
              <a:t>И их мужья были живы и здоровы.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ru-RU" altLang="ru-RU" smtClean="0"/>
              <a:t>Полетишь на космическом корабле астрономом, инженером или врачом.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ru-RU" altLang="ru-RU" smtClean="0"/>
              <a:t>  Мы с радостью встретили гостей.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ru-RU" altLang="ru-RU" smtClean="0"/>
              <a:t>Жить – Родине служить. </a:t>
            </a:r>
          </a:p>
        </p:txBody>
      </p:sp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smtClean="0"/>
              <a:t>Укажите правильный вариант синтаксической характеристики сказуемого в предложениях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ru-RU" altLang="ru-RU" smtClean="0"/>
              <a:t>Древняя Русь искони знала тонкое искусство чернёного серебра.</a:t>
            </a:r>
          </a:p>
          <a:p>
            <a:pPr marL="514350" indent="-514350">
              <a:buFontTx/>
              <a:buNone/>
            </a:pPr>
            <a:r>
              <a:rPr lang="ru-RU" altLang="ru-RU" smtClean="0"/>
              <a:t>А) простое глагольное</a:t>
            </a:r>
          </a:p>
          <a:p>
            <a:pPr marL="514350" indent="-514350">
              <a:buFontTx/>
              <a:buNone/>
            </a:pPr>
            <a:r>
              <a:rPr lang="ru-RU" altLang="ru-RU" smtClean="0"/>
              <a:t>Б) составное глагольное</a:t>
            </a:r>
          </a:p>
          <a:p>
            <a:pPr marL="514350" indent="-514350">
              <a:buFontTx/>
              <a:buNone/>
            </a:pPr>
            <a:r>
              <a:rPr lang="ru-RU" altLang="ru-RU" smtClean="0"/>
              <a:t>В) составное именное</a:t>
            </a:r>
          </a:p>
        </p:txBody>
      </p:sp>
      <p:sp>
        <p:nvSpPr>
          <p:cNvPr id="4" name="8-конечная звезда 3"/>
          <p:cNvSpPr/>
          <p:nvPr/>
        </p:nvSpPr>
        <p:spPr>
          <a:xfrm>
            <a:off x="6477000" y="2971800"/>
            <a:ext cx="914400" cy="914400"/>
          </a:xfrm>
          <a:prstGeom prst="star8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200" b="1"/>
              <a:t>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smtClean="0"/>
              <a:t>Укажите правильный вариант синтаксической характеристики сказуемого в предложениях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None/>
            </a:pPr>
            <a:r>
              <a:rPr lang="ru-RU" altLang="ru-RU" smtClean="0"/>
              <a:t>2. Чернение по серебру – это своеобразная гравюра на металле, рассчитанная на долгую жизнь, на века.</a:t>
            </a:r>
          </a:p>
          <a:p>
            <a:pPr marL="514350" indent="-514350">
              <a:buFontTx/>
              <a:buNone/>
            </a:pPr>
            <a:r>
              <a:rPr lang="ru-RU" altLang="ru-RU" smtClean="0"/>
              <a:t>А) простое глагольное</a:t>
            </a:r>
          </a:p>
          <a:p>
            <a:pPr marL="514350" indent="-514350">
              <a:buFontTx/>
              <a:buNone/>
            </a:pPr>
            <a:r>
              <a:rPr lang="ru-RU" altLang="ru-RU" smtClean="0"/>
              <a:t>Б) составное глагольное</a:t>
            </a:r>
          </a:p>
          <a:p>
            <a:pPr marL="514350" indent="-514350">
              <a:buFontTx/>
              <a:buNone/>
            </a:pPr>
            <a:r>
              <a:rPr lang="ru-RU" altLang="ru-RU" smtClean="0"/>
              <a:t>В) составное именное</a:t>
            </a:r>
          </a:p>
        </p:txBody>
      </p:sp>
      <p:sp>
        <p:nvSpPr>
          <p:cNvPr id="4" name="8-конечная звезда 3"/>
          <p:cNvSpPr/>
          <p:nvPr/>
        </p:nvSpPr>
        <p:spPr>
          <a:xfrm>
            <a:off x="5943600" y="4114800"/>
            <a:ext cx="914400" cy="914400"/>
          </a:xfrm>
          <a:prstGeom prst="star8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200" b="1"/>
              <a:t>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smtClean="0"/>
              <a:t>Укажите правильный вариант синтаксической характеристики сказуемого в предложениях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None/>
            </a:pPr>
            <a:r>
              <a:rPr lang="ru-RU" altLang="ru-RU" smtClean="0"/>
              <a:t>3. Борис и Глеб стали литературными героями созданных в древнейшую пору житийных произведений.</a:t>
            </a:r>
          </a:p>
          <a:p>
            <a:pPr marL="514350" indent="-514350">
              <a:buFontTx/>
              <a:buNone/>
            </a:pPr>
            <a:r>
              <a:rPr lang="ru-RU" altLang="ru-RU" smtClean="0"/>
              <a:t>А) простое глагольное</a:t>
            </a:r>
          </a:p>
          <a:p>
            <a:pPr marL="514350" indent="-514350">
              <a:buFontTx/>
              <a:buNone/>
            </a:pPr>
            <a:r>
              <a:rPr lang="ru-RU" altLang="ru-RU" smtClean="0"/>
              <a:t>Б) составное глагольное</a:t>
            </a:r>
          </a:p>
          <a:p>
            <a:pPr marL="514350" indent="-514350">
              <a:buFontTx/>
              <a:buNone/>
            </a:pPr>
            <a:r>
              <a:rPr lang="ru-RU" altLang="ru-RU" smtClean="0"/>
              <a:t>В) составное именное</a:t>
            </a:r>
          </a:p>
        </p:txBody>
      </p:sp>
      <p:sp>
        <p:nvSpPr>
          <p:cNvPr id="4" name="8-конечная звезда 3"/>
          <p:cNvSpPr/>
          <p:nvPr/>
        </p:nvSpPr>
        <p:spPr>
          <a:xfrm>
            <a:off x="6019800" y="3581400"/>
            <a:ext cx="914400" cy="914400"/>
          </a:xfrm>
          <a:prstGeom prst="star8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200" b="1"/>
              <a:t>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smtClean="0"/>
              <a:t>Укажите правильный вариант синтаксической характеристики сказуемого в предложениях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None/>
            </a:pPr>
            <a:r>
              <a:rPr lang="ru-RU" altLang="ru-RU" smtClean="0"/>
              <a:t>4. Мне приходилось встречаться с героями древнерусского сказания о Борисе и Глебе в забайкальских степях, на берегах Днепра и Северной Двины, в Киеве и Москве.</a:t>
            </a:r>
          </a:p>
          <a:p>
            <a:pPr marL="514350" indent="-514350">
              <a:buFontTx/>
              <a:buNone/>
            </a:pPr>
            <a:r>
              <a:rPr lang="ru-RU" altLang="ru-RU" smtClean="0"/>
              <a:t>А) простое глагольное</a:t>
            </a:r>
          </a:p>
          <a:p>
            <a:pPr marL="514350" indent="-514350">
              <a:buFontTx/>
              <a:buNone/>
            </a:pPr>
            <a:r>
              <a:rPr lang="ru-RU" altLang="ru-RU" smtClean="0"/>
              <a:t>Б) составное глагольное</a:t>
            </a:r>
          </a:p>
          <a:p>
            <a:pPr marL="514350" indent="-514350">
              <a:buFontTx/>
              <a:buNone/>
            </a:pPr>
            <a:r>
              <a:rPr lang="ru-RU" altLang="ru-RU" smtClean="0"/>
              <a:t>В) составное именное</a:t>
            </a:r>
          </a:p>
        </p:txBody>
      </p:sp>
      <p:sp>
        <p:nvSpPr>
          <p:cNvPr id="4" name="8-конечная звезда 3"/>
          <p:cNvSpPr/>
          <p:nvPr/>
        </p:nvSpPr>
        <p:spPr>
          <a:xfrm>
            <a:off x="6019800" y="4572000"/>
            <a:ext cx="914400" cy="914400"/>
          </a:xfrm>
          <a:prstGeom prst="star8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200" b="1"/>
              <a:t>Б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Характеристика предложения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5800" y="1828800"/>
            <a:ext cx="3276600" cy="990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4400" b="1"/>
              <a:t>Простое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76800" y="1828800"/>
            <a:ext cx="3276600" cy="990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4400" b="1"/>
              <a:t>Сложное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2667000" y="1143000"/>
            <a:ext cx="14478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191000" y="1143000"/>
            <a:ext cx="19812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Горизонтальный свиток 9"/>
          <p:cNvSpPr/>
          <p:nvPr/>
        </p:nvSpPr>
        <p:spPr>
          <a:xfrm>
            <a:off x="685800" y="3124200"/>
            <a:ext cx="3124200" cy="1295400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/>
              <a:t>Одна грамматическая основа</a:t>
            </a:r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4953000" y="3124200"/>
            <a:ext cx="3124200" cy="1295400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/>
              <a:t>Две и более грамматических основ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828800" y="3581400"/>
            <a:ext cx="3276600" cy="990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4400" b="1"/>
              <a:t>Союзное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638800" y="3581400"/>
            <a:ext cx="3276600" cy="990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b="1"/>
              <a:t>Бессоюзное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04800" y="5105400"/>
            <a:ext cx="3276600" cy="990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b="1"/>
              <a:t>ССП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886200" y="5105400"/>
            <a:ext cx="3276600" cy="990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b="1"/>
              <a:t>СПП</a:t>
            </a:r>
          </a:p>
        </p:txBody>
      </p:sp>
      <p:cxnSp>
        <p:nvCxnSpPr>
          <p:cNvPr id="17" name="Прямая со стрелкой 16"/>
          <p:cNvCxnSpPr>
            <a:stCxn id="5" idx="2"/>
          </p:cNvCxnSpPr>
          <p:nvPr/>
        </p:nvCxnSpPr>
        <p:spPr>
          <a:xfrm rot="5400000">
            <a:off x="4895850" y="1962150"/>
            <a:ext cx="762000" cy="2476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5" idx="2"/>
          </p:cNvCxnSpPr>
          <p:nvPr/>
        </p:nvCxnSpPr>
        <p:spPr>
          <a:xfrm rot="16200000" flipH="1">
            <a:off x="6953250" y="2381250"/>
            <a:ext cx="762000" cy="1638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2" idx="2"/>
          </p:cNvCxnSpPr>
          <p:nvPr/>
        </p:nvCxnSpPr>
        <p:spPr>
          <a:xfrm rot="5400000">
            <a:off x="2609850" y="4171950"/>
            <a:ext cx="457200" cy="1257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2" idx="2"/>
          </p:cNvCxnSpPr>
          <p:nvPr/>
        </p:nvCxnSpPr>
        <p:spPr>
          <a:xfrm rot="16200000" flipH="1">
            <a:off x="3829050" y="4210050"/>
            <a:ext cx="457200" cy="1181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grpId="1" nodeType="afterEffect"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2" nodeType="clickEffect"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55" presetClass="entr" presetSubtype="0" fill="hold" grpId="4" nodeType="afterEffect"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3" nodeType="clickEffect"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5" nodeType="withEffect"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39" presetClass="entr" presetSubtype="0" accel="100000" fill="hold" grpId="6" nodeType="afterEffect"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nodeType="clickEffect"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39" presetClass="entr" presetSubtype="0" accel="100000" fill="hold" grpId="7" nodeType="afterEffect"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7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nodeType="clickEffect"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47" presetClass="entr" presetSubtype="0" fill="hold" grpId="8" nodeType="afterEffect"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nodeType="clickEffect"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47" presetClass="entr" presetSubtype="0" fill="hold" grpId="9" nodeType="afterEffect"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1"/>
      <p:bldP spid="10" grpId="2"/>
      <p:bldP spid="10" grpId="3"/>
      <p:bldP spid="11" grpId="4"/>
      <p:bldP spid="11" grpId="5"/>
      <p:bldP spid="12" grpId="6"/>
      <p:bldP spid="13" grpId="7"/>
      <p:bldP spid="14" grpId="8"/>
      <p:bldP spid="15" grpId="9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6037"/>
          </a:xfrm>
        </p:spPr>
        <p:txBody>
          <a:bodyPr/>
          <a:lstStyle/>
          <a:p>
            <a:pPr eaLnBrk="1" hangingPunct="1"/>
            <a:endParaRPr lang="ru-RU" altLang="ru-RU" sz="4000" i="1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Прочитайте текст. </a:t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(1)Уникальность нашей планеты заключается прежде всего в том, что на ней живём мы – разумные люди, появление которых стало вершиной эволюции. (2)Сама же проблема возникновения жизни до сих пор не решена. (3)Следы жизни были обнаружены в горных породах, возраст которых – около миллиарда лет. (4)Иными словами, около миллиарда лет жизнь на планете уже существовала, имелись атмосфера и гидросфера. (5)А вот другие планеты земной группы: Меркурий, Венера и Марс – похожи на планету Земля, но, в отличие от неё, они безжизненны. </a:t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Укажите варианты ответов, в которых верно определена грамматическая основа в одном из предложений или в одной из частей сложного предложения текста. Запишите номера ответов. </a:t>
            </a:r>
            <a:br>
              <a:rPr lang="ru-RU" sz="1800" b="1" smtClean="0">
                <a:latin typeface="Times New Roman" pitchFamily="18" charset="0"/>
                <a:cs typeface="Times New Roman" pitchFamily="18" charset="0"/>
              </a:rPr>
            </a:b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1) появление стало (предложение 1) </a:t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2) проблема возникновения жизни (предложение 2) </a:t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3) следы жизни обнаружены (предложение 3) </a:t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4) имелись атмосфера (и) гидросфера (предложение 4) </a:t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5) они безжизненны (предложение 5) </a:t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Ответ: 45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1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smtClean="0"/>
              <a:t>Укажите верную характеристику предложения, выбрав номер характеристики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ru-RU" altLang="ru-RU" smtClean="0"/>
              <a:t>Простое предложение</a:t>
            </a:r>
          </a:p>
          <a:p>
            <a:pPr marL="514350" indent="-514350">
              <a:buFontTx/>
              <a:buAutoNum type="arabicPeriod"/>
            </a:pPr>
            <a:r>
              <a:rPr lang="ru-RU" altLang="ru-RU" smtClean="0"/>
              <a:t>ССП</a:t>
            </a:r>
          </a:p>
          <a:p>
            <a:pPr marL="514350" indent="-514350">
              <a:buFontTx/>
              <a:buAutoNum type="arabicPeriod"/>
            </a:pPr>
            <a:r>
              <a:rPr lang="ru-RU" altLang="ru-RU" smtClean="0"/>
              <a:t>СПП</a:t>
            </a:r>
          </a:p>
          <a:p>
            <a:pPr marL="514350" indent="-514350">
              <a:buFontTx/>
              <a:buAutoNum type="arabicPeriod"/>
            </a:pPr>
            <a:r>
              <a:rPr lang="ru-RU" altLang="ru-RU" smtClean="0"/>
              <a:t>СБП</a:t>
            </a:r>
          </a:p>
          <a:p>
            <a:pPr marL="514350" indent="-514350">
              <a:buFontTx/>
              <a:buNone/>
            </a:pPr>
            <a:r>
              <a:rPr lang="ru-RU" altLang="ru-RU" smtClean="0"/>
              <a:t>Я устал на охоте с лисицами, и мне захотелось где-нибудь отдохнуть</a:t>
            </a:r>
          </a:p>
        </p:txBody>
      </p:sp>
      <p:sp>
        <p:nvSpPr>
          <p:cNvPr id="4" name="8-конечная звезда 3"/>
          <p:cNvSpPr/>
          <p:nvPr/>
        </p:nvSpPr>
        <p:spPr>
          <a:xfrm>
            <a:off x="5562600" y="2514600"/>
            <a:ext cx="914400" cy="914400"/>
          </a:xfrm>
          <a:prstGeom prst="star8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200" b="1"/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smtClean="0"/>
              <a:t>Укажите верную характеристику предложения, выбрав номер характеристики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ru-RU" altLang="ru-RU" smtClean="0"/>
              <a:t>Простое предложение</a:t>
            </a:r>
          </a:p>
          <a:p>
            <a:pPr marL="514350" indent="-514350">
              <a:buFontTx/>
              <a:buAutoNum type="arabicPeriod"/>
            </a:pPr>
            <a:r>
              <a:rPr lang="ru-RU" altLang="ru-RU" smtClean="0"/>
              <a:t>ССП</a:t>
            </a:r>
          </a:p>
          <a:p>
            <a:pPr marL="514350" indent="-514350">
              <a:buFontTx/>
              <a:buAutoNum type="arabicPeriod"/>
            </a:pPr>
            <a:r>
              <a:rPr lang="ru-RU" altLang="ru-RU" smtClean="0"/>
              <a:t>СПП</a:t>
            </a:r>
          </a:p>
          <a:p>
            <a:pPr marL="514350" indent="-514350">
              <a:buFontTx/>
              <a:buAutoNum type="arabicPeriod"/>
            </a:pPr>
            <a:r>
              <a:rPr lang="ru-RU" altLang="ru-RU" smtClean="0"/>
              <a:t>СБП</a:t>
            </a:r>
          </a:p>
          <a:p>
            <a:pPr marL="514350" indent="-514350">
              <a:buFontTx/>
              <a:buNone/>
            </a:pPr>
            <a:r>
              <a:rPr lang="ru-RU" altLang="ru-RU" smtClean="0"/>
              <a:t>Лес был завален глубоким снегом, и сесть было некуда.</a:t>
            </a:r>
          </a:p>
        </p:txBody>
      </p:sp>
      <p:sp>
        <p:nvSpPr>
          <p:cNvPr id="4" name="8-конечная звезда 3"/>
          <p:cNvSpPr/>
          <p:nvPr/>
        </p:nvSpPr>
        <p:spPr>
          <a:xfrm>
            <a:off x="5562600" y="2514600"/>
            <a:ext cx="914400" cy="914400"/>
          </a:xfrm>
          <a:prstGeom prst="star8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200" b="1"/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smtClean="0"/>
              <a:t>Укажите верную характеристику предложения, выбрав номер характеристики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ru-RU" altLang="ru-RU" smtClean="0"/>
              <a:t>Простое предложение</a:t>
            </a:r>
          </a:p>
          <a:p>
            <a:pPr marL="514350" indent="-514350">
              <a:buFontTx/>
              <a:buAutoNum type="arabicPeriod"/>
            </a:pPr>
            <a:r>
              <a:rPr lang="ru-RU" altLang="ru-RU" smtClean="0"/>
              <a:t>ССП</a:t>
            </a:r>
          </a:p>
          <a:p>
            <a:pPr marL="514350" indent="-514350">
              <a:buFontTx/>
              <a:buAutoNum type="arabicPeriod"/>
            </a:pPr>
            <a:r>
              <a:rPr lang="ru-RU" altLang="ru-RU" smtClean="0"/>
              <a:t>СПП</a:t>
            </a:r>
          </a:p>
          <a:p>
            <a:pPr marL="514350" indent="-514350">
              <a:buFontTx/>
              <a:buAutoNum type="arabicPeriod"/>
            </a:pPr>
            <a:r>
              <a:rPr lang="ru-RU" altLang="ru-RU" smtClean="0"/>
              <a:t>СБП</a:t>
            </a:r>
          </a:p>
          <a:p>
            <a:pPr marL="514350" indent="-514350">
              <a:buFontTx/>
              <a:buNone/>
            </a:pPr>
            <a:r>
              <a:rPr lang="ru-RU" altLang="ru-RU" smtClean="0"/>
              <a:t>Случайно взгляд мой упал на дерево, вокруг которого расположился гигантский, засыпанный снегом муравейник.</a:t>
            </a:r>
          </a:p>
        </p:txBody>
      </p:sp>
      <p:sp>
        <p:nvSpPr>
          <p:cNvPr id="4" name="8-конечная звезда 3"/>
          <p:cNvSpPr/>
          <p:nvPr/>
        </p:nvSpPr>
        <p:spPr>
          <a:xfrm>
            <a:off x="5562600" y="2514600"/>
            <a:ext cx="914400" cy="914400"/>
          </a:xfrm>
          <a:prstGeom prst="star8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200" b="1"/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81000" y="5562600"/>
            <a:ext cx="8226425" cy="1143000"/>
          </a:xfrm>
        </p:spPr>
        <p:txBody>
          <a:bodyPr/>
          <a:lstStyle/>
          <a:p>
            <a:r>
              <a:rPr lang="ru-RU" altLang="ru-RU" sz="2800" smtClean="0"/>
              <a:t>Укажите верную характеристику предложения, выбрав номер характеристики</a:t>
            </a: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533400" y="457200"/>
            <a:ext cx="8226425" cy="449738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ru-RU" altLang="ru-RU" smtClean="0"/>
              <a:t>Простое предложение</a:t>
            </a:r>
          </a:p>
          <a:p>
            <a:pPr marL="514350" indent="-514350">
              <a:buFontTx/>
              <a:buAutoNum type="arabicPeriod"/>
            </a:pPr>
            <a:r>
              <a:rPr lang="ru-RU" altLang="ru-RU" smtClean="0"/>
              <a:t>ССП</a:t>
            </a:r>
          </a:p>
          <a:p>
            <a:pPr marL="514350" indent="-514350">
              <a:buFontTx/>
              <a:buAutoNum type="arabicPeriod"/>
            </a:pPr>
            <a:r>
              <a:rPr lang="ru-RU" altLang="ru-RU" smtClean="0"/>
              <a:t>СПП</a:t>
            </a:r>
          </a:p>
          <a:p>
            <a:pPr marL="514350" indent="-514350">
              <a:buFontTx/>
              <a:buAutoNum type="arabicPeriod"/>
            </a:pPr>
            <a:r>
              <a:rPr lang="ru-RU" altLang="ru-RU" smtClean="0"/>
              <a:t>СБП</a:t>
            </a:r>
          </a:p>
          <a:p>
            <a:pPr marL="514350" indent="-514350">
              <a:buFontTx/>
              <a:buNone/>
            </a:pPr>
            <a:r>
              <a:rPr lang="ru-RU" altLang="ru-RU" smtClean="0"/>
              <a:t>Я взбираюсь вверх, сбрасываю снег, разгребаю сверху этот удивительный муравейный сбор из хвоинок, сучков, лесных соринок и сажусь в тёплую ямку в муравейнике.</a:t>
            </a:r>
          </a:p>
        </p:txBody>
      </p:sp>
      <p:sp>
        <p:nvSpPr>
          <p:cNvPr id="4" name="8-конечная звезда 3"/>
          <p:cNvSpPr/>
          <p:nvPr/>
        </p:nvSpPr>
        <p:spPr>
          <a:xfrm>
            <a:off x="5715000" y="685800"/>
            <a:ext cx="914400" cy="914400"/>
          </a:xfrm>
          <a:prstGeom prst="star8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200" b="1"/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381000" y="4648200"/>
            <a:ext cx="8226425" cy="1143000"/>
          </a:xfrm>
        </p:spPr>
        <p:txBody>
          <a:bodyPr/>
          <a:lstStyle/>
          <a:p>
            <a:r>
              <a:rPr lang="ru-RU" altLang="ru-RU" sz="2800" smtClean="0"/>
              <a:t>Укажите верную характеристику предложения, выбрав номер характеристики</a:t>
            </a: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533400" y="381000"/>
            <a:ext cx="8226425" cy="449738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ru-RU" altLang="ru-RU" smtClean="0"/>
              <a:t>Простое предложение</a:t>
            </a:r>
          </a:p>
          <a:p>
            <a:pPr marL="514350" indent="-514350">
              <a:buFontTx/>
              <a:buAutoNum type="arabicPeriod"/>
            </a:pPr>
            <a:r>
              <a:rPr lang="ru-RU" altLang="ru-RU" smtClean="0"/>
              <a:t>ССП</a:t>
            </a:r>
          </a:p>
          <a:p>
            <a:pPr marL="514350" indent="-514350">
              <a:buFontTx/>
              <a:buAutoNum type="arabicPeriod"/>
            </a:pPr>
            <a:r>
              <a:rPr lang="ru-RU" altLang="ru-RU" smtClean="0"/>
              <a:t>СПП</a:t>
            </a:r>
          </a:p>
          <a:p>
            <a:pPr marL="514350" indent="-514350">
              <a:buFontTx/>
              <a:buAutoNum type="arabicPeriod"/>
            </a:pPr>
            <a:r>
              <a:rPr lang="ru-RU" altLang="ru-RU" smtClean="0"/>
              <a:t>СБП</a:t>
            </a:r>
          </a:p>
          <a:p>
            <a:pPr marL="514350" indent="-514350">
              <a:buFontTx/>
              <a:buNone/>
            </a:pPr>
            <a:r>
              <a:rPr lang="ru-RU" altLang="ru-RU" smtClean="0"/>
              <a:t>Муравьи, конечно, об этом ничего не знают: они спят глубоко внизу.</a:t>
            </a:r>
          </a:p>
        </p:txBody>
      </p:sp>
      <p:sp>
        <p:nvSpPr>
          <p:cNvPr id="4" name="8-конечная звезда 3"/>
          <p:cNvSpPr/>
          <p:nvPr/>
        </p:nvSpPr>
        <p:spPr>
          <a:xfrm>
            <a:off x="5715000" y="685800"/>
            <a:ext cx="914400" cy="914400"/>
          </a:xfrm>
          <a:prstGeom prst="star8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200" b="1"/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226425" cy="1143000"/>
          </a:xfrm>
        </p:spPr>
        <p:txBody>
          <a:bodyPr/>
          <a:lstStyle/>
          <a:p>
            <a:r>
              <a:rPr lang="ru-RU" altLang="ru-RU" sz="2800" smtClean="0"/>
              <a:t>Укажите верную характеристику предложения, выбрав номер характеристики</a:t>
            </a:r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6425" cy="449738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ru-RU" altLang="ru-RU" smtClean="0"/>
              <a:t>Простое предложение</a:t>
            </a:r>
          </a:p>
          <a:p>
            <a:pPr marL="514350" indent="-514350">
              <a:buFontTx/>
              <a:buAutoNum type="arabicPeriod"/>
            </a:pPr>
            <a:r>
              <a:rPr lang="ru-RU" altLang="ru-RU" smtClean="0"/>
              <a:t>ССП</a:t>
            </a:r>
          </a:p>
          <a:p>
            <a:pPr marL="514350" indent="-514350">
              <a:buFontTx/>
              <a:buAutoNum type="arabicPeriod"/>
            </a:pPr>
            <a:r>
              <a:rPr lang="ru-RU" altLang="ru-RU" smtClean="0"/>
              <a:t>СПП</a:t>
            </a:r>
          </a:p>
          <a:p>
            <a:pPr marL="514350" indent="-514350">
              <a:buFontTx/>
              <a:buAutoNum type="arabicPeriod"/>
            </a:pPr>
            <a:r>
              <a:rPr lang="ru-RU" altLang="ru-RU" smtClean="0"/>
              <a:t>СБП</a:t>
            </a:r>
          </a:p>
          <a:p>
            <a:pPr marL="514350" indent="-514350">
              <a:buFontTx/>
              <a:buNone/>
            </a:pPr>
            <a:r>
              <a:rPr lang="ru-RU" altLang="ru-RU" smtClean="0"/>
              <a:t>Несколько повыше муравейника кто-то содрал с дерева кору, и белая древесина, довольно широкое кольцо, была покрыта густым слоем смолы.</a:t>
            </a:r>
          </a:p>
        </p:txBody>
      </p:sp>
      <p:sp>
        <p:nvSpPr>
          <p:cNvPr id="4" name="8-конечная звезда 3"/>
          <p:cNvSpPr/>
          <p:nvPr/>
        </p:nvSpPr>
        <p:spPr>
          <a:xfrm>
            <a:off x="5715000" y="685800"/>
            <a:ext cx="914400" cy="914400"/>
          </a:xfrm>
          <a:prstGeom prst="star8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200" b="1"/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381000" y="4419600"/>
            <a:ext cx="8226425" cy="1143000"/>
          </a:xfrm>
        </p:spPr>
        <p:txBody>
          <a:bodyPr/>
          <a:lstStyle/>
          <a:p>
            <a:r>
              <a:rPr lang="ru-RU" altLang="ru-RU" sz="2800" smtClean="0"/>
              <a:t>Укажите верную характеристику предложения, выбрав номер характеристики</a:t>
            </a:r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6425" cy="449738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ru-RU" altLang="ru-RU" smtClean="0"/>
              <a:t>Простое предложение</a:t>
            </a:r>
          </a:p>
          <a:p>
            <a:pPr marL="514350" indent="-514350">
              <a:buFontTx/>
              <a:buAutoNum type="arabicPeriod"/>
            </a:pPr>
            <a:r>
              <a:rPr lang="ru-RU" altLang="ru-RU" smtClean="0"/>
              <a:t>ССП</a:t>
            </a:r>
          </a:p>
          <a:p>
            <a:pPr marL="514350" indent="-514350">
              <a:buFontTx/>
              <a:buAutoNum type="arabicPeriod"/>
            </a:pPr>
            <a:r>
              <a:rPr lang="ru-RU" altLang="ru-RU" smtClean="0"/>
              <a:t>СПП</a:t>
            </a:r>
          </a:p>
          <a:p>
            <a:pPr marL="514350" indent="-514350">
              <a:buFontTx/>
              <a:buAutoNum type="arabicPeriod"/>
            </a:pPr>
            <a:r>
              <a:rPr lang="ru-RU" altLang="ru-RU" smtClean="0"/>
              <a:t>СБП</a:t>
            </a:r>
          </a:p>
          <a:p>
            <a:pPr marL="514350" indent="-514350">
              <a:buFontTx/>
              <a:buNone/>
            </a:pPr>
            <a:r>
              <a:rPr lang="ru-RU" altLang="ru-RU" smtClean="0"/>
              <a:t>Колечко прекращало движение соков, и дерево неминуемо должно было погибнуть.</a:t>
            </a:r>
          </a:p>
        </p:txBody>
      </p:sp>
      <p:sp>
        <p:nvSpPr>
          <p:cNvPr id="4" name="8-конечная звезда 3"/>
          <p:cNvSpPr/>
          <p:nvPr/>
        </p:nvSpPr>
        <p:spPr>
          <a:xfrm>
            <a:off x="5715000" y="685800"/>
            <a:ext cx="914400" cy="914400"/>
          </a:xfrm>
          <a:prstGeom prst="star8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200" b="1"/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381000" y="4419600"/>
            <a:ext cx="8226425" cy="1143000"/>
          </a:xfrm>
        </p:spPr>
        <p:txBody>
          <a:bodyPr/>
          <a:lstStyle/>
          <a:p>
            <a:r>
              <a:rPr lang="ru-RU" altLang="ru-RU" sz="2800" smtClean="0"/>
              <a:t>Укажите верную характеристику предложения, выбрав номер характеристики</a:t>
            </a:r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6425" cy="449738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ru-RU" altLang="ru-RU" smtClean="0"/>
              <a:t>Простое предложение</a:t>
            </a:r>
          </a:p>
          <a:p>
            <a:pPr marL="514350" indent="-514350">
              <a:buFontTx/>
              <a:buAutoNum type="arabicPeriod"/>
            </a:pPr>
            <a:r>
              <a:rPr lang="ru-RU" altLang="ru-RU" smtClean="0"/>
              <a:t>ССП</a:t>
            </a:r>
          </a:p>
          <a:p>
            <a:pPr marL="514350" indent="-514350">
              <a:buFontTx/>
              <a:buAutoNum type="arabicPeriod"/>
            </a:pPr>
            <a:r>
              <a:rPr lang="ru-RU" altLang="ru-RU" smtClean="0"/>
              <a:t>СПП</a:t>
            </a:r>
          </a:p>
          <a:p>
            <a:pPr marL="514350" indent="-514350">
              <a:buFontTx/>
              <a:buAutoNum type="arabicPeriod"/>
            </a:pPr>
            <a:r>
              <a:rPr lang="ru-RU" altLang="ru-RU" smtClean="0"/>
              <a:t>СБП</a:t>
            </a:r>
          </a:p>
          <a:p>
            <a:pPr marL="514350" indent="-514350">
              <a:buFontTx/>
              <a:buNone/>
            </a:pPr>
            <a:r>
              <a:rPr lang="ru-RU" altLang="ru-RU" smtClean="0"/>
              <a:t>Бывает, такие кольца на деревьях делает дятел, но он не может сделать так чисто.</a:t>
            </a:r>
          </a:p>
        </p:txBody>
      </p:sp>
      <p:sp>
        <p:nvSpPr>
          <p:cNvPr id="4" name="8-конечная звезда 3"/>
          <p:cNvSpPr/>
          <p:nvPr/>
        </p:nvSpPr>
        <p:spPr>
          <a:xfrm>
            <a:off x="5715000" y="685800"/>
            <a:ext cx="914400" cy="914400"/>
          </a:xfrm>
          <a:prstGeom prst="star8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200" b="1"/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381000" y="4419600"/>
            <a:ext cx="8226425" cy="1143000"/>
          </a:xfrm>
        </p:spPr>
        <p:txBody>
          <a:bodyPr/>
          <a:lstStyle/>
          <a:p>
            <a:r>
              <a:rPr lang="ru-RU" altLang="ru-RU" sz="2800" smtClean="0"/>
              <a:t>Укажите верную характеристику предложения, выбрав номер характеристики</a:t>
            </a:r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6425" cy="449738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ru-RU" altLang="ru-RU" smtClean="0"/>
              <a:t>Простое предложение</a:t>
            </a:r>
          </a:p>
          <a:p>
            <a:pPr marL="514350" indent="-514350">
              <a:buFontTx/>
              <a:buAutoNum type="arabicPeriod"/>
            </a:pPr>
            <a:r>
              <a:rPr lang="ru-RU" altLang="ru-RU" smtClean="0"/>
              <a:t>ССП</a:t>
            </a:r>
          </a:p>
          <a:p>
            <a:pPr marL="514350" indent="-514350">
              <a:buFontTx/>
              <a:buAutoNum type="arabicPeriod"/>
            </a:pPr>
            <a:r>
              <a:rPr lang="ru-RU" altLang="ru-RU" smtClean="0"/>
              <a:t>СПП</a:t>
            </a:r>
          </a:p>
          <a:p>
            <a:pPr marL="514350" indent="-514350">
              <a:buFontTx/>
              <a:buAutoNum type="arabicPeriod"/>
            </a:pPr>
            <a:r>
              <a:rPr lang="ru-RU" altLang="ru-RU" smtClean="0"/>
              <a:t>СБП</a:t>
            </a:r>
          </a:p>
          <a:p>
            <a:pPr marL="514350" indent="-514350">
              <a:buFontTx/>
              <a:buNone/>
            </a:pPr>
            <a:r>
              <a:rPr lang="ru-RU" altLang="ru-RU" smtClean="0"/>
              <a:t>Скорее всего, подумал я, кому-нибудь нужна была кора, чтобы сделать коробочку для сбора лесных ягод.</a:t>
            </a:r>
          </a:p>
        </p:txBody>
      </p:sp>
      <p:sp>
        <p:nvSpPr>
          <p:cNvPr id="4" name="8-конечная звезда 3"/>
          <p:cNvSpPr/>
          <p:nvPr/>
        </p:nvSpPr>
        <p:spPr>
          <a:xfrm>
            <a:off x="5715000" y="685800"/>
            <a:ext cx="914400" cy="914400"/>
          </a:xfrm>
          <a:prstGeom prst="star8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200" b="1"/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381000" y="4419600"/>
            <a:ext cx="8226425" cy="1143000"/>
          </a:xfrm>
        </p:spPr>
        <p:txBody>
          <a:bodyPr/>
          <a:lstStyle/>
          <a:p>
            <a:r>
              <a:rPr lang="ru-RU" altLang="ru-RU" sz="2800" smtClean="0"/>
              <a:t>Укажите верную характеристику предложения, выбрав номер характеристики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6425" cy="449738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ru-RU" altLang="ru-RU" smtClean="0"/>
              <a:t>Простое предложение</a:t>
            </a:r>
          </a:p>
          <a:p>
            <a:pPr marL="514350" indent="-514350">
              <a:buFontTx/>
              <a:buAutoNum type="arabicPeriod"/>
            </a:pPr>
            <a:r>
              <a:rPr lang="ru-RU" altLang="ru-RU" smtClean="0"/>
              <a:t>ССП</a:t>
            </a:r>
          </a:p>
          <a:p>
            <a:pPr marL="514350" indent="-514350">
              <a:buFontTx/>
              <a:buAutoNum type="arabicPeriod"/>
            </a:pPr>
            <a:r>
              <a:rPr lang="ru-RU" altLang="ru-RU" smtClean="0"/>
              <a:t>СПП</a:t>
            </a:r>
          </a:p>
          <a:p>
            <a:pPr marL="514350" indent="-514350">
              <a:buFontTx/>
              <a:buAutoNum type="arabicPeriod"/>
            </a:pPr>
            <a:r>
              <a:rPr lang="ru-RU" altLang="ru-RU" smtClean="0"/>
              <a:t>СБП</a:t>
            </a:r>
          </a:p>
          <a:p>
            <a:pPr marL="514350" indent="-514350">
              <a:buFontTx/>
              <a:buNone/>
            </a:pPr>
            <a:r>
              <a:rPr lang="ru-RU" altLang="ru-RU" smtClean="0"/>
              <a:t>Отдохнув хорошо на муравейнике, я ушёл и вернулся случайно к нему, когда стало тепло и муравьи проснулись и поднялись наверх.</a:t>
            </a:r>
          </a:p>
        </p:txBody>
      </p:sp>
      <p:sp>
        <p:nvSpPr>
          <p:cNvPr id="4" name="8-конечная звезда 3"/>
          <p:cNvSpPr/>
          <p:nvPr/>
        </p:nvSpPr>
        <p:spPr>
          <a:xfrm>
            <a:off x="5715000" y="685800"/>
            <a:ext cx="914400" cy="914400"/>
          </a:xfrm>
          <a:prstGeom prst="star8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200" b="1"/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/>
          <a:lstStyle/>
          <a:p>
            <a:pPr eaLnBrk="1" hangingPunct="1"/>
            <a:r>
              <a:rPr lang="ru-RU" altLang="ru-RU" sz="4000" i="1" smtClean="0"/>
              <a:t>Чтобы выполнить задание, нужно: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229600" cy="34591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4400" smtClean="0"/>
              <a:t>Вспомнить сведения о главных членах предложения.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4400" smtClean="0"/>
              <a:t>Знать способы их выражения.</a:t>
            </a:r>
          </a:p>
        </p:txBody>
      </p:sp>
    </p:spTree>
  </p:cSld>
  <p:clrMapOvr>
    <a:masterClrMapping/>
  </p:clrMapOvr>
  <p:transition/>
  <p:timing/>
</p:sld>
</file>

<file path=ppt/slides/slide3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81940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Выполняем задания.</a:t>
            </a:r>
            <a:br>
              <a:rPr lang="ru-RU" altLang="ru-RU" sz="4000" smtClean="0"/>
            </a:br>
            <a:r>
              <a:rPr lang="ru-RU" altLang="ru-RU" sz="4000" smtClean="0"/>
              <a:t>Тренировочные упражнения</a:t>
            </a:r>
          </a:p>
        </p:txBody>
      </p:sp>
    </p:spTree>
  </p:cSld>
  <p:clrMapOvr>
    <a:masterClrMapping/>
  </p:clrMapOvr>
  <p:transition/>
  <p:timing/>
</p:sld>
</file>

<file path=ppt/slides/slide3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smtClean="0"/>
              <a:t>Выпишите грамматическую основу предложения</a:t>
            </a:r>
          </a:p>
        </p:txBody>
      </p:sp>
      <p:sp>
        <p:nvSpPr>
          <p:cNvPr id="32771" name="Содержимое 2"/>
          <p:cNvSpPr>
            <a:spLocks noGrp="1"/>
          </p:cNvSpPr>
          <p:nvPr>
            <p:ph idx="1"/>
          </p:nvPr>
        </p:nvSpPr>
        <p:spPr>
          <a:xfrm>
            <a:off x="455613" y="1598613"/>
            <a:ext cx="8226425" cy="1982787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mtClean="0"/>
              <a:t>Техника сделала могущественными каждое государство в целом и человечество в целом.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19200" y="3657600"/>
            <a:ext cx="6400800" cy="114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800" b="1">
                <a:solidFill>
                  <a:schemeClr val="bg1">
                    <a:lumMod val="50000"/>
                  </a:schemeClr>
                </a:solidFill>
              </a:rPr>
              <a:t>Техника сделала могущественными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smtClean="0"/>
              <a:t> Выпишите грамматическую основу первой части сложного предложения</a:t>
            </a:r>
          </a:p>
        </p:txBody>
      </p:sp>
      <p:sp>
        <p:nvSpPr>
          <p:cNvPr id="33795" name="Содержимое 2"/>
          <p:cNvSpPr>
            <a:spLocks noGrp="1"/>
          </p:cNvSpPr>
          <p:nvPr>
            <p:ph idx="1"/>
          </p:nvPr>
        </p:nvSpPr>
        <p:spPr>
          <a:xfrm>
            <a:off x="457200" y="2209800"/>
            <a:ext cx="8226425" cy="1982788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mtClean="0"/>
              <a:t>И ещё сказывают, будто брал он за постой не только живую денежку, но не брезговал ни овсом, ни нательным крестом.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09800" y="4495800"/>
            <a:ext cx="4800600" cy="114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800" b="1">
                <a:solidFill>
                  <a:schemeClr val="bg1">
                    <a:lumMod val="50000"/>
                  </a:schemeClr>
                </a:solidFill>
              </a:rPr>
              <a:t>Сказывают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smtClean="0"/>
              <a:t>Выпишите грамматическую основу предложения</a:t>
            </a:r>
          </a:p>
        </p:txBody>
      </p:sp>
      <p:sp>
        <p:nvSpPr>
          <p:cNvPr id="34819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6425" cy="1982788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mtClean="0"/>
              <a:t>И не было на горизонте даже отдельных признаков грядущей научно-технической революции или хотя бы информационного бума.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3886200"/>
            <a:ext cx="4800600" cy="114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800" b="1">
                <a:solidFill>
                  <a:schemeClr val="bg1">
                    <a:lumMod val="50000"/>
                  </a:schemeClr>
                </a:solidFill>
              </a:rPr>
              <a:t>Не было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smtClean="0"/>
              <a:t> Выпишите грамматическую основу предложения</a:t>
            </a:r>
          </a:p>
        </p:txBody>
      </p:sp>
      <p:sp>
        <p:nvSpPr>
          <p:cNvPr id="3584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6425" cy="1982788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mtClean="0"/>
              <a:t>Этот «прибор» можно назвать голосом Бога внутри нас.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57400" y="2971800"/>
            <a:ext cx="4800600" cy="114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800" b="1">
                <a:solidFill>
                  <a:schemeClr val="bg1">
                    <a:lumMod val="50000"/>
                  </a:schemeClr>
                </a:solidFill>
              </a:rPr>
              <a:t>Можно назвать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smtClean="0"/>
              <a:t>Выпишите грамматическую основу предложения</a:t>
            </a:r>
          </a:p>
        </p:txBody>
      </p:sp>
      <p:sp>
        <p:nvSpPr>
          <p:cNvPr id="36867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6425" cy="1982788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mtClean="0"/>
              <a:t>Бескорыстие его было беспримерным.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57400" y="2971800"/>
            <a:ext cx="4800600" cy="114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800" b="1">
                <a:solidFill>
                  <a:schemeClr val="bg1">
                    <a:lumMod val="50000"/>
                  </a:schemeClr>
                </a:solidFill>
              </a:rPr>
              <a:t>Бескорыстие было беспримерным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smtClean="0"/>
              <a:t>Выпишите грамматическую основу предложения</a:t>
            </a:r>
          </a:p>
        </p:txBody>
      </p:sp>
      <p:sp>
        <p:nvSpPr>
          <p:cNvPr id="37891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6425" cy="1982788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mtClean="0"/>
              <a:t>Таких больших чёрных глаз нет ни у кого больше.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76600" y="2895600"/>
            <a:ext cx="2057400" cy="114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800" b="1">
                <a:solidFill>
                  <a:schemeClr val="bg1">
                    <a:lumMod val="50000"/>
                  </a:schemeClr>
                </a:solidFill>
              </a:rPr>
              <a:t>Нет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xfrm>
            <a:off x="533400" y="4724400"/>
            <a:ext cx="8229600" cy="1143000"/>
          </a:xfrm>
        </p:spPr>
        <p:txBody>
          <a:bodyPr/>
          <a:lstStyle/>
          <a:p>
            <a:r>
              <a:rPr lang="ru-RU" altLang="ru-RU" sz="3600" smtClean="0"/>
              <a:t>Укажите количество грамматических основ в предложении</a:t>
            </a:r>
          </a:p>
        </p:txBody>
      </p:sp>
      <p:sp>
        <p:nvSpPr>
          <p:cNvPr id="38915" name="Содержимое 2"/>
          <p:cNvSpPr>
            <a:spLocks noGrp="1"/>
          </p:cNvSpPr>
          <p:nvPr>
            <p:ph idx="1"/>
          </p:nvPr>
        </p:nvSpPr>
        <p:spPr>
          <a:xfrm>
            <a:off x="457200" y="1676400"/>
            <a:ext cx="8226425" cy="1982788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mtClean="0"/>
              <a:t>И тогда оказалось, я напрасно стерёг</a:t>
            </a:r>
          </a:p>
          <a:p>
            <a:pPr>
              <a:buFontTx/>
              <a:buNone/>
            </a:pPr>
            <a:r>
              <a:rPr lang="ru-RU" altLang="ru-RU" smtClean="0"/>
              <a:t> домашний уют, где три года хранился</a:t>
            </a:r>
          </a:p>
          <a:p>
            <a:pPr>
              <a:buFontTx/>
              <a:buNone/>
            </a:pPr>
            <a:r>
              <a:rPr lang="ru-RU" altLang="ru-RU" smtClean="0"/>
              <a:t> непромокаемый плащ: при встрече с </a:t>
            </a:r>
          </a:p>
          <a:p>
            <a:pPr>
              <a:buFontTx/>
              <a:buNone/>
            </a:pPr>
            <a:r>
              <a:rPr lang="ru-RU" altLang="ru-RU" smtClean="0"/>
              <a:t>первым дождём мой плащ промок.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304800"/>
            <a:ext cx="1295400" cy="114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800" b="1">
                <a:solidFill>
                  <a:schemeClr val="bg1">
                    <a:lumMod val="50000"/>
                  </a:schemeClr>
                </a:solidFill>
              </a:rPr>
              <a:t>4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133600" y="2209800"/>
            <a:ext cx="16764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133600" y="2362200"/>
            <a:ext cx="16764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324600" y="2209800"/>
            <a:ext cx="16764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324600" y="2362200"/>
            <a:ext cx="16764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114800" y="2286000"/>
            <a:ext cx="3810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096000" y="2819400"/>
            <a:ext cx="16764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096000" y="2971800"/>
            <a:ext cx="16764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733800" y="3429000"/>
            <a:ext cx="10668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638800" y="4038600"/>
            <a:ext cx="16764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638800" y="4191000"/>
            <a:ext cx="16764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648200" y="4038600"/>
            <a:ext cx="8382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9" presetClass="entr" presetSubtype="0" accel="100000" fill="hold" nodeType="withEffect"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nodeType="clickEffect"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9" presetClass="entr" presetSubtype="0" accel="100000" fill="hold" nodeType="withEffect"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nodeType="withEffect"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9" presetClass="entr" presetSubtype="0" accel="100000" fill="hold" nodeType="clickEffect"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9" presetClass="entr" presetSubtype="0" accel="100000" fill="hold" nodeType="withEffect"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9" presetClass="entr" presetSubtype="0" accel="100000" fill="hold" nodeType="withEffect"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6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nodeType="clickEffect"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9" presetClass="entr" presetSubtype="0" accel="100000" fill="hold" nodeType="withEffect"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9" presetClass="entr" presetSubtype="0" accel="100000" fill="hold" nodeType="withEffect"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 smtClean="0"/>
              <a:t> Укажите количество грамматических основ в предложении</a:t>
            </a:r>
          </a:p>
        </p:txBody>
      </p:sp>
      <p:sp>
        <p:nvSpPr>
          <p:cNvPr id="39939" name="Содержимое 2"/>
          <p:cNvSpPr>
            <a:spLocks noGrp="1"/>
          </p:cNvSpPr>
          <p:nvPr>
            <p:ph idx="1"/>
          </p:nvPr>
        </p:nvSpPr>
        <p:spPr>
          <a:xfrm>
            <a:off x="455613" y="1598613"/>
            <a:ext cx="8226425" cy="1906587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mtClean="0"/>
              <a:t>Утром раджа вышел к бассейну, чтобы</a:t>
            </a:r>
          </a:p>
          <a:p>
            <a:pPr>
              <a:buFontTx/>
              <a:buNone/>
            </a:pPr>
            <a:r>
              <a:rPr lang="ru-RU" altLang="ru-RU" smtClean="0"/>
              <a:t> искупаться в молоке, и обнаружил, что</a:t>
            </a:r>
          </a:p>
          <a:p>
            <a:pPr>
              <a:buFontTx/>
              <a:buNone/>
            </a:pPr>
            <a:r>
              <a:rPr lang="ru-RU" altLang="ru-RU" smtClean="0"/>
              <a:t> бассейн заполнен простой водой.</a:t>
            </a:r>
          </a:p>
        </p:txBody>
      </p:sp>
      <p:sp>
        <p:nvSpPr>
          <p:cNvPr id="4" name="Овал 3"/>
          <p:cNvSpPr/>
          <p:nvPr/>
        </p:nvSpPr>
        <p:spPr>
          <a:xfrm>
            <a:off x="3886200" y="3657600"/>
            <a:ext cx="914400" cy="9144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200" b="1">
                <a:solidFill>
                  <a:schemeClr val="bg1">
                    <a:lumMod val="50000"/>
                  </a:schemeClr>
                </a:solidFill>
              </a:rPr>
              <a:t>3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828800" y="2133600"/>
            <a:ext cx="10668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124200" y="2133600"/>
            <a:ext cx="13716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124200" y="2286000"/>
            <a:ext cx="13716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09600" y="2667000"/>
            <a:ext cx="20574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09600" y="2819400"/>
            <a:ext cx="20574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105400" y="2667000"/>
            <a:ext cx="20574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105400" y="2819400"/>
            <a:ext cx="20574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209800" y="3276600"/>
            <a:ext cx="19050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209800" y="3429000"/>
            <a:ext cx="19050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62000" y="3276600"/>
            <a:ext cx="13716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nodeType="clickEffect"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9" presetClass="entr" presetSubtype="0" accel="100000" fill="hold" nodeType="with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9" presetClass="entr" presetSubtype="0" accel="100000" fill="hold" nodeType="withEffect"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9" presetClass="entr" presetSubtype="0" accel="100000" fill="hold" nodeType="withEffect"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9" presetClass="entr" presetSubtype="0" accel="100000" fill="hold" nodeType="withEffect"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9" presetClass="entr" presetSubtype="0" accel="100000" fill="hold" nodeType="clickEffect"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9" presetClass="entr" presetSubtype="0" accel="100000" fill="hold" nodeType="withEffect"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6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9" presetClass="entr" presetSubtype="0" accel="100000" fill="hold" nodeType="clickEffect"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9" presetClass="entr" presetSubtype="0" accel="100000" fill="hold" nodeType="withEffect"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9" presetClass="entr" presetSubtype="0" accel="100000" fill="hold" nodeType="withEffect"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 smtClean="0"/>
              <a:t>В1Укажите количество грамматических основ в предложении</a:t>
            </a:r>
          </a:p>
        </p:txBody>
      </p:sp>
      <p:sp>
        <p:nvSpPr>
          <p:cNvPr id="409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 smtClean="0"/>
              <a:t>Тихий, молчаливый, сдержанный, он</a:t>
            </a:r>
          </a:p>
          <a:p>
            <a:pPr>
              <a:buFontTx/>
              <a:buNone/>
            </a:pPr>
            <a:r>
              <a:rPr lang="ru-RU" altLang="ru-RU" smtClean="0"/>
              <a:t> появлялся в мастерских, где ещё только</a:t>
            </a:r>
          </a:p>
          <a:p>
            <a:pPr>
              <a:buFontTx/>
              <a:buNone/>
            </a:pPr>
            <a:r>
              <a:rPr lang="ru-RU" altLang="ru-RU" smtClean="0"/>
              <a:t> заканчивались будущие шедевры</a:t>
            </a:r>
          </a:p>
          <a:p>
            <a:pPr>
              <a:buFontTx/>
              <a:buNone/>
            </a:pPr>
            <a:r>
              <a:rPr lang="ru-RU" altLang="ru-RU" smtClean="0"/>
              <a:t> живописи, и, случалось, покупал их для</a:t>
            </a:r>
          </a:p>
          <a:p>
            <a:pPr>
              <a:buFontTx/>
              <a:buNone/>
            </a:pPr>
            <a:r>
              <a:rPr lang="ru-RU" altLang="ru-RU" smtClean="0"/>
              <a:t> своей галереи прежде, чем они успевали</a:t>
            </a:r>
          </a:p>
          <a:p>
            <a:pPr>
              <a:buFontTx/>
              <a:buNone/>
            </a:pPr>
            <a:r>
              <a:rPr lang="ru-RU" altLang="ru-RU" smtClean="0"/>
              <a:t> появиться на выставке.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086600" y="2057400"/>
            <a:ext cx="4572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762000" y="2667000"/>
            <a:ext cx="17526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85800" y="2819400"/>
            <a:ext cx="17526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09600" y="3276600"/>
            <a:ext cx="27432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09600" y="3429000"/>
            <a:ext cx="27432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334000" y="3352800"/>
            <a:ext cx="17526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257800" y="3886200"/>
            <a:ext cx="16002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257800" y="4038600"/>
            <a:ext cx="16002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781800" y="4495800"/>
            <a:ext cx="16002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781800" y="4648200"/>
            <a:ext cx="16002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09600" y="5105400"/>
            <a:ext cx="19812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09600" y="5257800"/>
            <a:ext cx="19812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867400" y="4495800"/>
            <a:ext cx="7620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228600" y="228600"/>
            <a:ext cx="914400" cy="9144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200" b="1">
                <a:solidFill>
                  <a:schemeClr val="bg1">
                    <a:lumMod val="50000"/>
                  </a:schemeClr>
                </a:solidFill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nodeType="withEffect"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9" presetClass="entr" presetSubtype="0" accel="100000" fill="hold" nodeType="clickEffect"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9" presetClass="entr" presetSubtype="0" accel="100000" fill="hold" nodeType="withEffect"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9" presetClass="entr" presetSubtype="0" accel="100000" fill="hold" nodeType="withEffect"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9" presetClass="entr" presetSubtype="0" accel="100000" fill="hold" nodeType="clickEffect"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9" presetClass="entr" presetSubtype="0" accel="100000" fill="hold" nodeType="withEffect"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9" presetClass="entr" presetSubtype="0" accel="100000" fill="hold" nodeType="withEffect"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9" presetClass="entr" presetSubtype="0" accel="100000" fill="hold" nodeType="withEffect"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9" presetClass="entr" presetSubtype="0" accel="100000" fill="hold" nodeType="withEffect"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grpId="0" nodeType="clickEffect"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512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52400"/>
            <a:ext cx="8382000" cy="5973763"/>
          </a:xfrm>
        </p:spPr>
      </p:pic>
    </p:spTree>
  </p:cSld>
  <p:clrMapOvr>
    <a:masterClrMapping/>
  </p:clrMapOvr>
  <p:transition/>
  <p:timing/>
</p:sld>
</file>

<file path=ppt/slides/slide4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 smtClean="0"/>
              <a:t>Укажите количество грамматических основ в предложении</a:t>
            </a:r>
          </a:p>
        </p:txBody>
      </p:sp>
      <p:sp>
        <p:nvSpPr>
          <p:cNvPr id="41987" name="Содержимое 2"/>
          <p:cNvSpPr>
            <a:spLocks noGrp="1"/>
          </p:cNvSpPr>
          <p:nvPr>
            <p:ph idx="1"/>
          </p:nvPr>
        </p:nvSpPr>
        <p:spPr>
          <a:xfrm>
            <a:off x="455613" y="1598613"/>
            <a:ext cx="8226425" cy="2516187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mtClean="0"/>
              <a:t>Раздумывая, вспоминая фронтовое</a:t>
            </a:r>
          </a:p>
          <a:p>
            <a:pPr>
              <a:buFontTx/>
              <a:buNone/>
            </a:pPr>
            <a:r>
              <a:rPr lang="ru-RU" altLang="ru-RU" smtClean="0"/>
              <a:t> время, когда в голодной окопной военной</a:t>
            </a:r>
          </a:p>
          <a:p>
            <a:pPr>
              <a:buFontTx/>
              <a:buNone/>
            </a:pPr>
            <a:r>
              <a:rPr lang="ru-RU" altLang="ru-RU" smtClean="0"/>
              <a:t> жизни исключено было, чтобы при виде</a:t>
            </a:r>
          </a:p>
          <a:p>
            <a:pPr>
              <a:buFontTx/>
              <a:buNone/>
            </a:pPr>
            <a:r>
              <a:rPr lang="ru-RU" altLang="ru-RU" smtClean="0"/>
              <a:t> раненого пройти мимо него.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905000" y="3200400"/>
            <a:ext cx="29718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981200" y="3352800"/>
            <a:ext cx="29718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362200" y="3886200"/>
            <a:ext cx="13716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362200" y="4038600"/>
            <a:ext cx="13716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6553200" y="3657600"/>
            <a:ext cx="914400" cy="9144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200" b="1">
                <a:solidFill>
                  <a:schemeClr val="bg1">
                    <a:lumMod val="50000"/>
                  </a:schemeClr>
                </a:solidFill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9" presetClass="entr" presetSubtype="0" accel="100000" fill="hold" nodeType="withEffect"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 smtClean="0"/>
              <a:t> Укажите количество грамматических основ в предложении</a:t>
            </a:r>
          </a:p>
        </p:txBody>
      </p:sp>
      <p:sp>
        <p:nvSpPr>
          <p:cNvPr id="43011" name="Содержимое 2"/>
          <p:cNvSpPr>
            <a:spLocks noGrp="1"/>
          </p:cNvSpPr>
          <p:nvPr>
            <p:ph idx="1"/>
          </p:nvPr>
        </p:nvSpPr>
        <p:spPr>
          <a:xfrm>
            <a:off x="455613" y="1598613"/>
            <a:ext cx="8226425" cy="3125787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mtClean="0"/>
              <a:t>Всё в нём было как-то празднично и</a:t>
            </a:r>
          </a:p>
          <a:p>
            <a:pPr>
              <a:buFontTx/>
              <a:buNone/>
            </a:pPr>
            <a:r>
              <a:rPr lang="ru-RU" altLang="ru-RU" smtClean="0"/>
              <a:t> необычайно: крупная, красивая фигура, </a:t>
            </a:r>
          </a:p>
          <a:p>
            <a:pPr>
              <a:buFontTx/>
              <a:buNone/>
            </a:pPr>
            <a:r>
              <a:rPr lang="ru-RU" altLang="ru-RU" smtClean="0"/>
              <a:t>бледное лицо, высоко зачёсанный кок</a:t>
            </a:r>
          </a:p>
          <a:p>
            <a:pPr>
              <a:buFontTx/>
              <a:buNone/>
            </a:pPr>
            <a:r>
              <a:rPr lang="ru-RU" altLang="ru-RU" smtClean="0"/>
              <a:t> светло-золотистых волос, белесоватые</a:t>
            </a:r>
          </a:p>
          <a:p>
            <a:pPr>
              <a:buFontTx/>
              <a:buNone/>
            </a:pPr>
            <a:r>
              <a:rPr lang="ru-RU" altLang="ru-RU" smtClean="0"/>
              <a:t> ресницы, резко вычерченные и слегка</a:t>
            </a:r>
          </a:p>
          <a:p>
            <a:pPr>
              <a:buFontTx/>
              <a:buNone/>
            </a:pPr>
            <a:r>
              <a:rPr lang="ru-RU" altLang="ru-RU" smtClean="0"/>
              <a:t> трепещущие ноздри.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33400" y="2133600"/>
            <a:ext cx="6096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590800" y="2133600"/>
            <a:ext cx="8382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590800" y="2286000"/>
            <a:ext cx="8382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876800" y="2133600"/>
            <a:ext cx="20574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953000" y="2286000"/>
            <a:ext cx="20574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09600" y="2743200"/>
            <a:ext cx="23622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09600" y="2895600"/>
            <a:ext cx="23622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7848600" y="1447800"/>
            <a:ext cx="914400" cy="9144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200" b="1">
                <a:solidFill>
                  <a:schemeClr val="bg1">
                    <a:lumMod val="50000"/>
                  </a:schemeClr>
                </a:solidFill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nodeType="clickEffect"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9" presetClass="entr" presetSubtype="0" accel="100000" fill="hold" nodeType="with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9" presetClass="entr" presetSubtype="0" accel="100000" fill="hold" nodeType="withEffect"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9" presetClass="entr" presetSubtype="0" accel="100000" fill="hold" nodeType="withEffect"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9" presetClass="entr" presetSubtype="0" accel="100000" fill="hold" nodeType="withEffect"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9" presetClass="entr" presetSubtype="0" accel="100000" fill="hold" nodeType="withEffect"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9" presetClass="entr" presetSubtype="0" accel="100000" fill="hold" nodeType="withEffect"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 smtClean="0"/>
              <a:t>Укажите количество грамматических основ в предложении</a:t>
            </a:r>
          </a:p>
        </p:txBody>
      </p:sp>
      <p:sp>
        <p:nvSpPr>
          <p:cNvPr id="440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 smtClean="0"/>
              <a:t>И хоть законом строго запрещено убивать</a:t>
            </a:r>
          </a:p>
          <a:p>
            <a:pPr>
              <a:buFontTx/>
              <a:buNone/>
            </a:pPr>
            <a:r>
              <a:rPr lang="ru-RU" altLang="ru-RU" smtClean="0"/>
              <a:t> самок тюленей, у которых маленькие</a:t>
            </a:r>
          </a:p>
          <a:p>
            <a:pPr>
              <a:buFontTx/>
              <a:buNone/>
            </a:pPr>
            <a:r>
              <a:rPr lang="ru-RU" altLang="ru-RU" smtClean="0"/>
              <a:t> детёныши есть, но в спешке бывали</a:t>
            </a:r>
          </a:p>
          <a:p>
            <a:pPr>
              <a:buFontTx/>
              <a:buNone/>
            </a:pPr>
            <a:r>
              <a:rPr lang="ru-RU" altLang="ru-RU" smtClean="0"/>
              <a:t> случаи, что и убивали.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876800" y="2057400"/>
            <a:ext cx="35052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876800" y="2209800"/>
            <a:ext cx="35052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667000" y="3276600"/>
            <a:ext cx="7620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667000" y="3429000"/>
            <a:ext cx="7620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096000" y="3276600"/>
            <a:ext cx="14478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172200" y="3429000"/>
            <a:ext cx="14478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09600" y="3962400"/>
            <a:ext cx="14478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276600" y="3962400"/>
            <a:ext cx="14478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276600" y="4114800"/>
            <a:ext cx="14478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7848600" y="2743200"/>
            <a:ext cx="914400" cy="9144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200" b="1">
                <a:solidFill>
                  <a:schemeClr val="bg1">
                    <a:lumMod val="50000"/>
                  </a:schemeClr>
                </a:solidFill>
              </a:rPr>
              <a:t>4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609600" y="3276600"/>
            <a:ext cx="19812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9" presetClass="entr" presetSubtype="0" accel="100000" fill="hold" nodeType="withEffect"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9" presetClass="entr" presetSubtype="0" accel="100000" fill="hold" nodeType="withEffect"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9" presetClass="entr" presetSubtype="0" accel="100000" fill="hold" nodeType="clickEffect"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9" presetClass="entr" presetSubtype="0" accel="100000" fill="hold" nodeType="withEffect"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9" presetClass="entr" presetSubtype="0" accel="100000" fill="hold" nodeType="withEffect"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6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9" presetClass="entr" presetSubtype="0" accel="100000" fill="hold" nodeType="clickEffect"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9" presetClass="entr" presetSubtype="0" accel="100000" fill="hold" nodeType="withEffect"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7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/>
              <a:t>Выпишите </a:t>
            </a:r>
            <a:r>
              <a:rPr lang="ru-RU" altLang="ru-RU" sz="4000" b="1" smtClean="0"/>
              <a:t>грамматическую основу </a:t>
            </a:r>
            <a:r>
              <a:rPr lang="ru-RU" altLang="ru-RU" sz="4000" smtClean="0"/>
              <a:t>предложения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eaLnBrk="1" hangingPunct="1"/>
            <a:r>
              <a:rPr lang="ru-RU" altLang="ru-RU" smtClean="0"/>
              <a:t>Месяц удивительно близок был на этот раз к земле и прямо смотрел мне в лицо с грустным и бесстрастным выражением. 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2286000" y="1676400"/>
            <a:ext cx="41148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ru-RU"/>
              <a:t>Месяц был близок. смотрел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/>
              <a:t>Выпишите </a:t>
            </a:r>
            <a:r>
              <a:rPr lang="ru-RU" altLang="ru-RU" sz="4000" b="1" smtClean="0"/>
              <a:t>грамматическую основу </a:t>
            </a:r>
            <a:r>
              <a:rPr lang="ru-RU" altLang="ru-RU" sz="4000" smtClean="0"/>
              <a:t>предложения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pPr eaLnBrk="1" hangingPunct="1"/>
            <a:r>
              <a:rPr lang="ru-RU" altLang="ru-RU" smtClean="0"/>
              <a:t>Подземные болота, окружавшие площадь, как и в древние времена, тоже не имели выхода. 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286000" y="1600200"/>
            <a:ext cx="41148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ru-RU" sz="2400"/>
              <a:t>Болота не имели выхода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/>
              <a:t>Выпишите </a:t>
            </a:r>
            <a:r>
              <a:rPr lang="ru-RU" altLang="ru-RU" sz="4000" b="1" smtClean="0"/>
              <a:t>грамматическую основу </a:t>
            </a:r>
            <a:r>
              <a:rPr lang="ru-RU" altLang="ru-RU" sz="4000" smtClean="0"/>
              <a:t>предложения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eaLnBrk="1" hangingPunct="1"/>
            <a:r>
              <a:rPr lang="ru-RU" altLang="ru-RU" smtClean="0"/>
              <a:t>В тумане двигаются толпы оборванцев, мелькают около туманных, как в бане, огоньков 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667000" y="1447800"/>
            <a:ext cx="37338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ru-RU" sz="2400"/>
              <a:t>Толпы оборванцев </a:t>
            </a:r>
          </a:p>
          <a:p>
            <a:pPr algn="ctr" eaLnBrk="1" hangingPunct="1">
              <a:defRPr/>
            </a:pPr>
            <a:r>
              <a:rPr lang="ru-RU" sz="2400"/>
              <a:t>двигаются, мелькают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/>
              <a:t>Выпишите </a:t>
            </a:r>
            <a:r>
              <a:rPr lang="ru-RU" altLang="ru-RU" sz="4000" b="1" smtClean="0"/>
              <a:t>грамматическую основу </a:t>
            </a:r>
            <a:r>
              <a:rPr lang="ru-RU" altLang="ru-RU" sz="4000" smtClean="0"/>
              <a:t>предложения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eaLnBrk="1" hangingPunct="1"/>
            <a:r>
              <a:rPr lang="ru-RU" altLang="ru-RU" smtClean="0"/>
              <a:t>До всего этого крушения Корней Иванович не дожил, хотя и назвал имя главной смертельной болезни бюрократического государства – канцелярит. 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86000" y="1524000"/>
            <a:ext cx="41148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ru-RU" sz="2400"/>
              <a:t>Корней Иванович не дожил,</a:t>
            </a:r>
          </a:p>
          <a:p>
            <a:pPr algn="ctr" eaLnBrk="1" hangingPunct="1">
              <a:defRPr/>
            </a:pPr>
            <a:r>
              <a:rPr lang="ru-RU" sz="2400"/>
              <a:t>назвал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/>
              <a:t>Выпишите </a:t>
            </a:r>
            <a:r>
              <a:rPr lang="ru-RU" altLang="ru-RU" sz="4000" b="1" smtClean="0"/>
              <a:t>грамматическую основу </a:t>
            </a:r>
            <a:r>
              <a:rPr lang="ru-RU" altLang="ru-RU" sz="4000" smtClean="0"/>
              <a:t>предложения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76600"/>
            <a:ext cx="8229600" cy="2849563"/>
          </a:xfrm>
        </p:spPr>
        <p:txBody>
          <a:bodyPr/>
          <a:lstStyle/>
          <a:p>
            <a:pPr eaLnBrk="1" hangingPunct="1"/>
            <a:r>
              <a:rPr lang="ru-RU" altLang="ru-RU" smtClean="0"/>
              <a:t>И вдруг вижу под изгородью выпавшее оттуда гнездо и все начинаю понимать. 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895600" y="1828800"/>
            <a:ext cx="35814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ru-RU" sz="2400"/>
              <a:t>Вижу, начинаю понимать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Выполняем задания.</a:t>
            </a:r>
            <a:br>
              <a:rPr lang="ru-RU" altLang="ru-RU" sz="4000" smtClean="0"/>
            </a:br>
            <a:r>
              <a:rPr lang="ru-RU" altLang="ru-RU" sz="4000" smtClean="0"/>
              <a:t>Контролирующие задания.</a:t>
            </a:r>
          </a:p>
        </p:txBody>
      </p:sp>
    </p:spTree>
  </p:cSld>
  <p:clrMapOvr>
    <a:masterClrMapping/>
  </p:clrMapOvr>
  <p:transition/>
  <p:timing/>
</p:sld>
</file>

<file path=ppt/slides/slide4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/>
              <a:t>Выпишите </a:t>
            </a:r>
            <a:r>
              <a:rPr lang="ru-RU" altLang="ru-RU" sz="4000" b="1" smtClean="0"/>
              <a:t>грамматические основы </a:t>
            </a:r>
            <a:r>
              <a:rPr lang="ru-RU" altLang="ru-RU" sz="4000" smtClean="0"/>
              <a:t>предложений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/>
              <a:t>1.Он без остатка отдал свое сердце России – ее лесам и деревушкам, околицам, тропинкам и песням 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/>
              <a:t>2.А вдруг зал будет не полный?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/>
              <a:t>3.В ней быстро ходили взад и вперед, издавая глухое рычание, потрясая гривами и сверкая глазами, три молодых африканских льва.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/>
              <a:t>4. В Лондоне Андерсен встретился с Диккенсом и был в гостях у него в маленьком доме на взморье.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/>
              <a:t>5.Так-то и разбойник по прозванию Опта в четырнадцатом или пятнадцатом веке, намахавшись кистенем, раскаялся в конце концов и решил спасаться.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ru-RU" altLang="ru-RU" sz="2400" smtClean="0"/>
          </a:p>
          <a:p>
            <a:pPr marL="609600" indent="-609600" eaLnBrk="1" hangingPunct="1">
              <a:lnSpc>
                <a:spcPct val="90000"/>
              </a:lnSpc>
            </a:pPr>
            <a:endParaRPr lang="ru-RU" altLang="ru-RU" sz="2400" smtClean="0"/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/>
              <a:t>Соотнеси подлежащее и способ его выражения 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sz="2000" smtClean="0"/>
              <a:t>Сытый голодного не разумеет.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sz="2000" smtClean="0"/>
              <a:t>Семеро одного не ждут.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sz="2000" smtClean="0"/>
              <a:t>Готовиться к экзаменам не так-то просто.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sz="2000" smtClean="0"/>
              <a:t>Побеждают только верящие.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sz="2000" smtClean="0"/>
              <a:t>«Из» - это предлог.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sz="2000" smtClean="0"/>
              <a:t>Отец с сыном шли впереди.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sz="2000" smtClean="0"/>
              <a:t>Как мало бойцов уцелело.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sz="2000" smtClean="0"/>
              <a:t>Мы с ним были в театре.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sz="2000" smtClean="0"/>
              <a:t>Наконец-то наступило завтра.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sz="2000" smtClean="0"/>
              <a:t>Книга – источник знаний.</a:t>
            </a:r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sz="2000" smtClean="0"/>
              <a:t>Имя существительное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sz="2000" smtClean="0"/>
              <a:t>Причастие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sz="2000" smtClean="0"/>
              <a:t>Числительное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sz="2000" smtClean="0"/>
              <a:t>Глагол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sz="2000" smtClean="0"/>
              <a:t>Сущ.+ сущ. в тв. п.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sz="2000" smtClean="0"/>
              <a:t> Служебная часть речи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sz="2000" smtClean="0"/>
              <a:t>Наречие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sz="2000" smtClean="0"/>
              <a:t>Неопределённо-качественное слово + сущ. в р. п.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sz="2000" smtClean="0"/>
              <a:t>Мест. + мест.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sz="2000" smtClean="0"/>
              <a:t>Прилагательное в знач. сущ.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endParaRPr lang="ru-RU" altLang="ru-RU" sz="2000" smtClean="0"/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endParaRPr lang="ru-RU" altLang="ru-RU" sz="2000" smtClean="0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6096000" y="5715000"/>
            <a:ext cx="2362200" cy="914400"/>
          </a:xfrm>
          <a:prstGeom prst="downArrowCallout">
            <a:avLst>
              <a:gd name="adj1" fmla="val 64583"/>
              <a:gd name="adj2" fmla="val 64583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ПРОВЕРЬ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Проверь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altLang="ru-RU" smtClean="0"/>
              <a:t>он отдал сердце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altLang="ru-RU" smtClean="0"/>
              <a:t>зал будет не полный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altLang="ru-RU" smtClean="0"/>
              <a:t>три льва ходили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altLang="ru-RU" smtClean="0"/>
              <a:t>Андерсен встретился, был в гостях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altLang="ru-RU" smtClean="0"/>
              <a:t> разбойник раскаялся, решил спасаться </a:t>
            </a:r>
          </a:p>
          <a:p>
            <a:pPr marL="609600" indent="-609600" eaLnBrk="1" hangingPunct="1">
              <a:buFontTx/>
              <a:buAutoNum type="arabicPeriod"/>
            </a:pPr>
            <a:endParaRPr lang="ru-RU" altLang="ru-RU" smtClean="0"/>
          </a:p>
        </p:txBody>
      </p:sp>
    </p:spTree>
  </p:cSld>
  <p:clrMapOvr>
    <a:masterClrMapping/>
  </p:clrMapOvr>
  <p:transition/>
  <p:timing/>
</p:sld>
</file>

<file path=ppt/slides/slide5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7391400" cy="1143000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Какое из приведённых ниже предложений является односоставным?</a:t>
            </a:r>
            <a:endParaRPr lang="ru-RU" altLang="ru-RU" sz="280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3581400"/>
          </a:xfrm>
        </p:spPr>
        <p:txBody>
          <a:bodyPr/>
          <a:lstStyle/>
          <a:p>
            <a:pPr marL="514350" indent="-514350">
              <a:buClr>
                <a:srgbClr val="BFBFBF"/>
              </a:buClr>
              <a:buFontTx/>
              <a:buAutoNum type="arabicParenR"/>
            </a:pPr>
            <a:r>
              <a:rPr lang="ru-RU" altLang="ru-RU" sz="2800" b="1" smtClean="0"/>
              <a:t>Кривые переулки Арбата были засыпаны снегом. </a:t>
            </a:r>
            <a:r>
              <a:rPr lang="ru-RU" altLang="ru-RU" sz="2800" b="1" i="1" smtClean="0"/>
              <a:t>(А. Толстой.)</a:t>
            </a:r>
            <a:endParaRPr lang="ru-RU" altLang="ru-RU" sz="2800" smtClean="0"/>
          </a:p>
          <a:p>
            <a:pPr marL="514350" indent="-514350">
              <a:buClr>
                <a:srgbClr val="BFBFBF"/>
              </a:buClr>
              <a:buFontTx/>
              <a:buAutoNum type="arabicParenR"/>
            </a:pPr>
            <a:r>
              <a:rPr lang="ru-RU" altLang="ru-RU" sz="2800" b="1" smtClean="0"/>
              <a:t>Юная жена с утра до вечера — в лаборатории... </a:t>
            </a:r>
            <a:r>
              <a:rPr lang="ru-RU" altLang="ru-RU" sz="2800" b="1" i="1" smtClean="0"/>
              <a:t>(В. Токарева.)</a:t>
            </a:r>
            <a:endParaRPr lang="ru-RU" altLang="ru-RU" sz="2800" smtClean="0"/>
          </a:p>
          <a:p>
            <a:pPr marL="514350" indent="-514350">
              <a:buClr>
                <a:srgbClr val="BFBFBF"/>
              </a:buClr>
              <a:buFontTx/>
              <a:buAutoNum type="arabicParenR"/>
            </a:pPr>
            <a:r>
              <a:rPr lang="ru-RU" altLang="ru-RU" sz="2800" b="1" smtClean="0"/>
              <a:t>Там на неведомых дорожках — следы невиданных зверей</a:t>
            </a:r>
            <a:r>
              <a:rPr lang="ru-RU" altLang="ru-RU" sz="2800" b="1" i="1" smtClean="0"/>
              <a:t>. (А. Пушкин.)</a:t>
            </a:r>
            <a:endParaRPr lang="ru-RU" altLang="ru-RU" sz="2800" smtClean="0"/>
          </a:p>
          <a:p>
            <a:pPr marL="514350" indent="-514350">
              <a:buClr>
                <a:srgbClr val="BFBFBF"/>
              </a:buClr>
              <a:buFontTx/>
              <a:buAutoNum type="arabicParenR"/>
            </a:pPr>
            <a:r>
              <a:rPr lang="ru-RU" altLang="ru-RU" sz="2800" b="1" smtClean="0"/>
              <a:t>Ведут коней на водопой </a:t>
            </a:r>
            <a:r>
              <a:rPr lang="ru-RU" altLang="ru-RU" sz="2800" b="1" i="1" smtClean="0"/>
              <a:t>(М. Лермонтов).</a:t>
            </a:r>
            <a:endParaRPr lang="ru-RU" altLang="ru-RU" sz="2800" b="1" smtClean="0"/>
          </a:p>
        </p:txBody>
      </p:sp>
    </p:spTree>
  </p:cSld>
  <p:clrMapOvr>
    <a:masterClrMapping/>
  </p:clrMapOvr>
  <p:transition/>
  <p:timing/>
</p:sld>
</file>

<file path=ppt/slides/slide5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7391400" cy="1143000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Какое из приведённых ниже предложений является односоставным?</a:t>
            </a:r>
            <a:endParaRPr lang="ru-RU" altLang="ru-RU" sz="2800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3962400"/>
          </a:xfrm>
        </p:spPr>
        <p:txBody>
          <a:bodyPr/>
          <a:lstStyle/>
          <a:p>
            <a:pPr marL="514350" indent="-514350">
              <a:buClr>
                <a:srgbClr val="BFBFBF"/>
              </a:buClr>
              <a:buFontTx/>
              <a:buAutoNum type="arabicParenR"/>
            </a:pPr>
            <a:r>
              <a:rPr lang="ru-RU" altLang="ru-RU" sz="2800" b="1" smtClean="0"/>
              <a:t>Кривые переулки Арбата были засыпаны снегом. </a:t>
            </a:r>
            <a:r>
              <a:rPr lang="ru-RU" altLang="ru-RU" sz="2800" b="1" i="1" smtClean="0"/>
              <a:t>(А. Толстой.)</a:t>
            </a:r>
            <a:endParaRPr lang="ru-RU" altLang="ru-RU" sz="2800" smtClean="0"/>
          </a:p>
          <a:p>
            <a:pPr marL="514350" indent="-514350">
              <a:buClr>
                <a:srgbClr val="BFBFBF"/>
              </a:buClr>
              <a:buFontTx/>
              <a:buAutoNum type="arabicParenR"/>
            </a:pPr>
            <a:r>
              <a:rPr lang="ru-RU" altLang="ru-RU" sz="2800" b="1" smtClean="0"/>
              <a:t>Юная жена с утра до вечера — в лаборатории... </a:t>
            </a:r>
            <a:r>
              <a:rPr lang="ru-RU" altLang="ru-RU" sz="2800" b="1" i="1" smtClean="0"/>
              <a:t>(В. Токарева.)</a:t>
            </a:r>
            <a:endParaRPr lang="ru-RU" altLang="ru-RU" sz="2800" smtClean="0"/>
          </a:p>
          <a:p>
            <a:pPr marL="514350" indent="-514350">
              <a:buClr>
                <a:srgbClr val="BFBFBF"/>
              </a:buClr>
              <a:buFontTx/>
              <a:buAutoNum type="arabicParenR"/>
            </a:pPr>
            <a:r>
              <a:rPr lang="ru-RU" altLang="ru-RU" sz="2800" b="1" smtClean="0"/>
              <a:t>Там на неведомых дорожках — следы невиданных зверей</a:t>
            </a:r>
            <a:r>
              <a:rPr lang="ru-RU" altLang="ru-RU" sz="2800" b="1" i="1" smtClean="0"/>
              <a:t>. (А. Пушкин.)</a:t>
            </a:r>
          </a:p>
          <a:p>
            <a:pPr marL="514350" indent="-514350">
              <a:buClr>
                <a:srgbClr val="BFBFBF"/>
              </a:buClr>
              <a:buFontTx/>
              <a:buAutoNum type="arabicParenR"/>
            </a:pPr>
            <a:endParaRPr lang="ru-RU" altLang="ru-RU" sz="2800" smtClean="0"/>
          </a:p>
          <a:p>
            <a:pPr marL="514350" indent="-514350">
              <a:buClr>
                <a:srgbClr val="BFBFBF"/>
              </a:buClr>
              <a:buFontTx/>
              <a:buAutoNum type="arabicParenR"/>
            </a:pPr>
            <a:r>
              <a:rPr lang="ru-RU" altLang="ru-RU" sz="2800" b="1" smtClean="0"/>
              <a:t>Ведут коней на водопой </a:t>
            </a:r>
            <a:r>
              <a:rPr lang="ru-RU" altLang="ru-RU" sz="2800" b="1" i="1" smtClean="0"/>
              <a:t>(М. Лермонтов).</a:t>
            </a:r>
            <a:endParaRPr lang="ru-RU" altLang="ru-RU" sz="2800" b="1" smtClean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362200" y="2438400"/>
            <a:ext cx="1524000" cy="158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5"/>
          <p:cNvGrpSpPr/>
          <p:nvPr/>
        </p:nvGrpSpPr>
        <p:grpSpPr>
          <a:xfrm>
            <a:off x="5867400" y="2438400"/>
            <a:ext cx="2514600" cy="77788"/>
            <a:chOff x="5257800" y="2438400"/>
            <a:chExt cx="2514600" cy="77788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>
              <a:off x="5257800" y="2438400"/>
              <a:ext cx="2514600" cy="1588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5257800" y="2514600"/>
              <a:ext cx="2514600" cy="1588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Прямая соединительная линия 16"/>
          <p:cNvCxnSpPr/>
          <p:nvPr/>
        </p:nvCxnSpPr>
        <p:spPr>
          <a:xfrm>
            <a:off x="1981200" y="3352800"/>
            <a:ext cx="838200" cy="158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172200" y="4343400"/>
            <a:ext cx="914400" cy="158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22"/>
          <p:cNvGrpSpPr/>
          <p:nvPr/>
        </p:nvGrpSpPr>
        <p:grpSpPr>
          <a:xfrm>
            <a:off x="990600" y="5867400"/>
            <a:ext cx="990600" cy="76200"/>
            <a:chOff x="5257800" y="2438400"/>
            <a:chExt cx="2514600" cy="77788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>
              <a:off x="5257800" y="2438400"/>
              <a:ext cx="2514600" cy="1621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5257800" y="2514568"/>
              <a:ext cx="2514600" cy="162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6172200" y="3200400"/>
            <a:ext cx="4419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b="1" i="1">
                <a:solidFill>
                  <a:schemeClr val="accent3">
                    <a:lumMod val="75000"/>
                  </a:schemeClr>
                </a:solidFill>
              </a:rPr>
              <a:t>(Двусоставное, неполное)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209800" y="4724400"/>
            <a:ext cx="6324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b="1" i="1">
                <a:solidFill>
                  <a:schemeClr val="accent3">
                    <a:lumMod val="75000"/>
                  </a:schemeClr>
                </a:solidFill>
              </a:rPr>
              <a:t>(Двусоставное, неполное)</a:t>
            </a:r>
          </a:p>
        </p:txBody>
      </p:sp>
      <p:sp>
        <p:nvSpPr>
          <p:cNvPr id="31" name="Овал 30"/>
          <p:cNvSpPr/>
          <p:nvPr/>
        </p:nvSpPr>
        <p:spPr>
          <a:xfrm>
            <a:off x="304800" y="5257800"/>
            <a:ext cx="609600" cy="609600"/>
          </a:xfrm>
          <a:prstGeom prst="ellipse">
            <a:avLst/>
          </a:prstGeom>
          <a:noFill/>
          <a:ln w="44450" cap="rnd">
            <a:solidFill>
              <a:srgbClr val="3E8E3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7" presetClass="entr" presetSubtype="0" fill="hold" grpId="0" nodeType="afterEffect"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7" presetClass="entr" presetSubtype="0" fill="hold" grpId="1" nodeType="afterEffect"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1" presetClass="entr" presetSubtype="1" fill="hold" grpId="2" nodeType="afterEffect"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0" grpId="1"/>
      <p:bldP spid="31" grpId="2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7696200" cy="1143000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Какое из предложений является двусоставным?</a:t>
            </a:r>
            <a:endParaRPr lang="ru-RU" altLang="ru-RU" sz="2800" smtClean="0"/>
          </a:p>
        </p:txBody>
      </p:sp>
      <p:sp>
        <p:nvSpPr>
          <p:cNvPr id="55299" name="Rectangle 4"/>
          <p:cNvSpPr>
            <a:spLocks noChangeArrowheads="1"/>
          </p:cNvSpPr>
          <p:nvPr/>
        </p:nvSpPr>
        <p:spPr bwMode="auto">
          <a:xfrm>
            <a:off x="381000" y="1981200"/>
            <a:ext cx="8534400" cy="1524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879475" indent="-51435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AutoNum type="arabicParenBoth"/>
            </a:pPr>
            <a:r>
              <a:rPr lang="ru-RU" altLang="ru-RU" sz="3200"/>
              <a:t>Какая ночь! (2) Я не могу. (3) Не спится мне. (4) Такая лунность.</a:t>
            </a:r>
          </a:p>
          <a:p>
            <a:pPr marL="879475" indent="-514350" eaLnBrk="1" hangingPunct="1">
              <a:spcBef>
                <a:spcPct val="20000"/>
              </a:spcBef>
              <a:buClr>
                <a:schemeClr val="bg2"/>
              </a:buClr>
              <a:buSzPct val="70000"/>
            </a:pPr>
            <a:r>
              <a:rPr lang="ru-RU" altLang="ru-RU" sz="3200" i="1"/>
              <a:t>(С. Есенин.)</a:t>
            </a:r>
            <a:endParaRPr lang="ru-RU" altLang="ru-RU" sz="3200"/>
          </a:p>
        </p:txBody>
      </p:sp>
    </p:spTree>
  </p:cSld>
  <p:clrMapOvr>
    <a:masterClrMapping/>
  </p:clrMapOvr>
  <p:transition/>
  <p:timing/>
</p:sld>
</file>

<file path=ppt/slides/slide5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7696200" cy="1143000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Какое из предложений является двусоставным?</a:t>
            </a:r>
            <a:endParaRPr lang="ru-RU" altLang="ru-RU" sz="2800" smtClean="0"/>
          </a:p>
        </p:txBody>
      </p:sp>
      <p:sp>
        <p:nvSpPr>
          <p:cNvPr id="56323" name="Rectangle 4"/>
          <p:cNvSpPr>
            <a:spLocks noChangeArrowheads="1"/>
          </p:cNvSpPr>
          <p:nvPr/>
        </p:nvSpPr>
        <p:spPr bwMode="auto">
          <a:xfrm>
            <a:off x="381000" y="1981200"/>
            <a:ext cx="8229600" cy="3505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65125" eaLnBrk="1" hangingPunct="1">
              <a:lnSpc>
                <a:spcPct val="15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altLang="ru-RU" sz="3200"/>
              <a:t>(1) Какая ночь! </a:t>
            </a:r>
          </a:p>
          <a:p>
            <a:pPr marL="365125" eaLnBrk="1" hangingPunct="1">
              <a:lnSpc>
                <a:spcPct val="15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altLang="ru-RU" sz="3200"/>
              <a:t>(2) Я не могу. </a:t>
            </a:r>
          </a:p>
          <a:p>
            <a:pPr marL="365125" eaLnBrk="1" hangingPunct="1">
              <a:lnSpc>
                <a:spcPct val="15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altLang="ru-RU" sz="3200"/>
              <a:t>(3) Не спится мне. </a:t>
            </a:r>
          </a:p>
          <a:p>
            <a:pPr marL="365125" eaLnBrk="1" hangingPunct="1">
              <a:lnSpc>
                <a:spcPct val="15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altLang="ru-RU" sz="3200"/>
              <a:t>(4) Такая лунность. </a:t>
            </a:r>
            <a:endParaRPr lang="ru-RU" altLang="ru-RU" sz="3200" b="1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514600" y="2667000"/>
            <a:ext cx="838200" cy="158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371600" y="3505200"/>
            <a:ext cx="304800" cy="158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9"/>
          <p:cNvGrpSpPr/>
          <p:nvPr/>
        </p:nvGrpSpPr>
        <p:grpSpPr>
          <a:xfrm>
            <a:off x="1828800" y="3505200"/>
            <a:ext cx="1219200" cy="76200"/>
            <a:chOff x="5257800" y="2438400"/>
            <a:chExt cx="2514600" cy="77788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5257800" y="2438400"/>
              <a:ext cx="2514600" cy="1621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5257800" y="2514568"/>
              <a:ext cx="2514600" cy="162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Ромб 12"/>
          <p:cNvSpPr/>
          <p:nvPr/>
        </p:nvSpPr>
        <p:spPr>
          <a:xfrm>
            <a:off x="1828800" y="2971800"/>
            <a:ext cx="533400" cy="609600"/>
          </a:xfrm>
          <a:prstGeom prst="diamond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grpSp>
        <p:nvGrpSpPr>
          <p:cNvPr id="3" name="Группа 13"/>
          <p:cNvGrpSpPr/>
          <p:nvPr/>
        </p:nvGrpSpPr>
        <p:grpSpPr>
          <a:xfrm>
            <a:off x="1447800" y="4343400"/>
            <a:ext cx="1676400" cy="76200"/>
            <a:chOff x="5257800" y="2438400"/>
            <a:chExt cx="2514600" cy="77788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5257800" y="2438400"/>
              <a:ext cx="2514600" cy="1621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5257800" y="2514568"/>
              <a:ext cx="2514600" cy="162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Ромб 16"/>
          <p:cNvSpPr/>
          <p:nvPr/>
        </p:nvSpPr>
        <p:spPr>
          <a:xfrm>
            <a:off x="1371600" y="3810000"/>
            <a:ext cx="609600" cy="609600"/>
          </a:xfrm>
          <a:prstGeom prst="diamond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514600" y="5181600"/>
            <a:ext cx="1524000" cy="158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657600" y="2133600"/>
            <a:ext cx="4724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b="1" i="1">
                <a:solidFill>
                  <a:schemeClr val="accent3">
                    <a:lumMod val="75000"/>
                  </a:schemeClr>
                </a:solidFill>
              </a:rPr>
              <a:t>(Односоставное, назывное)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00400" y="3048000"/>
            <a:ext cx="3276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b="1" i="1">
                <a:solidFill>
                  <a:schemeClr val="accent3">
                    <a:lumMod val="75000"/>
                  </a:schemeClr>
                </a:solidFill>
              </a:rPr>
              <a:t>(Двусоставное)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38600" y="3810000"/>
            <a:ext cx="4648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b="1" i="1">
                <a:solidFill>
                  <a:schemeClr val="accent3">
                    <a:lumMod val="75000"/>
                  </a:schemeClr>
                </a:solidFill>
              </a:rPr>
              <a:t>(Односоставное, безличное)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191000" y="4648200"/>
            <a:ext cx="4724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b="1" i="1">
                <a:solidFill>
                  <a:schemeClr val="accent3">
                    <a:lumMod val="75000"/>
                  </a:schemeClr>
                </a:solidFill>
              </a:rPr>
              <a:t>(Односоставное, назывное)</a:t>
            </a:r>
          </a:p>
        </p:txBody>
      </p:sp>
      <p:sp>
        <p:nvSpPr>
          <p:cNvPr id="27" name="Овал 26"/>
          <p:cNvSpPr/>
          <p:nvPr/>
        </p:nvSpPr>
        <p:spPr>
          <a:xfrm>
            <a:off x="762000" y="2971800"/>
            <a:ext cx="609600" cy="609600"/>
          </a:xfrm>
          <a:prstGeom prst="ellipse">
            <a:avLst/>
          </a:prstGeom>
          <a:noFill/>
          <a:ln w="44450" cap="rnd">
            <a:solidFill>
              <a:srgbClr val="3E8E3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2" nodeType="afterEffect"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7" presetClass="entr" presetSubtype="0" fill="hold" grpId="3" nodeType="afterEffect"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1" presetClass="entr" presetSubtype="1" fill="hold" grpId="1" nodeType="afterEffect"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7" presetClass="entr" presetSubtype="0" fill="hold" grpId="4" nodeType="afterEffect"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7" presetClass="entr" presetSubtype="0" fill="hold" grpId="5" nodeType="afterEffect"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1" presetClass="entr" presetSubtype="1" fill="hold" grpId="6" nodeType="afterEffect"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1"/>
      <p:bldP spid="23" grpId="2"/>
      <p:bldP spid="24" grpId="3"/>
      <p:bldP spid="25" grpId="4"/>
      <p:bldP spid="26" grpId="5"/>
      <p:bldP spid="27" grpId="6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7391400" cy="1143000"/>
          </a:xfrm>
        </p:spPr>
        <p:txBody>
          <a:bodyPr/>
          <a:lstStyle/>
          <a:p>
            <a:pPr algn="just" eaLnBrk="1" hangingPunct="1"/>
            <a:r>
              <a:rPr lang="ru-RU" altLang="ru-RU" sz="2800" b="1" smtClean="0"/>
              <a:t>Какое из предложений является безличным?</a:t>
            </a:r>
            <a:endParaRPr lang="ru-RU" altLang="ru-RU" sz="2800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19313"/>
            <a:ext cx="8229600" cy="1158875"/>
          </a:xfrm>
          <a:noFill/>
        </p:spPr>
        <p:txBody>
          <a:bodyPr/>
          <a:lstStyle/>
          <a:p>
            <a:pPr marL="365125" indent="0" algn="just" eaLnBrk="1" hangingPunct="1">
              <a:buFont typeface="Wingdings" pitchFamily="2" charset="2"/>
              <a:buNone/>
            </a:pPr>
            <a:r>
              <a:rPr lang="ru-RU" altLang="ru-RU" smtClean="0"/>
              <a:t>(1) Какая ночь! (2) Я не могу. (3) Не спится мне. (4) Такая лунность. </a:t>
            </a:r>
            <a:r>
              <a:rPr lang="ru-RU" altLang="ru-RU" b="1" i="1" smtClean="0"/>
              <a:t>(С. Есенин.)</a:t>
            </a:r>
            <a:endParaRPr lang="ru-RU" altLang="ru-RU" b="1" smtClean="0"/>
          </a:p>
        </p:txBody>
      </p:sp>
    </p:spTree>
  </p:cSld>
  <p:clrMapOvr>
    <a:masterClrMapping/>
  </p:clrMapOvr>
  <p:transition/>
  <p:timing/>
</p:sld>
</file>

<file path=ppt/slides/slide5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7391400" cy="1143000"/>
          </a:xfrm>
        </p:spPr>
        <p:txBody>
          <a:bodyPr/>
          <a:lstStyle/>
          <a:p>
            <a:pPr algn="just" eaLnBrk="1" hangingPunct="1"/>
            <a:r>
              <a:rPr lang="ru-RU" altLang="ru-RU" sz="2800" b="1" smtClean="0"/>
              <a:t>Какое из предложений является безличным?</a:t>
            </a:r>
            <a:endParaRPr lang="ru-RU" altLang="ru-RU" sz="2800" smtClean="0"/>
          </a:p>
        </p:txBody>
      </p:sp>
      <p:sp>
        <p:nvSpPr>
          <p:cNvPr id="58371" name="Rectangle 4"/>
          <p:cNvSpPr>
            <a:spLocks noChangeArrowheads="1"/>
          </p:cNvSpPr>
          <p:nvPr/>
        </p:nvSpPr>
        <p:spPr bwMode="auto">
          <a:xfrm>
            <a:off x="381000" y="1981200"/>
            <a:ext cx="8229600" cy="3505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65125" eaLnBrk="1" hangingPunct="1">
              <a:lnSpc>
                <a:spcPct val="15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altLang="ru-RU" sz="3200"/>
              <a:t>(1) Какая ночь! </a:t>
            </a:r>
          </a:p>
          <a:p>
            <a:pPr marL="365125" eaLnBrk="1" hangingPunct="1">
              <a:lnSpc>
                <a:spcPct val="15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altLang="ru-RU" sz="3200"/>
              <a:t>(2) Я не могу. </a:t>
            </a:r>
          </a:p>
          <a:p>
            <a:pPr marL="365125" eaLnBrk="1" hangingPunct="1">
              <a:lnSpc>
                <a:spcPct val="15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altLang="ru-RU" sz="3200"/>
              <a:t>(3) Не спится мне. </a:t>
            </a:r>
          </a:p>
          <a:p>
            <a:pPr marL="365125" eaLnBrk="1" hangingPunct="1">
              <a:lnSpc>
                <a:spcPct val="15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altLang="ru-RU" sz="3200"/>
              <a:t>(4) Такая лунность. </a:t>
            </a:r>
            <a:endParaRPr lang="ru-RU" altLang="ru-RU" sz="3200" b="1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514600" y="2667000"/>
            <a:ext cx="838200" cy="158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371600" y="3505200"/>
            <a:ext cx="304800" cy="158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3"/>
          <p:cNvGrpSpPr/>
          <p:nvPr/>
        </p:nvGrpSpPr>
        <p:grpSpPr>
          <a:xfrm>
            <a:off x="1828800" y="3505200"/>
            <a:ext cx="1219200" cy="76200"/>
            <a:chOff x="5257800" y="2438400"/>
            <a:chExt cx="2514600" cy="77788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5257800" y="2438400"/>
              <a:ext cx="2514600" cy="1621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5257800" y="2514568"/>
              <a:ext cx="2514600" cy="162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Ромб 16"/>
          <p:cNvSpPr/>
          <p:nvPr/>
        </p:nvSpPr>
        <p:spPr>
          <a:xfrm>
            <a:off x="1676400" y="2971800"/>
            <a:ext cx="533400" cy="609600"/>
          </a:xfrm>
          <a:prstGeom prst="diamond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grpSp>
        <p:nvGrpSpPr>
          <p:cNvPr id="3" name="Группа 17"/>
          <p:cNvGrpSpPr/>
          <p:nvPr/>
        </p:nvGrpSpPr>
        <p:grpSpPr>
          <a:xfrm>
            <a:off x="1447800" y="4343400"/>
            <a:ext cx="1676400" cy="76200"/>
            <a:chOff x="5257800" y="2438400"/>
            <a:chExt cx="2514600" cy="77788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5257800" y="2438400"/>
              <a:ext cx="2514600" cy="1621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5257800" y="2514568"/>
              <a:ext cx="2514600" cy="162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Ромб 20"/>
          <p:cNvSpPr/>
          <p:nvPr/>
        </p:nvSpPr>
        <p:spPr>
          <a:xfrm>
            <a:off x="1295400" y="3810000"/>
            <a:ext cx="609600" cy="609600"/>
          </a:xfrm>
          <a:prstGeom prst="diamond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2514600" y="5181600"/>
            <a:ext cx="1524000" cy="158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657600" y="2133600"/>
            <a:ext cx="4724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b="1" i="1">
                <a:solidFill>
                  <a:schemeClr val="accent3">
                    <a:lumMod val="75000"/>
                  </a:schemeClr>
                </a:solidFill>
              </a:rPr>
              <a:t>(Односоставное, назывное)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00400" y="3048000"/>
            <a:ext cx="3276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b="1" i="1">
                <a:solidFill>
                  <a:schemeClr val="accent3">
                    <a:lumMod val="75000"/>
                  </a:schemeClr>
                </a:solidFill>
              </a:rPr>
              <a:t>(Двусоставное)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38600" y="3810000"/>
            <a:ext cx="4648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b="1" i="1">
                <a:solidFill>
                  <a:schemeClr val="accent3">
                    <a:lumMod val="75000"/>
                  </a:schemeClr>
                </a:solidFill>
              </a:rPr>
              <a:t>(Односоставное, безличное)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191000" y="4648200"/>
            <a:ext cx="4724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b="1" i="1">
                <a:solidFill>
                  <a:schemeClr val="accent3">
                    <a:lumMod val="75000"/>
                  </a:schemeClr>
                </a:solidFill>
              </a:rPr>
              <a:t>(Односоставное, назывное)</a:t>
            </a:r>
          </a:p>
        </p:txBody>
      </p:sp>
      <p:sp>
        <p:nvSpPr>
          <p:cNvPr id="27" name="Овал 26"/>
          <p:cNvSpPr/>
          <p:nvPr/>
        </p:nvSpPr>
        <p:spPr>
          <a:xfrm>
            <a:off x="762000" y="3810000"/>
            <a:ext cx="609600" cy="609600"/>
          </a:xfrm>
          <a:prstGeom prst="ellipse">
            <a:avLst/>
          </a:prstGeom>
          <a:noFill/>
          <a:ln w="44450" cap="rnd">
            <a:solidFill>
              <a:srgbClr val="3E8E3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2" nodeType="afterEffect"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7" presetClass="entr" presetSubtype="0" fill="hold" grpId="3" nodeType="afterEffect"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1" presetClass="entr" presetSubtype="1" fill="hold" grpId="1" nodeType="afterEffect"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7" presetClass="entr" presetSubtype="0" fill="hold" grpId="4" nodeType="afterEffect"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7" presetClass="entr" presetSubtype="0" fill="hold" grpId="5" nodeType="afterEffect"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1" presetClass="entr" presetSubtype="1" fill="hold" grpId="6" nodeType="afterEffect"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1"/>
      <p:bldP spid="23" grpId="2"/>
      <p:bldP spid="24" grpId="3"/>
      <p:bldP spid="25" grpId="4"/>
      <p:bldP spid="26" grpId="5"/>
      <p:bldP spid="27" grpId="6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7391400" cy="1143000"/>
          </a:xfrm>
        </p:spPr>
        <p:txBody>
          <a:bodyPr/>
          <a:lstStyle/>
          <a:p>
            <a:pPr algn="just" eaLnBrk="1" hangingPunct="1"/>
            <a:r>
              <a:rPr lang="ru-RU" altLang="ru-RU" sz="2800" b="1" smtClean="0"/>
              <a:t>Какое(ие) предложение(я) в этом тексте является назывным?</a:t>
            </a:r>
            <a:endParaRPr lang="ru-RU" altLang="ru-RU" sz="280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19313"/>
            <a:ext cx="8229600" cy="1158875"/>
          </a:xfrm>
          <a:noFill/>
        </p:spPr>
        <p:txBody>
          <a:bodyPr/>
          <a:lstStyle/>
          <a:p>
            <a:pPr marL="365125" indent="0" algn="just" eaLnBrk="1" hangingPunct="1">
              <a:buFont typeface="Wingdings" pitchFamily="2" charset="2"/>
              <a:buNone/>
            </a:pPr>
            <a:r>
              <a:rPr lang="ru-RU" altLang="ru-RU" smtClean="0"/>
              <a:t>(1) Какая ночь! (2) Я не могу. (3) Не спится мне. (4) Такая лунность. </a:t>
            </a:r>
            <a:r>
              <a:rPr lang="ru-RU" altLang="ru-RU" b="1" i="1" smtClean="0"/>
              <a:t>(С. Есенин.)</a:t>
            </a:r>
            <a:endParaRPr lang="ru-RU" altLang="ru-RU" b="1" smtClean="0"/>
          </a:p>
        </p:txBody>
      </p:sp>
    </p:spTree>
  </p:cSld>
  <p:clrMapOvr>
    <a:masterClrMapping/>
  </p:clrMapOvr>
  <p:transition/>
  <p:timing/>
</p:sld>
</file>

<file path=ppt/slides/slide5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7391400" cy="1143000"/>
          </a:xfrm>
        </p:spPr>
        <p:txBody>
          <a:bodyPr/>
          <a:lstStyle/>
          <a:p>
            <a:pPr algn="just" eaLnBrk="1" hangingPunct="1"/>
            <a:r>
              <a:rPr lang="ru-RU" altLang="ru-RU" sz="2800" b="1" smtClean="0"/>
              <a:t>Какое(ие) предложение(я) в этом тексте является назывным?</a:t>
            </a:r>
            <a:endParaRPr lang="ru-RU" altLang="ru-RU" sz="2800" smtClean="0"/>
          </a:p>
        </p:txBody>
      </p:sp>
      <p:sp>
        <p:nvSpPr>
          <p:cNvPr id="60419" name="Rectangle 4"/>
          <p:cNvSpPr>
            <a:spLocks noChangeArrowheads="1"/>
          </p:cNvSpPr>
          <p:nvPr/>
        </p:nvSpPr>
        <p:spPr bwMode="auto">
          <a:xfrm>
            <a:off x="381000" y="1981200"/>
            <a:ext cx="8229600" cy="3505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65125" eaLnBrk="1" hangingPunct="1">
              <a:lnSpc>
                <a:spcPct val="15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altLang="ru-RU" sz="3200"/>
              <a:t>(1) Какая ночь! </a:t>
            </a:r>
          </a:p>
          <a:p>
            <a:pPr marL="365125" eaLnBrk="1" hangingPunct="1">
              <a:lnSpc>
                <a:spcPct val="15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altLang="ru-RU" sz="3200"/>
              <a:t>(2) Я не могу. </a:t>
            </a:r>
          </a:p>
          <a:p>
            <a:pPr marL="365125" eaLnBrk="1" hangingPunct="1">
              <a:lnSpc>
                <a:spcPct val="15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altLang="ru-RU" sz="3200"/>
              <a:t>(3) Не спится мне. </a:t>
            </a:r>
          </a:p>
          <a:p>
            <a:pPr marL="365125" eaLnBrk="1" hangingPunct="1">
              <a:lnSpc>
                <a:spcPct val="15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altLang="ru-RU" sz="3200"/>
              <a:t>(4) Такая лунность. </a:t>
            </a:r>
            <a:endParaRPr lang="ru-RU" altLang="ru-RU" sz="3200" b="1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514600" y="2667000"/>
            <a:ext cx="838200" cy="158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0"/>
          <p:cNvGrpSpPr/>
          <p:nvPr/>
        </p:nvGrpSpPr>
        <p:grpSpPr>
          <a:xfrm>
            <a:off x="1828800" y="3505200"/>
            <a:ext cx="1219200" cy="76200"/>
            <a:chOff x="5257800" y="2438400"/>
            <a:chExt cx="2514600" cy="77788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>
              <a:off x="5257800" y="2438400"/>
              <a:ext cx="2514600" cy="1621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5257800" y="2514568"/>
              <a:ext cx="2514600" cy="162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Ромб 33"/>
          <p:cNvSpPr/>
          <p:nvPr/>
        </p:nvSpPr>
        <p:spPr>
          <a:xfrm>
            <a:off x="1676400" y="2971800"/>
            <a:ext cx="533400" cy="609600"/>
          </a:xfrm>
          <a:prstGeom prst="diamond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grpSp>
        <p:nvGrpSpPr>
          <p:cNvPr id="3" name="Группа 34"/>
          <p:cNvGrpSpPr/>
          <p:nvPr/>
        </p:nvGrpSpPr>
        <p:grpSpPr>
          <a:xfrm>
            <a:off x="1447800" y="4343400"/>
            <a:ext cx="1676400" cy="76200"/>
            <a:chOff x="5257800" y="2438400"/>
            <a:chExt cx="2514600" cy="77788"/>
          </a:xfrm>
        </p:grpSpPr>
        <p:cxnSp>
          <p:nvCxnSpPr>
            <p:cNvPr id="36" name="Прямая соединительная линия 35"/>
            <p:cNvCxnSpPr/>
            <p:nvPr/>
          </p:nvCxnSpPr>
          <p:spPr>
            <a:xfrm>
              <a:off x="5257800" y="2438400"/>
              <a:ext cx="2514600" cy="1621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5257800" y="2514568"/>
              <a:ext cx="2514600" cy="162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Ромб 37"/>
          <p:cNvSpPr/>
          <p:nvPr/>
        </p:nvSpPr>
        <p:spPr>
          <a:xfrm>
            <a:off x="1295400" y="3810000"/>
            <a:ext cx="609600" cy="609600"/>
          </a:xfrm>
          <a:prstGeom prst="diamond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2514600" y="5181600"/>
            <a:ext cx="1524000" cy="158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657600" y="2133600"/>
            <a:ext cx="4724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b="1" i="1">
                <a:solidFill>
                  <a:schemeClr val="accent3">
                    <a:lumMod val="75000"/>
                  </a:schemeClr>
                </a:solidFill>
              </a:rPr>
              <a:t>(Односоставное, назывное)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00400" y="3048000"/>
            <a:ext cx="373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b="1" i="1">
                <a:solidFill>
                  <a:schemeClr val="accent3">
                    <a:lumMod val="75000"/>
                  </a:schemeClr>
                </a:solidFill>
              </a:rPr>
              <a:t>(Двусоставное)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038600" y="3810000"/>
            <a:ext cx="4648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b="1" i="1">
                <a:solidFill>
                  <a:schemeClr val="accent3">
                    <a:lumMod val="75000"/>
                  </a:schemeClr>
                </a:solidFill>
              </a:rPr>
              <a:t>(Односоставное, безличное)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191000" y="4648200"/>
            <a:ext cx="4724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b="1" i="1">
                <a:solidFill>
                  <a:schemeClr val="accent3">
                    <a:lumMod val="75000"/>
                  </a:schemeClr>
                </a:solidFill>
              </a:rPr>
              <a:t>(Односоставное, назывное)</a:t>
            </a:r>
          </a:p>
        </p:txBody>
      </p:sp>
      <p:sp>
        <p:nvSpPr>
          <p:cNvPr id="44" name="Овал 43"/>
          <p:cNvSpPr/>
          <p:nvPr/>
        </p:nvSpPr>
        <p:spPr>
          <a:xfrm>
            <a:off x="762000" y="4648200"/>
            <a:ext cx="609600" cy="609600"/>
          </a:xfrm>
          <a:prstGeom prst="ellipse">
            <a:avLst/>
          </a:prstGeom>
          <a:noFill/>
          <a:ln w="44450" cap="rnd">
            <a:solidFill>
              <a:srgbClr val="3E8E3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762000" y="2133600"/>
            <a:ext cx="609600" cy="609600"/>
          </a:xfrm>
          <a:prstGeom prst="ellipse">
            <a:avLst/>
          </a:prstGeom>
          <a:noFill/>
          <a:ln w="44450" cap="rnd">
            <a:solidFill>
              <a:srgbClr val="3E8E3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1371600" y="3505200"/>
            <a:ext cx="304800" cy="158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2" nodeType="afterEffect"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7" presetClass="entr" presetSubtype="0" fill="hold" grpId="3" nodeType="afterEffect"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1" presetClass="entr" presetSubtype="1" fill="hold" grpId="1" nodeType="afterEffect"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7" presetClass="entr" presetSubtype="0" fill="hold" grpId="4" nodeType="afterEffect"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7" presetClass="entr" presetSubtype="0" fill="hold" grpId="5" nodeType="afterEffect"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1" presetClass="entr" presetSubtype="1" fill="hold" grpId="6" nodeType="afterEffect"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67" presetID="21" presetClass="entr" presetSubtype="1" fill="hold" grpId="7" nodeType="afterEffect"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8" grpId="1"/>
      <p:bldP spid="40" grpId="2"/>
      <p:bldP spid="41" grpId="3"/>
      <p:bldP spid="42" grpId="4"/>
      <p:bldP spid="43" grpId="5"/>
      <p:bldP spid="44" grpId="6"/>
      <p:bldP spid="45" grpId="7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7391400" cy="1143000"/>
          </a:xfrm>
        </p:spPr>
        <p:txBody>
          <a:bodyPr/>
          <a:lstStyle/>
          <a:p>
            <a:pPr algn="just" eaLnBrk="1" hangingPunct="1"/>
            <a:r>
              <a:rPr lang="ru-RU" altLang="ru-RU" sz="2800" b="1" smtClean="0"/>
              <a:t>Какое из приведённых ниже предложений является определённо-личным?</a:t>
            </a:r>
            <a:r>
              <a:rPr lang="ru-RU" altLang="ru-RU" sz="2800" smtClean="0"/>
              <a:t>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229600" cy="4038600"/>
          </a:xfrm>
        </p:spPr>
        <p:txBody>
          <a:bodyPr/>
          <a:lstStyle/>
          <a:p>
            <a:pPr marL="514350" indent="-514350">
              <a:buClr>
                <a:srgbClr val="BFBFBF"/>
              </a:buClr>
              <a:buFontTx/>
              <a:buAutoNum type="arabicParenR"/>
            </a:pPr>
            <a:r>
              <a:rPr lang="ru-RU" altLang="ru-RU" smtClean="0"/>
              <a:t>Невозможно общаться с человеком одной темы. </a:t>
            </a:r>
            <a:r>
              <a:rPr lang="ru-RU" altLang="ru-RU" i="1" smtClean="0"/>
              <a:t>(В. Токарева.)</a:t>
            </a:r>
            <a:endParaRPr lang="ru-RU" altLang="ru-RU" smtClean="0"/>
          </a:p>
          <a:p>
            <a:pPr marL="514350" indent="-514350">
              <a:buClr>
                <a:srgbClr val="BFBFBF"/>
              </a:buClr>
              <a:buFontTx/>
              <a:buAutoNum type="arabicParenR"/>
            </a:pPr>
            <a:r>
              <a:rPr lang="ru-RU" altLang="ru-RU" smtClean="0"/>
              <a:t>Я красивых таких не видел... </a:t>
            </a:r>
            <a:r>
              <a:rPr lang="ru-RU" altLang="ru-RU" i="1" smtClean="0"/>
              <a:t>(С. Есенин.)</a:t>
            </a:r>
            <a:endParaRPr lang="ru-RU" altLang="ru-RU" smtClean="0"/>
          </a:p>
          <a:p>
            <a:pPr marL="514350" indent="-514350">
              <a:buClr>
                <a:srgbClr val="BFBFBF"/>
              </a:buClr>
              <a:buFontTx/>
              <a:buAutoNum type="arabicParenR"/>
            </a:pPr>
            <a:r>
              <a:rPr lang="ru-RU" altLang="ru-RU" smtClean="0"/>
              <a:t>Разве жить без русского простора небу с позолоченной резьбой? </a:t>
            </a:r>
            <a:r>
              <a:rPr lang="ru-RU" altLang="ru-RU" i="1" smtClean="0"/>
              <a:t>(Н. Тихонов.)</a:t>
            </a:r>
            <a:endParaRPr lang="ru-RU" altLang="ru-RU" smtClean="0"/>
          </a:p>
          <a:p>
            <a:pPr marL="514350" indent="-514350">
              <a:buClr>
                <a:srgbClr val="BFBFBF"/>
              </a:buClr>
              <a:buFontTx/>
              <a:buAutoNum type="arabicParenR"/>
            </a:pPr>
            <a:r>
              <a:rPr lang="ru-RU" altLang="ru-RU" smtClean="0"/>
              <a:t>Но, прошу вас, не глядите на меня с недоверием или подозрением</a:t>
            </a:r>
            <a:r>
              <a:rPr lang="ru-RU" altLang="ru-RU" i="1" smtClean="0"/>
              <a:t>.</a:t>
            </a:r>
            <a:r>
              <a:rPr lang="ru-RU" altLang="ru-RU" smtClean="0"/>
              <a:t> </a:t>
            </a:r>
            <a:r>
              <a:rPr lang="ru-RU" altLang="ru-RU" i="1" smtClean="0"/>
              <a:t>(А. Куприн.)</a:t>
            </a:r>
            <a:endParaRPr lang="ru-RU" altLang="ru-RU" smtClean="0"/>
          </a:p>
        </p:txBody>
      </p: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0800" y="609600"/>
            <a:ext cx="6096000" cy="5516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1 - 10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2 – 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3 - 4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4 - 2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5 - 6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6 - 5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7 - 8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8 - 9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9 - 7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10 -1</a:t>
            </a:r>
          </a:p>
        </p:txBody>
      </p:sp>
    </p:spTree>
  </p:cSld>
  <p:clrMapOvr>
    <a:masterClrMapping/>
  </p:clrMapOvr>
  <p:transition/>
  <p:timing/>
</p:sld>
</file>

<file path=ppt/slides/slide6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7391400" cy="1143000"/>
          </a:xfrm>
        </p:spPr>
        <p:txBody>
          <a:bodyPr/>
          <a:lstStyle/>
          <a:p>
            <a:pPr algn="just" eaLnBrk="1" hangingPunct="1"/>
            <a:r>
              <a:rPr lang="ru-RU" altLang="ru-RU" sz="2800" b="1" smtClean="0"/>
              <a:t>Какое из приведённых ниже предложений является определённо-личным?</a:t>
            </a:r>
            <a:r>
              <a:rPr lang="ru-RU" altLang="ru-RU" sz="2800" smtClean="0"/>
              <a:t> 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229600" cy="4038600"/>
          </a:xfrm>
        </p:spPr>
        <p:txBody>
          <a:bodyPr/>
          <a:lstStyle/>
          <a:p>
            <a:pPr marL="514350" indent="-514350">
              <a:buClr>
                <a:srgbClr val="BFBFBF"/>
              </a:buClr>
              <a:buFontTx/>
              <a:buAutoNum type="arabicParenR"/>
            </a:pPr>
            <a:r>
              <a:rPr lang="ru-RU" altLang="ru-RU" smtClean="0"/>
              <a:t>Невозможно общаться с человеком одной темы. </a:t>
            </a:r>
            <a:r>
              <a:rPr lang="ru-RU" altLang="ru-RU" i="1" smtClean="0"/>
              <a:t>(В. Токарева.)</a:t>
            </a:r>
            <a:endParaRPr lang="ru-RU" altLang="ru-RU" smtClean="0"/>
          </a:p>
          <a:p>
            <a:pPr marL="514350" indent="-514350">
              <a:buClr>
                <a:srgbClr val="BFBFBF"/>
              </a:buClr>
              <a:buFontTx/>
              <a:buAutoNum type="arabicParenR"/>
            </a:pPr>
            <a:r>
              <a:rPr lang="ru-RU" altLang="ru-RU" smtClean="0"/>
              <a:t>Я красивых таких не видел... </a:t>
            </a:r>
            <a:r>
              <a:rPr lang="ru-RU" altLang="ru-RU" i="1" smtClean="0"/>
              <a:t>(С. Есенин.)</a:t>
            </a:r>
            <a:endParaRPr lang="ru-RU" altLang="ru-RU" smtClean="0"/>
          </a:p>
          <a:p>
            <a:pPr marL="514350" indent="-514350">
              <a:buClr>
                <a:srgbClr val="BFBFBF"/>
              </a:buClr>
              <a:buFontTx/>
              <a:buAutoNum type="arabicParenR"/>
            </a:pPr>
            <a:r>
              <a:rPr lang="ru-RU" altLang="ru-RU" smtClean="0"/>
              <a:t>Разве жить без русского простора небу с позолоченной резьбой? </a:t>
            </a:r>
            <a:r>
              <a:rPr lang="ru-RU" altLang="ru-RU" i="1" smtClean="0"/>
              <a:t>(Н. Тихонов.)</a:t>
            </a:r>
            <a:endParaRPr lang="ru-RU" altLang="ru-RU" smtClean="0"/>
          </a:p>
          <a:p>
            <a:pPr marL="514350" indent="-514350">
              <a:buClr>
                <a:srgbClr val="BFBFBF"/>
              </a:buClr>
              <a:buFontTx/>
              <a:buAutoNum type="arabicParenR"/>
            </a:pPr>
            <a:r>
              <a:rPr lang="ru-RU" altLang="ru-RU" smtClean="0"/>
              <a:t>Но, прошу вас, не глядите на меня с недоверием или подозрением</a:t>
            </a:r>
            <a:r>
              <a:rPr lang="ru-RU" altLang="ru-RU" i="1" smtClean="0"/>
              <a:t>.</a:t>
            </a:r>
            <a:r>
              <a:rPr lang="ru-RU" altLang="ru-RU" smtClean="0"/>
              <a:t> </a:t>
            </a:r>
            <a:r>
              <a:rPr lang="ru-RU" altLang="ru-RU" i="1" smtClean="0"/>
              <a:t>(А. Куприн.)</a:t>
            </a:r>
            <a:endParaRPr lang="ru-RU" altLang="ru-RU" smtClean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143000" y="3429000"/>
            <a:ext cx="304800" cy="158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2"/>
          <p:cNvGrpSpPr/>
          <p:nvPr/>
        </p:nvGrpSpPr>
        <p:grpSpPr>
          <a:xfrm>
            <a:off x="4648200" y="3429000"/>
            <a:ext cx="1219200" cy="76200"/>
            <a:chOff x="5257800" y="2438400"/>
            <a:chExt cx="2514600" cy="77788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>
              <a:off x="5257800" y="2438400"/>
              <a:ext cx="2514600" cy="1621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5257800" y="2514568"/>
              <a:ext cx="2514600" cy="162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15"/>
          <p:cNvGrpSpPr/>
          <p:nvPr/>
        </p:nvGrpSpPr>
        <p:grpSpPr>
          <a:xfrm>
            <a:off x="3733800" y="2362200"/>
            <a:ext cx="1828800" cy="1588"/>
            <a:chOff x="5029200" y="2438400"/>
            <a:chExt cx="2743200" cy="1621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257800" y="2438400"/>
              <a:ext cx="2514600" cy="1621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029200" y="2438400"/>
              <a:ext cx="2514600" cy="1621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18"/>
          <p:cNvGrpSpPr/>
          <p:nvPr/>
        </p:nvGrpSpPr>
        <p:grpSpPr>
          <a:xfrm>
            <a:off x="2362200" y="4495800"/>
            <a:ext cx="914400" cy="76200"/>
            <a:chOff x="5257800" y="2438400"/>
            <a:chExt cx="2514600" cy="77788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>
              <a:off x="5257800" y="2438400"/>
              <a:ext cx="2514600" cy="1621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5257800" y="2514568"/>
              <a:ext cx="2514600" cy="162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21"/>
          <p:cNvGrpSpPr/>
          <p:nvPr/>
        </p:nvGrpSpPr>
        <p:grpSpPr>
          <a:xfrm>
            <a:off x="1981200" y="5562600"/>
            <a:ext cx="1143000" cy="76200"/>
            <a:chOff x="5257800" y="2438400"/>
            <a:chExt cx="2514600" cy="77788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>
              <a:off x="5257800" y="2438400"/>
              <a:ext cx="2514600" cy="1621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5257800" y="2514568"/>
              <a:ext cx="2514600" cy="162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24"/>
          <p:cNvGrpSpPr/>
          <p:nvPr/>
        </p:nvGrpSpPr>
        <p:grpSpPr>
          <a:xfrm>
            <a:off x="4724400" y="5562600"/>
            <a:ext cx="1371600" cy="76200"/>
            <a:chOff x="5257800" y="2438400"/>
            <a:chExt cx="2514600" cy="77788"/>
          </a:xfrm>
        </p:grpSpPr>
        <p:cxnSp>
          <p:nvCxnSpPr>
            <p:cNvPr id="26" name="Прямая соединительная линия 25"/>
            <p:cNvCxnSpPr/>
            <p:nvPr/>
          </p:nvCxnSpPr>
          <p:spPr>
            <a:xfrm>
              <a:off x="5257800" y="2438400"/>
              <a:ext cx="2514600" cy="1621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5257800" y="2514568"/>
              <a:ext cx="2514600" cy="162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Ромб 27"/>
          <p:cNvSpPr/>
          <p:nvPr/>
        </p:nvSpPr>
        <p:spPr>
          <a:xfrm>
            <a:off x="3962400" y="5029200"/>
            <a:ext cx="533400" cy="609600"/>
          </a:xfrm>
          <a:prstGeom prst="diamond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457200" y="5029200"/>
            <a:ext cx="609600" cy="609600"/>
          </a:xfrm>
          <a:prstGeom prst="ellipse">
            <a:avLst/>
          </a:prstGeom>
          <a:noFill/>
          <a:ln w="44450" cap="rnd">
            <a:solidFill>
              <a:srgbClr val="3E8E3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1" presetClass="entr" presetSubtype="1" fill="hold" grpId="0" nodeType="afterEffect"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1" presetClass="entr" presetSubtype="1" fill="hold" grpId="1" nodeType="afterEffect"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7391400" cy="1143000"/>
          </a:xfrm>
        </p:spPr>
        <p:txBody>
          <a:bodyPr/>
          <a:lstStyle/>
          <a:p>
            <a:pPr algn="just" eaLnBrk="1" hangingPunct="1"/>
            <a:r>
              <a:rPr lang="ru-RU" altLang="ru-RU" sz="2800" b="1" smtClean="0"/>
              <a:t>Какое из приведённых ниже предложений является неопределённо-личным?</a:t>
            </a:r>
            <a:r>
              <a:rPr lang="ru-RU" altLang="ru-RU" sz="2800" smtClean="0"/>
              <a:t> 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8229600" cy="3048000"/>
          </a:xfrm>
        </p:spPr>
        <p:txBody>
          <a:bodyPr/>
          <a:lstStyle/>
          <a:p>
            <a:pPr marL="514350" indent="-514350">
              <a:buClr>
                <a:srgbClr val="BFBFBF"/>
              </a:buClr>
              <a:buFontTx/>
              <a:buAutoNum type="arabicParenR"/>
            </a:pPr>
            <a:r>
              <a:rPr lang="ru-RU" altLang="ru-RU" smtClean="0"/>
              <a:t>Мудрено про тебя говорят</a:t>
            </a:r>
            <a:r>
              <a:rPr lang="ru-RU" altLang="ru-RU" i="1" smtClean="0"/>
              <a:t>.</a:t>
            </a:r>
            <a:r>
              <a:rPr lang="ru-RU" altLang="ru-RU" smtClean="0"/>
              <a:t> </a:t>
            </a:r>
            <a:r>
              <a:rPr lang="ru-RU" altLang="ru-RU" i="1" smtClean="0"/>
              <a:t>(А.Блок.)</a:t>
            </a:r>
            <a:endParaRPr lang="ru-RU" altLang="ru-RU" smtClean="0"/>
          </a:p>
          <a:p>
            <a:pPr marL="514350" indent="-514350">
              <a:buClr>
                <a:srgbClr val="BFBFBF"/>
              </a:buClr>
              <a:buFontTx/>
              <a:buAutoNum type="arabicParenR"/>
            </a:pPr>
            <a:r>
              <a:rPr lang="ru-RU" altLang="ru-RU" smtClean="0"/>
              <a:t>Ей с трудом удалось уснуть</a:t>
            </a:r>
            <a:r>
              <a:rPr lang="ru-RU" altLang="ru-RU" i="1" smtClean="0"/>
              <a:t>.</a:t>
            </a:r>
            <a:r>
              <a:rPr lang="ru-RU" altLang="ru-RU" smtClean="0"/>
              <a:t> </a:t>
            </a:r>
            <a:r>
              <a:rPr lang="ru-RU" altLang="ru-RU" i="1" smtClean="0"/>
              <a:t>(А.Куприн.)</a:t>
            </a:r>
            <a:endParaRPr lang="ru-RU" altLang="ru-RU" smtClean="0"/>
          </a:p>
          <a:p>
            <a:pPr marL="514350" indent="-514350">
              <a:buClr>
                <a:srgbClr val="BFBFBF"/>
              </a:buClr>
              <a:buFontTx/>
              <a:buAutoNum type="arabicParenR"/>
            </a:pPr>
            <a:r>
              <a:rPr lang="ru-RU" altLang="ru-RU" smtClean="0"/>
              <a:t>После разлуки живём тихо и уступаем друг другу</a:t>
            </a:r>
            <a:r>
              <a:rPr lang="ru-RU" altLang="ru-RU" i="1" smtClean="0"/>
              <a:t>.</a:t>
            </a:r>
            <a:r>
              <a:rPr lang="ru-RU" altLang="ru-RU" smtClean="0"/>
              <a:t> </a:t>
            </a:r>
            <a:r>
              <a:rPr lang="ru-RU" altLang="ru-RU" i="1" smtClean="0"/>
              <a:t>(А.Толстой.)</a:t>
            </a:r>
            <a:endParaRPr lang="ru-RU" altLang="ru-RU" smtClean="0"/>
          </a:p>
          <a:p>
            <a:pPr marL="514350" indent="-514350">
              <a:buClr>
                <a:srgbClr val="BFBFBF"/>
              </a:buClr>
              <a:buFontTx/>
              <a:buAutoNum type="arabicParenR"/>
            </a:pPr>
            <a:r>
              <a:rPr lang="ru-RU" altLang="ru-RU" smtClean="0"/>
              <a:t>Доколе коршуну кружить? </a:t>
            </a:r>
            <a:r>
              <a:rPr lang="ru-RU" altLang="ru-RU" i="1" smtClean="0"/>
              <a:t>(А.Блок.)</a:t>
            </a:r>
            <a:endParaRPr lang="ru-RU" altLang="ru-RU" smtClean="0"/>
          </a:p>
        </p:txBody>
      </p:sp>
    </p:spTree>
  </p:cSld>
  <p:clrMapOvr>
    <a:masterClrMapping/>
  </p:clrMapOvr>
  <p:transition/>
  <p:timing/>
</p:sld>
</file>

<file path=ppt/slides/slide6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7391400" cy="1143000"/>
          </a:xfrm>
        </p:spPr>
        <p:txBody>
          <a:bodyPr/>
          <a:lstStyle/>
          <a:p>
            <a:pPr algn="just" eaLnBrk="1" hangingPunct="1"/>
            <a:r>
              <a:rPr lang="ru-RU" altLang="ru-RU" sz="2800" b="1" smtClean="0"/>
              <a:t>Какое из приведённых ниже предложений является неопределённо-личным?</a:t>
            </a:r>
            <a:r>
              <a:rPr lang="ru-RU" altLang="ru-RU" sz="2800" smtClean="0"/>
              <a:t>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8229600" cy="3048000"/>
          </a:xfrm>
        </p:spPr>
        <p:txBody>
          <a:bodyPr/>
          <a:lstStyle/>
          <a:p>
            <a:pPr marL="514350" indent="-514350">
              <a:buClr>
                <a:srgbClr val="BFBFBF"/>
              </a:buClr>
              <a:buFontTx/>
              <a:buAutoNum type="arabicParenR"/>
            </a:pPr>
            <a:r>
              <a:rPr lang="ru-RU" altLang="ru-RU" smtClean="0"/>
              <a:t>Мудрено про тебя говорят</a:t>
            </a:r>
            <a:r>
              <a:rPr lang="ru-RU" altLang="ru-RU" i="1" smtClean="0"/>
              <a:t>.</a:t>
            </a:r>
            <a:r>
              <a:rPr lang="ru-RU" altLang="ru-RU" smtClean="0"/>
              <a:t> </a:t>
            </a:r>
            <a:r>
              <a:rPr lang="ru-RU" altLang="ru-RU" i="1" smtClean="0"/>
              <a:t>(А. Блок.)</a:t>
            </a:r>
            <a:endParaRPr lang="ru-RU" altLang="ru-RU" smtClean="0"/>
          </a:p>
          <a:p>
            <a:pPr marL="514350" indent="-514350">
              <a:buClr>
                <a:srgbClr val="BFBFBF"/>
              </a:buClr>
              <a:buFontTx/>
              <a:buAutoNum type="arabicParenR"/>
            </a:pPr>
            <a:r>
              <a:rPr lang="ru-RU" altLang="ru-RU" smtClean="0"/>
              <a:t>Ей с трудом удалось уснуть</a:t>
            </a:r>
            <a:r>
              <a:rPr lang="ru-RU" altLang="ru-RU" i="1" smtClean="0"/>
              <a:t>.</a:t>
            </a:r>
            <a:r>
              <a:rPr lang="ru-RU" altLang="ru-RU" smtClean="0"/>
              <a:t> </a:t>
            </a:r>
            <a:r>
              <a:rPr lang="ru-RU" altLang="ru-RU" i="1" smtClean="0"/>
              <a:t>(А. Куприн.)</a:t>
            </a:r>
            <a:endParaRPr lang="ru-RU" altLang="ru-RU" smtClean="0"/>
          </a:p>
          <a:p>
            <a:pPr marL="514350" indent="-514350">
              <a:buClr>
                <a:srgbClr val="BFBFBF"/>
              </a:buClr>
              <a:buFontTx/>
              <a:buAutoNum type="arabicParenR"/>
            </a:pPr>
            <a:r>
              <a:rPr lang="ru-RU" altLang="ru-RU" smtClean="0"/>
              <a:t>После разлуки живём тихо и уступаем друг другу</a:t>
            </a:r>
            <a:r>
              <a:rPr lang="ru-RU" altLang="ru-RU" i="1" smtClean="0"/>
              <a:t>.</a:t>
            </a:r>
            <a:r>
              <a:rPr lang="ru-RU" altLang="ru-RU" smtClean="0"/>
              <a:t> </a:t>
            </a:r>
            <a:r>
              <a:rPr lang="ru-RU" altLang="ru-RU" i="1" smtClean="0"/>
              <a:t>(А. Толстой.)</a:t>
            </a:r>
            <a:endParaRPr lang="ru-RU" altLang="ru-RU" smtClean="0"/>
          </a:p>
          <a:p>
            <a:pPr marL="514350" indent="-514350">
              <a:buClr>
                <a:srgbClr val="BFBFBF"/>
              </a:buClr>
              <a:buFontTx/>
              <a:buAutoNum type="arabicParenR"/>
            </a:pPr>
            <a:r>
              <a:rPr lang="ru-RU" altLang="ru-RU" smtClean="0"/>
              <a:t>Доколе коршуну кружить? </a:t>
            </a:r>
            <a:r>
              <a:rPr lang="ru-RU" altLang="ru-RU" i="1" smtClean="0"/>
              <a:t>(А. Блок.)</a:t>
            </a:r>
            <a:endParaRPr lang="ru-RU" altLang="ru-RU" smtClean="0"/>
          </a:p>
        </p:txBody>
      </p:sp>
      <p:grpSp>
        <p:nvGrpSpPr>
          <p:cNvPr id="2" name="Группа 9"/>
          <p:cNvGrpSpPr/>
          <p:nvPr/>
        </p:nvGrpSpPr>
        <p:grpSpPr>
          <a:xfrm>
            <a:off x="4953000" y="2590800"/>
            <a:ext cx="1295400" cy="76200"/>
            <a:chOff x="5257800" y="2438400"/>
            <a:chExt cx="2514600" cy="77788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5257800" y="2438400"/>
              <a:ext cx="2514600" cy="1621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5257800" y="2514568"/>
              <a:ext cx="2514600" cy="162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12"/>
          <p:cNvGrpSpPr/>
          <p:nvPr/>
        </p:nvGrpSpPr>
        <p:grpSpPr>
          <a:xfrm>
            <a:off x="3429000" y="3200400"/>
            <a:ext cx="2667000" cy="76200"/>
            <a:chOff x="5257800" y="2438400"/>
            <a:chExt cx="2514600" cy="77788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>
              <a:off x="5257800" y="2438400"/>
              <a:ext cx="2514600" cy="1621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5257800" y="2514568"/>
              <a:ext cx="2514600" cy="162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Овал 15"/>
          <p:cNvSpPr/>
          <p:nvPr/>
        </p:nvSpPr>
        <p:spPr>
          <a:xfrm>
            <a:off x="457200" y="2057400"/>
            <a:ext cx="609600" cy="609600"/>
          </a:xfrm>
          <a:prstGeom prst="ellipse">
            <a:avLst/>
          </a:prstGeom>
          <a:noFill/>
          <a:ln w="44450" cap="rnd">
            <a:solidFill>
              <a:srgbClr val="3E8E3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Группа 16"/>
          <p:cNvGrpSpPr/>
          <p:nvPr/>
        </p:nvGrpSpPr>
        <p:grpSpPr>
          <a:xfrm>
            <a:off x="4114800" y="4191000"/>
            <a:ext cx="1219200" cy="76200"/>
            <a:chOff x="5257800" y="2438400"/>
            <a:chExt cx="2514600" cy="77788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>
              <a:off x="5257800" y="2438400"/>
              <a:ext cx="2514600" cy="1621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5257800" y="2514568"/>
              <a:ext cx="2514600" cy="162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19"/>
          <p:cNvGrpSpPr/>
          <p:nvPr/>
        </p:nvGrpSpPr>
        <p:grpSpPr>
          <a:xfrm>
            <a:off x="6629400" y="4267200"/>
            <a:ext cx="1600200" cy="76200"/>
            <a:chOff x="5257800" y="2438400"/>
            <a:chExt cx="2514600" cy="77788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>
              <a:off x="5257800" y="2438400"/>
              <a:ext cx="2514600" cy="1621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5257800" y="2514568"/>
              <a:ext cx="2514600" cy="162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22"/>
          <p:cNvGrpSpPr/>
          <p:nvPr/>
        </p:nvGrpSpPr>
        <p:grpSpPr>
          <a:xfrm>
            <a:off x="4419600" y="5334000"/>
            <a:ext cx="1447800" cy="76200"/>
            <a:chOff x="5257800" y="2438400"/>
            <a:chExt cx="2514600" cy="77788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>
              <a:off x="5257800" y="2438400"/>
              <a:ext cx="2514600" cy="1621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5257800" y="2514568"/>
              <a:ext cx="2514600" cy="162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1" presetClass="entr" presetSubtype="1" fill="hold" grpId="0" nodeType="afterEffect"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7620000" cy="1143000"/>
          </a:xfrm>
        </p:spPr>
        <p:txBody>
          <a:bodyPr/>
          <a:lstStyle/>
          <a:p>
            <a:pPr algn="just" eaLnBrk="1" hangingPunct="1"/>
            <a:r>
              <a:rPr lang="ru-RU" altLang="ru-RU" sz="3200" b="1" smtClean="0"/>
              <a:t>Какое предложение в этом тексте является назывным?</a:t>
            </a:r>
            <a:r>
              <a:rPr lang="ru-RU" altLang="ru-RU" sz="3200" smtClean="0"/>
              <a:t>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3290888"/>
          </a:xfrm>
          <a:noFill/>
        </p:spPr>
        <p:txBody>
          <a:bodyPr/>
          <a:lstStyle/>
          <a:p>
            <a:pPr marL="365125" indent="0" algn="just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u-RU" altLang="ru-RU" smtClean="0"/>
              <a:t>(1) Нигде жилья не видно на просторе. (2) Вдали огня иль песни — и не ждёшь!</a:t>
            </a:r>
            <a:br>
              <a:rPr lang="ru-RU" altLang="ru-RU" smtClean="0"/>
            </a:br>
            <a:r>
              <a:rPr lang="ru-RU" altLang="ru-RU" smtClean="0"/>
              <a:t>(3) Всё степь да степь. (4) Безбрежная, как море, волнуется и наливает рожь. </a:t>
            </a:r>
            <a:r>
              <a:rPr lang="ru-RU" altLang="ru-RU" b="1" i="1" smtClean="0"/>
              <a:t>(А. Фет)</a:t>
            </a:r>
            <a:endParaRPr lang="ru-RU" altLang="ru-RU" b="1" smtClean="0"/>
          </a:p>
        </p:txBody>
      </p:sp>
    </p:spTree>
  </p:cSld>
  <p:clrMapOvr>
    <a:masterClrMapping/>
  </p:clrMapOvr>
  <p:transition/>
  <p:timing/>
</p:sld>
</file>

<file path=ppt/slides/slide6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7620000" cy="1143000"/>
          </a:xfrm>
        </p:spPr>
        <p:txBody>
          <a:bodyPr/>
          <a:lstStyle/>
          <a:p>
            <a:pPr algn="just" eaLnBrk="1" hangingPunct="1"/>
            <a:r>
              <a:rPr lang="ru-RU" altLang="ru-RU" sz="3200" b="1" smtClean="0"/>
              <a:t>Какое предложение в этом тексте является назывным?</a:t>
            </a:r>
            <a:r>
              <a:rPr lang="ru-RU" altLang="ru-RU" sz="3200" smtClean="0"/>
              <a:t>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3886200"/>
          </a:xfrm>
          <a:noFill/>
        </p:spPr>
        <p:txBody>
          <a:bodyPr/>
          <a:lstStyle/>
          <a:p>
            <a:pPr marL="365125" indent="0" algn="just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u-RU" altLang="ru-RU" smtClean="0"/>
              <a:t>(1) Нигде жилья не видно на просторе. </a:t>
            </a:r>
          </a:p>
          <a:p>
            <a:pPr marL="365125" indent="0" algn="just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u-RU" altLang="ru-RU" smtClean="0"/>
              <a:t>(2) Вдали огня иль песни — и не ждёшь!</a:t>
            </a:r>
            <a:br>
              <a:rPr lang="ru-RU" altLang="ru-RU" smtClean="0"/>
            </a:br>
            <a:r>
              <a:rPr lang="ru-RU" altLang="ru-RU" smtClean="0"/>
              <a:t>(3) Всё степь да степь. </a:t>
            </a:r>
          </a:p>
          <a:p>
            <a:pPr marL="365125" indent="0" algn="just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u-RU" altLang="ru-RU" smtClean="0"/>
              <a:t>(4) Безбрежная, как море, волнуется и наливает рожь. </a:t>
            </a:r>
            <a:endParaRPr lang="ru-RU" altLang="ru-RU" b="1" smtClean="0"/>
          </a:p>
        </p:txBody>
      </p:sp>
      <p:grpSp>
        <p:nvGrpSpPr>
          <p:cNvPr id="2" name="Группа 9"/>
          <p:cNvGrpSpPr/>
          <p:nvPr/>
        </p:nvGrpSpPr>
        <p:grpSpPr>
          <a:xfrm>
            <a:off x="4343400" y="2514600"/>
            <a:ext cx="914400" cy="76200"/>
            <a:chOff x="5257800" y="2438400"/>
            <a:chExt cx="2514600" cy="77788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5257800" y="2438400"/>
              <a:ext cx="2514600" cy="1621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5257800" y="2514568"/>
              <a:ext cx="2514600" cy="162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Ромб 12"/>
          <p:cNvSpPr/>
          <p:nvPr/>
        </p:nvSpPr>
        <p:spPr>
          <a:xfrm>
            <a:off x="3962400" y="1981200"/>
            <a:ext cx="533400" cy="609600"/>
          </a:xfrm>
          <a:prstGeom prst="diamond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grpSp>
        <p:nvGrpSpPr>
          <p:cNvPr id="3" name="Группа 13"/>
          <p:cNvGrpSpPr/>
          <p:nvPr/>
        </p:nvGrpSpPr>
        <p:grpSpPr>
          <a:xfrm>
            <a:off x="7315200" y="3352800"/>
            <a:ext cx="1219200" cy="76200"/>
            <a:chOff x="5257800" y="2438400"/>
            <a:chExt cx="2514600" cy="77788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5257800" y="2438400"/>
              <a:ext cx="2514600" cy="1621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5257800" y="2514568"/>
              <a:ext cx="2514600" cy="162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Ромб 16"/>
          <p:cNvSpPr/>
          <p:nvPr/>
        </p:nvSpPr>
        <p:spPr>
          <a:xfrm>
            <a:off x="6629400" y="2895600"/>
            <a:ext cx="533400" cy="609600"/>
          </a:xfrm>
          <a:prstGeom prst="diamond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209800" y="4114800"/>
            <a:ext cx="914400" cy="158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733800" y="4114800"/>
            <a:ext cx="990600" cy="158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819400" y="5638800"/>
            <a:ext cx="838200" cy="158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24"/>
          <p:cNvGrpSpPr/>
          <p:nvPr/>
        </p:nvGrpSpPr>
        <p:grpSpPr>
          <a:xfrm>
            <a:off x="6400800" y="4953000"/>
            <a:ext cx="1600200" cy="76200"/>
            <a:chOff x="5257800" y="2438400"/>
            <a:chExt cx="2514600" cy="77788"/>
          </a:xfrm>
        </p:grpSpPr>
        <p:cxnSp>
          <p:nvCxnSpPr>
            <p:cNvPr id="26" name="Прямая соединительная линия 25"/>
            <p:cNvCxnSpPr/>
            <p:nvPr/>
          </p:nvCxnSpPr>
          <p:spPr>
            <a:xfrm>
              <a:off x="5257800" y="2438400"/>
              <a:ext cx="2514600" cy="1621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5257800" y="2514568"/>
              <a:ext cx="2514600" cy="162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27"/>
          <p:cNvGrpSpPr/>
          <p:nvPr/>
        </p:nvGrpSpPr>
        <p:grpSpPr>
          <a:xfrm>
            <a:off x="914400" y="5638800"/>
            <a:ext cx="1447800" cy="76200"/>
            <a:chOff x="5257800" y="2438400"/>
            <a:chExt cx="2514600" cy="77788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>
              <a:off x="5257800" y="2438400"/>
              <a:ext cx="2514600" cy="1621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5257800" y="2514568"/>
              <a:ext cx="2514600" cy="162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Овал 30"/>
          <p:cNvSpPr/>
          <p:nvPr/>
        </p:nvSpPr>
        <p:spPr>
          <a:xfrm>
            <a:off x="838200" y="3581400"/>
            <a:ext cx="609600" cy="609600"/>
          </a:xfrm>
          <a:prstGeom prst="ellipse">
            <a:avLst/>
          </a:prstGeom>
          <a:noFill/>
          <a:ln w="44450" cap="rnd">
            <a:solidFill>
              <a:srgbClr val="3E8E3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1" presetClass="entr" presetSubtype="1" fill="hold" grpId="1" nodeType="afterEffect"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1" presetClass="entr" presetSubtype="1" fill="hold" grpId="2" nodeType="afterEffect"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1"/>
      <p:bldP spid="31" grpId="2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533400"/>
            <a:ext cx="7315200" cy="1143000"/>
          </a:xfrm>
        </p:spPr>
        <p:txBody>
          <a:bodyPr/>
          <a:lstStyle/>
          <a:p>
            <a:pPr algn="just" eaLnBrk="1" hangingPunct="1"/>
            <a:r>
              <a:rPr lang="ru-RU" altLang="ru-RU" sz="2800" b="1" smtClean="0"/>
              <a:t>Какое предложение в этом тексте является обобщённо-личным?</a:t>
            </a:r>
            <a:endParaRPr lang="ru-RU" altLang="ru-RU" sz="280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905000"/>
            <a:ext cx="8229600" cy="3290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65125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ru-RU" sz="3200" kern="0">
                <a:latin typeface="+mn-lt"/>
              </a:rPr>
              <a:t>(1) Нигде жилья не видно на просторе. (2) Вдали огня иль песни — и не ждёшь!</a:t>
            </a:r>
            <a:br>
              <a:rPr lang="ru-RU" sz="3200" kern="0">
                <a:latin typeface="+mn-lt"/>
              </a:rPr>
            </a:br>
            <a:r>
              <a:rPr lang="ru-RU" sz="3200" kern="0">
                <a:latin typeface="+mn-lt"/>
              </a:rPr>
              <a:t>(3) Всё степь да степь. (4) Безбрежная, как море, волнуется и наливает рожь. </a:t>
            </a:r>
            <a:r>
              <a:rPr lang="ru-RU" sz="3200" b="1" i="1" kern="0">
                <a:latin typeface="+mn-lt"/>
              </a:rPr>
              <a:t>(А. Фет)</a:t>
            </a:r>
            <a:endParaRPr lang="ru-RU" sz="3200" b="1" kern="0">
              <a:latin typeface="+mn-lt"/>
            </a:endParaRPr>
          </a:p>
        </p:txBody>
      </p:sp>
    </p:spTree>
  </p:cSld>
  <p:clrMapOvr>
    <a:masterClrMapping/>
  </p:clrMapOvr>
  <p:transition/>
  <p:timing/>
</p:sld>
</file>

<file path=ppt/slides/slide6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533400"/>
            <a:ext cx="7315200" cy="1143000"/>
          </a:xfrm>
        </p:spPr>
        <p:txBody>
          <a:bodyPr/>
          <a:lstStyle/>
          <a:p>
            <a:pPr algn="just" eaLnBrk="1" hangingPunct="1"/>
            <a:r>
              <a:rPr lang="ru-RU" altLang="ru-RU" sz="2800" b="1" smtClean="0"/>
              <a:t>Какое предложение в этом тексте является обобщённо-личным?</a:t>
            </a:r>
            <a:endParaRPr lang="ru-RU" altLang="ru-RU" sz="280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1828800"/>
            <a:ext cx="8229600" cy="3886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65125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ru-RU" sz="3200" kern="0">
                <a:latin typeface="+mn-lt"/>
              </a:rPr>
              <a:t>(1) Нигде жилья не видно на просторе. </a:t>
            </a:r>
          </a:p>
          <a:p>
            <a:pPr marL="365125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ru-RU" sz="3200" kern="0">
                <a:latin typeface="+mn-lt"/>
              </a:rPr>
              <a:t>(2) Вдали огня иль песни — и не ждёшь!</a:t>
            </a:r>
            <a:br>
              <a:rPr lang="ru-RU" sz="3200" kern="0">
                <a:latin typeface="+mn-lt"/>
              </a:rPr>
            </a:br>
            <a:r>
              <a:rPr lang="ru-RU" sz="3200" kern="0">
                <a:latin typeface="+mn-lt"/>
              </a:rPr>
              <a:t>(3) Всё степь да степь. </a:t>
            </a:r>
          </a:p>
          <a:p>
            <a:pPr marL="365125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ru-RU" sz="3200" kern="0">
                <a:latin typeface="+mn-lt"/>
              </a:rPr>
              <a:t>(4) Безбрежная, как море, волнуется и наливает рожь. </a:t>
            </a:r>
            <a:endParaRPr lang="ru-RU" sz="3200" b="1" kern="0">
              <a:latin typeface="+mn-lt"/>
            </a:endParaRPr>
          </a:p>
        </p:txBody>
      </p:sp>
      <p:grpSp>
        <p:nvGrpSpPr>
          <p:cNvPr id="2" name="Группа 9"/>
          <p:cNvGrpSpPr/>
          <p:nvPr/>
        </p:nvGrpSpPr>
        <p:grpSpPr>
          <a:xfrm>
            <a:off x="4724400" y="2514600"/>
            <a:ext cx="914400" cy="76200"/>
            <a:chOff x="5257800" y="2438400"/>
            <a:chExt cx="2514600" cy="77788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5257800" y="2438400"/>
              <a:ext cx="2514600" cy="1621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5257800" y="2514568"/>
              <a:ext cx="2514600" cy="162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Ромб 13"/>
          <p:cNvSpPr/>
          <p:nvPr/>
        </p:nvSpPr>
        <p:spPr>
          <a:xfrm>
            <a:off x="4038600" y="1981200"/>
            <a:ext cx="533400" cy="609600"/>
          </a:xfrm>
          <a:prstGeom prst="diamond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grpSp>
        <p:nvGrpSpPr>
          <p:cNvPr id="3" name="Группа 13"/>
          <p:cNvGrpSpPr/>
          <p:nvPr/>
        </p:nvGrpSpPr>
        <p:grpSpPr>
          <a:xfrm>
            <a:off x="7239000" y="3352800"/>
            <a:ext cx="1219200" cy="76200"/>
            <a:chOff x="5257800" y="2438400"/>
            <a:chExt cx="2514600" cy="77788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5257800" y="2438400"/>
              <a:ext cx="2514600" cy="1621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5257800" y="2514568"/>
              <a:ext cx="2514600" cy="162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Ромб 17"/>
          <p:cNvSpPr/>
          <p:nvPr/>
        </p:nvSpPr>
        <p:spPr>
          <a:xfrm>
            <a:off x="6629400" y="2819400"/>
            <a:ext cx="533400" cy="609600"/>
          </a:xfrm>
          <a:prstGeom prst="diamond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209800" y="4114800"/>
            <a:ext cx="914400" cy="158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733800" y="4114800"/>
            <a:ext cx="990600" cy="158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514600" y="5638800"/>
            <a:ext cx="838200" cy="158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24"/>
          <p:cNvGrpSpPr/>
          <p:nvPr/>
        </p:nvGrpSpPr>
        <p:grpSpPr>
          <a:xfrm>
            <a:off x="6400800" y="4953000"/>
            <a:ext cx="1600200" cy="76200"/>
            <a:chOff x="5257800" y="2438400"/>
            <a:chExt cx="2514600" cy="77788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>
              <a:off x="5257800" y="2438400"/>
              <a:ext cx="2514600" cy="1621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5257800" y="2514568"/>
              <a:ext cx="2514600" cy="162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27"/>
          <p:cNvGrpSpPr/>
          <p:nvPr/>
        </p:nvGrpSpPr>
        <p:grpSpPr>
          <a:xfrm>
            <a:off x="914400" y="5638800"/>
            <a:ext cx="1447800" cy="76200"/>
            <a:chOff x="5257800" y="2438400"/>
            <a:chExt cx="2514600" cy="77788"/>
          </a:xfrm>
        </p:grpSpPr>
        <p:cxnSp>
          <p:nvCxnSpPr>
            <p:cNvPr id="26" name="Прямая соединительная линия 25"/>
            <p:cNvCxnSpPr/>
            <p:nvPr/>
          </p:nvCxnSpPr>
          <p:spPr>
            <a:xfrm>
              <a:off x="5257800" y="2438400"/>
              <a:ext cx="2514600" cy="1621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5257800" y="2514568"/>
              <a:ext cx="2514600" cy="162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Овал 27"/>
          <p:cNvSpPr/>
          <p:nvPr/>
        </p:nvSpPr>
        <p:spPr>
          <a:xfrm>
            <a:off x="838200" y="2819400"/>
            <a:ext cx="609600" cy="609600"/>
          </a:xfrm>
          <a:prstGeom prst="ellipse">
            <a:avLst/>
          </a:prstGeom>
          <a:noFill/>
          <a:ln w="44450" cap="rnd">
            <a:solidFill>
              <a:srgbClr val="3E8E3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1" presetClass="entr" presetSubtype="1" fill="hold" grpId="1" nodeType="afterEffect"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1" presetClass="entr" presetSubtype="1" fill="hold" grpId="2" nodeType="afterEffect"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1"/>
      <p:bldP spid="28" grpId="2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533400"/>
            <a:ext cx="7315200" cy="1143000"/>
          </a:xfrm>
        </p:spPr>
        <p:txBody>
          <a:bodyPr/>
          <a:lstStyle/>
          <a:p>
            <a:pPr algn="just" eaLnBrk="1" hangingPunct="1"/>
            <a:r>
              <a:rPr lang="ru-RU" altLang="ru-RU" sz="2800" b="1" smtClean="0"/>
              <a:t>Какое предложение в этом тексте является безличным?</a:t>
            </a:r>
            <a:endParaRPr lang="ru-RU" altLang="ru-RU" sz="280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1905000"/>
            <a:ext cx="8229600" cy="3290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65125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ru-RU" sz="3200" kern="0">
                <a:latin typeface="+mn-lt"/>
              </a:rPr>
              <a:t>(1) Нигде жилья не видно на просторе. (2) Вдали огня иль песни — и не ждёшь!</a:t>
            </a:r>
            <a:br>
              <a:rPr lang="ru-RU" sz="3200" kern="0">
                <a:latin typeface="+mn-lt"/>
              </a:rPr>
            </a:br>
            <a:r>
              <a:rPr lang="ru-RU" sz="3200" kern="0">
                <a:latin typeface="+mn-lt"/>
              </a:rPr>
              <a:t>(3) Всё степь да степь. (4) Безбрежная, как море, волнуется и наливает рожь. </a:t>
            </a:r>
            <a:r>
              <a:rPr lang="ru-RU" sz="3200" b="1" i="1" kern="0">
                <a:latin typeface="+mn-lt"/>
              </a:rPr>
              <a:t>(А. Фет)</a:t>
            </a:r>
            <a:endParaRPr lang="ru-RU" sz="3200" b="1" kern="0">
              <a:latin typeface="+mn-lt"/>
            </a:endParaRPr>
          </a:p>
        </p:txBody>
      </p:sp>
    </p:spTree>
  </p:cSld>
  <p:clrMapOvr>
    <a:masterClrMapping/>
  </p:clrMapOvr>
  <p:transition/>
  <p:timing/>
</p:sld>
</file>

<file path=ppt/slides/slide6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533400"/>
            <a:ext cx="7315200" cy="1143000"/>
          </a:xfrm>
        </p:spPr>
        <p:txBody>
          <a:bodyPr/>
          <a:lstStyle/>
          <a:p>
            <a:pPr algn="just" eaLnBrk="1" hangingPunct="1"/>
            <a:r>
              <a:rPr lang="ru-RU" altLang="ru-RU" sz="2800" b="1" smtClean="0"/>
              <a:t>Какое предложение в этом тексте является безличным?</a:t>
            </a:r>
            <a:endParaRPr lang="ru-RU" altLang="ru-RU" sz="280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1828800"/>
            <a:ext cx="8229600" cy="3886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65125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ru-RU" sz="3200" kern="0">
                <a:latin typeface="+mn-lt"/>
              </a:rPr>
              <a:t>(1) Нигде жилья не видно на просторе. </a:t>
            </a:r>
          </a:p>
          <a:p>
            <a:pPr marL="365125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ru-RU" sz="3200" kern="0">
                <a:latin typeface="+mn-lt"/>
              </a:rPr>
              <a:t>(2) Вдали огня иль песни — и не ждёшь!</a:t>
            </a:r>
            <a:br>
              <a:rPr lang="ru-RU" sz="3200" kern="0">
                <a:latin typeface="+mn-lt"/>
              </a:rPr>
            </a:br>
            <a:r>
              <a:rPr lang="ru-RU" sz="3200" kern="0">
                <a:latin typeface="+mn-lt"/>
              </a:rPr>
              <a:t>(3) Всё степь да степь. </a:t>
            </a:r>
          </a:p>
          <a:p>
            <a:pPr marL="365125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ru-RU" sz="3200" kern="0">
                <a:latin typeface="+mn-lt"/>
              </a:rPr>
              <a:t>(4) Безбрежная, как море, волнуется и наливает рожь. </a:t>
            </a:r>
            <a:endParaRPr lang="ru-RU" sz="3200" b="1" kern="0">
              <a:latin typeface="+mn-lt"/>
            </a:endParaRPr>
          </a:p>
        </p:txBody>
      </p:sp>
      <p:grpSp>
        <p:nvGrpSpPr>
          <p:cNvPr id="2" name="Группа 9"/>
          <p:cNvGrpSpPr/>
          <p:nvPr/>
        </p:nvGrpSpPr>
        <p:grpSpPr>
          <a:xfrm>
            <a:off x="4724400" y="2514600"/>
            <a:ext cx="914400" cy="76200"/>
            <a:chOff x="5257800" y="2438400"/>
            <a:chExt cx="2514600" cy="77788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5257800" y="2438400"/>
              <a:ext cx="2514600" cy="1621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5257800" y="2514568"/>
              <a:ext cx="2514600" cy="162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Ромб 13"/>
          <p:cNvSpPr/>
          <p:nvPr/>
        </p:nvSpPr>
        <p:spPr>
          <a:xfrm>
            <a:off x="4038600" y="1981200"/>
            <a:ext cx="533400" cy="609600"/>
          </a:xfrm>
          <a:prstGeom prst="diamond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grpSp>
        <p:nvGrpSpPr>
          <p:cNvPr id="3" name="Группа 13"/>
          <p:cNvGrpSpPr/>
          <p:nvPr/>
        </p:nvGrpSpPr>
        <p:grpSpPr>
          <a:xfrm>
            <a:off x="7315200" y="3352800"/>
            <a:ext cx="1219200" cy="76200"/>
            <a:chOff x="5257800" y="2438400"/>
            <a:chExt cx="2514600" cy="77788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5257800" y="2438400"/>
              <a:ext cx="2514600" cy="1621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5257800" y="2514568"/>
              <a:ext cx="2514600" cy="162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Ромб 17"/>
          <p:cNvSpPr/>
          <p:nvPr/>
        </p:nvSpPr>
        <p:spPr>
          <a:xfrm>
            <a:off x="6553200" y="2819400"/>
            <a:ext cx="533400" cy="609600"/>
          </a:xfrm>
          <a:prstGeom prst="diamond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209800" y="4114800"/>
            <a:ext cx="914400" cy="158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733800" y="4114800"/>
            <a:ext cx="990600" cy="158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514600" y="5638800"/>
            <a:ext cx="838200" cy="158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24"/>
          <p:cNvGrpSpPr/>
          <p:nvPr/>
        </p:nvGrpSpPr>
        <p:grpSpPr>
          <a:xfrm>
            <a:off x="6400800" y="4953000"/>
            <a:ext cx="1600200" cy="76200"/>
            <a:chOff x="5257800" y="2438400"/>
            <a:chExt cx="2514600" cy="77788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>
              <a:off x="5257800" y="2438400"/>
              <a:ext cx="2514600" cy="1621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5257800" y="2514568"/>
              <a:ext cx="2514600" cy="162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27"/>
          <p:cNvGrpSpPr/>
          <p:nvPr/>
        </p:nvGrpSpPr>
        <p:grpSpPr>
          <a:xfrm>
            <a:off x="914400" y="5638800"/>
            <a:ext cx="1447800" cy="76200"/>
            <a:chOff x="5257800" y="2438400"/>
            <a:chExt cx="2514600" cy="77788"/>
          </a:xfrm>
        </p:grpSpPr>
        <p:cxnSp>
          <p:nvCxnSpPr>
            <p:cNvPr id="26" name="Прямая соединительная линия 25"/>
            <p:cNvCxnSpPr/>
            <p:nvPr/>
          </p:nvCxnSpPr>
          <p:spPr>
            <a:xfrm>
              <a:off x="5257800" y="2438400"/>
              <a:ext cx="2514600" cy="1621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5257800" y="2514568"/>
              <a:ext cx="2514600" cy="162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Овал 27"/>
          <p:cNvSpPr/>
          <p:nvPr/>
        </p:nvSpPr>
        <p:spPr>
          <a:xfrm>
            <a:off x="838200" y="1981200"/>
            <a:ext cx="609600" cy="609600"/>
          </a:xfrm>
          <a:prstGeom prst="ellipse">
            <a:avLst/>
          </a:prstGeom>
          <a:noFill/>
          <a:ln w="44450" cap="rnd">
            <a:solidFill>
              <a:srgbClr val="3E8E3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1" presetClass="entr" presetSubtype="1" fill="hold" grpId="1" nodeType="afterEffect"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1" presetClass="entr" presetSubtype="1" fill="hold" grpId="2" nodeType="afterEffect"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1"/>
      <p:bldP spid="28" grpId="2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533400"/>
            <a:ext cx="7391400" cy="1143000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>Укажите тип односоставного предложения, в котором грамматическая основа может быть выражена глаголом в  повелительном наклонении.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133600"/>
            <a:ext cx="6400800" cy="2514600"/>
          </a:xfrm>
        </p:spPr>
        <p:txBody>
          <a:bodyPr/>
          <a:lstStyle/>
          <a:p>
            <a:pPr marL="514350" indent="-514350">
              <a:buClr>
                <a:srgbClr val="BFBFBF"/>
              </a:buClr>
              <a:buFontTx/>
              <a:buAutoNum type="arabicParenR"/>
            </a:pPr>
            <a:r>
              <a:rPr lang="ru-RU" altLang="ru-RU" b="1" smtClean="0"/>
              <a:t>определённо-личное</a:t>
            </a:r>
            <a:endParaRPr lang="ru-RU" altLang="ru-RU" smtClean="0"/>
          </a:p>
          <a:p>
            <a:pPr marL="514350" indent="-514350">
              <a:buClr>
                <a:srgbClr val="BFBFBF"/>
              </a:buClr>
              <a:buFontTx/>
              <a:buAutoNum type="arabicParenR"/>
            </a:pPr>
            <a:r>
              <a:rPr lang="ru-RU" altLang="ru-RU" b="1" smtClean="0"/>
              <a:t>неопределённо-личное</a:t>
            </a:r>
            <a:endParaRPr lang="ru-RU" altLang="ru-RU" smtClean="0"/>
          </a:p>
          <a:p>
            <a:pPr marL="514350" indent="-514350">
              <a:buClr>
                <a:srgbClr val="BFBFBF"/>
              </a:buClr>
              <a:buFontTx/>
              <a:buAutoNum type="arabicParenR"/>
            </a:pPr>
            <a:r>
              <a:rPr lang="ru-RU" altLang="ru-RU" b="1" smtClean="0"/>
              <a:t>обобщённо-личное</a:t>
            </a:r>
            <a:endParaRPr lang="ru-RU" altLang="ru-RU" smtClean="0"/>
          </a:p>
          <a:p>
            <a:pPr marL="514350" indent="-514350">
              <a:buClr>
                <a:srgbClr val="BFBFBF"/>
              </a:buClr>
              <a:buFontTx/>
              <a:buAutoNum type="arabicParenR"/>
            </a:pPr>
            <a:r>
              <a:rPr lang="ru-RU" altLang="ru-RU" b="1" smtClean="0"/>
              <a:t>безличное</a:t>
            </a:r>
          </a:p>
        </p:txBody>
      </p: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Сказуемое и способы его выражения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Сказуемое - это главный член предложения, который отвечает на вопросы: что делать/сделать? каков предмет? какой предмет?  кто такой предмет? что  такое предмет? и другие.</a:t>
            </a:r>
          </a:p>
          <a:p>
            <a:pPr marL="82296" indent="0">
              <a:buFontTx/>
              <a:buNone/>
              <a:defRPr/>
            </a:pP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ВИДЫ СКАЗУЕМЫХ:</a:t>
            </a:r>
          </a:p>
          <a:p>
            <a:pPr marL="82296" indent="0">
              <a:buFontTx/>
              <a:buNone/>
              <a:defRPr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1) Простое глагольное сказуемое</a:t>
            </a:r>
          </a:p>
          <a:p>
            <a:pPr marL="82296" indent="0">
              <a:buFontTx/>
              <a:buNone/>
              <a:defRPr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2) Составное глагольное сказуемое</a:t>
            </a:r>
          </a:p>
          <a:p>
            <a:pPr marL="82296" indent="0">
              <a:buFontTx/>
              <a:buNone/>
              <a:defRPr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3) Составное именное сказуемое</a:t>
            </a:r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  <p:timing/>
</p:sld>
</file>

<file path=ppt/slides/slide7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382000" cy="914400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>Укажите тип односоставного предложения, в котором грамматическая основа может быть выражена глаголом в повелительном наклонении.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447800"/>
            <a:ext cx="6400800" cy="2514600"/>
          </a:xfrm>
        </p:spPr>
        <p:txBody>
          <a:bodyPr/>
          <a:lstStyle/>
          <a:p>
            <a:pPr marL="514350" indent="-514350">
              <a:buClr>
                <a:srgbClr val="BFBFBF"/>
              </a:buClr>
              <a:buFontTx/>
              <a:buAutoNum type="arabicParenR"/>
            </a:pPr>
            <a:r>
              <a:rPr lang="ru-RU" altLang="ru-RU" b="1" smtClean="0"/>
              <a:t>определённо-личное</a:t>
            </a:r>
            <a:endParaRPr lang="ru-RU" altLang="ru-RU" smtClean="0"/>
          </a:p>
          <a:p>
            <a:pPr marL="514350" indent="-514350">
              <a:buClr>
                <a:srgbClr val="BFBFBF"/>
              </a:buClr>
              <a:buFontTx/>
              <a:buAutoNum type="arabicParenR"/>
            </a:pPr>
            <a:r>
              <a:rPr lang="ru-RU" altLang="ru-RU" b="1" smtClean="0"/>
              <a:t>неопределённо-личное</a:t>
            </a:r>
            <a:endParaRPr lang="ru-RU" altLang="ru-RU" smtClean="0"/>
          </a:p>
          <a:p>
            <a:pPr marL="514350" indent="-514350">
              <a:buClr>
                <a:srgbClr val="BFBFBF"/>
              </a:buClr>
              <a:buFontTx/>
              <a:buAutoNum type="arabicParenR"/>
            </a:pPr>
            <a:r>
              <a:rPr lang="ru-RU" altLang="ru-RU" b="1" smtClean="0"/>
              <a:t>обобщённо-личное</a:t>
            </a:r>
            <a:endParaRPr lang="ru-RU" altLang="ru-RU" smtClean="0"/>
          </a:p>
          <a:p>
            <a:pPr marL="514350" indent="-514350">
              <a:buClr>
                <a:srgbClr val="BFBFBF"/>
              </a:buClr>
              <a:buFontTx/>
              <a:buAutoNum type="arabicParenR"/>
            </a:pPr>
            <a:r>
              <a:rPr lang="ru-RU" altLang="ru-RU" b="1" smtClean="0"/>
              <a:t>безличное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477000" y="5867400"/>
            <a:ext cx="222885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sz="3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Проверка</a:t>
            </a:r>
          </a:p>
        </p:txBody>
      </p:sp>
      <p:sp>
        <p:nvSpPr>
          <p:cNvPr id="10" name="Овал 9"/>
          <p:cNvSpPr/>
          <p:nvPr/>
        </p:nvSpPr>
        <p:spPr>
          <a:xfrm>
            <a:off x="1371600" y="1447800"/>
            <a:ext cx="609600" cy="609600"/>
          </a:xfrm>
          <a:prstGeom prst="ellipse">
            <a:avLst/>
          </a:prstGeom>
          <a:noFill/>
          <a:ln w="44450" cap="rnd">
            <a:solidFill>
              <a:srgbClr val="3E8E3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609600" y="4267200"/>
            <a:ext cx="8153400" cy="21605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40000"/>
              </a:lnSpc>
              <a:tabLst>
                <a:tab pos="447675"/>
              </a:tabLst>
            </a:pPr>
            <a:r>
              <a:rPr lang="ru-RU" altLang="ru-RU" sz="2400" b="1"/>
              <a:t>Так забудь же про свою тревогу, не грусти так шибко обо</a:t>
            </a:r>
            <a:br>
              <a:rPr lang="ru-RU" altLang="ru-RU" sz="2400" b="1"/>
            </a:br>
            <a:r>
              <a:rPr lang="ru-RU" altLang="ru-RU" sz="2400" b="1"/>
              <a:t>мне. Не ходи так часто на дорогу в старомодном ветхом шушуне</a:t>
            </a:r>
            <a:r>
              <a:rPr lang="ru-RU" altLang="ru-RU" sz="2400" b="1" i="1"/>
              <a:t>.</a:t>
            </a:r>
            <a:r>
              <a:rPr lang="ru-RU" altLang="ru-RU" sz="2400" b="1"/>
              <a:t> </a:t>
            </a:r>
            <a:r>
              <a:rPr lang="ru-RU" altLang="ru-RU" sz="2400" b="1" i="1"/>
              <a:t>(С. Есенин)</a:t>
            </a:r>
          </a:p>
        </p:txBody>
      </p:sp>
      <p:grpSp>
        <p:nvGrpSpPr>
          <p:cNvPr id="4" name="Группа 9"/>
          <p:cNvGrpSpPr/>
          <p:nvPr/>
        </p:nvGrpSpPr>
        <p:grpSpPr>
          <a:xfrm>
            <a:off x="1447800" y="4800600"/>
            <a:ext cx="838200" cy="76200"/>
            <a:chOff x="5257800" y="2438400"/>
            <a:chExt cx="2514600" cy="77788"/>
          </a:xfrm>
        </p:grpSpPr>
        <p:cxnSp>
          <p:nvCxnSpPr>
            <p:cNvPr id="2" name="Прямая соединительная линия 11"/>
            <p:cNvCxnSpPr/>
            <p:nvPr/>
          </p:nvCxnSpPr>
          <p:spPr>
            <a:xfrm>
              <a:off x="5257800" y="2438400"/>
              <a:ext cx="2514600" cy="1621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Прямая соединительная линия 12"/>
            <p:cNvCxnSpPr/>
            <p:nvPr/>
          </p:nvCxnSpPr>
          <p:spPr>
            <a:xfrm>
              <a:off x="5257800" y="2514568"/>
              <a:ext cx="2514600" cy="162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9"/>
          <p:cNvGrpSpPr/>
          <p:nvPr/>
        </p:nvGrpSpPr>
        <p:grpSpPr>
          <a:xfrm>
            <a:off x="7086600" y="4800600"/>
            <a:ext cx="914400" cy="76200"/>
            <a:chOff x="5257800" y="2438400"/>
            <a:chExt cx="2514600" cy="77788"/>
          </a:xfrm>
        </p:grpSpPr>
        <p:cxnSp>
          <p:nvCxnSpPr>
            <p:cNvPr id="6" name="Прямая соединительная линия 11"/>
            <p:cNvCxnSpPr/>
            <p:nvPr/>
          </p:nvCxnSpPr>
          <p:spPr>
            <a:xfrm>
              <a:off x="5257800" y="2438400"/>
              <a:ext cx="2514600" cy="1621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12"/>
            <p:cNvCxnSpPr/>
            <p:nvPr/>
          </p:nvCxnSpPr>
          <p:spPr>
            <a:xfrm>
              <a:off x="5257800" y="2514568"/>
              <a:ext cx="2514600" cy="162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9"/>
          <p:cNvGrpSpPr/>
          <p:nvPr/>
        </p:nvGrpSpPr>
        <p:grpSpPr>
          <a:xfrm>
            <a:off x="2057400" y="5791200"/>
            <a:ext cx="609600" cy="76200"/>
            <a:chOff x="5257800" y="2438400"/>
            <a:chExt cx="2514600" cy="77788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5257800" y="2438400"/>
              <a:ext cx="2514600" cy="1621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5257800" y="2514568"/>
              <a:ext cx="2514600" cy="162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1" nodeType="click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5612" grpId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133600"/>
            <a:ext cx="6400800" cy="2438400"/>
          </a:xfrm>
          <a:noFill/>
        </p:spPr>
        <p:txBody>
          <a:bodyPr/>
          <a:lstStyle/>
          <a:p>
            <a:pPr marL="514350" indent="-514350">
              <a:buClr>
                <a:srgbClr val="7C6B4D"/>
              </a:buClr>
              <a:buFont typeface="Times New Roman" pitchFamily="18" charset="0"/>
              <a:buAutoNum type="arabicParenR"/>
            </a:pPr>
            <a:r>
              <a:rPr lang="ru-RU" altLang="ru-RU" b="1" smtClean="0"/>
              <a:t>безличное</a:t>
            </a:r>
          </a:p>
          <a:p>
            <a:pPr marL="514350" indent="-514350">
              <a:buClr>
                <a:srgbClr val="7C6B4D"/>
              </a:buClr>
              <a:buFont typeface="Times New Roman" pitchFamily="18" charset="0"/>
              <a:buAutoNum type="arabicParenR"/>
            </a:pPr>
            <a:r>
              <a:rPr lang="ru-RU" altLang="ru-RU" b="1" smtClean="0"/>
              <a:t>неопределённо-личное</a:t>
            </a:r>
          </a:p>
          <a:p>
            <a:pPr marL="514350" indent="-514350">
              <a:buClr>
                <a:srgbClr val="7C6B4D"/>
              </a:buClr>
              <a:buFont typeface="Times New Roman" pitchFamily="18" charset="0"/>
              <a:buAutoNum type="arabicParenR"/>
            </a:pPr>
            <a:r>
              <a:rPr lang="ru-RU" altLang="ru-RU" b="1" smtClean="0"/>
              <a:t>обобщённо-личное</a:t>
            </a:r>
          </a:p>
          <a:p>
            <a:pPr marL="514350" indent="-514350">
              <a:buClr>
                <a:srgbClr val="7C6B4D"/>
              </a:buClr>
              <a:buFont typeface="Times New Roman" pitchFamily="18" charset="0"/>
              <a:buAutoNum type="arabicParenR"/>
            </a:pPr>
            <a:r>
              <a:rPr lang="ru-RU" altLang="ru-RU" b="1" smtClean="0"/>
              <a:t>назывное </a:t>
            </a:r>
          </a:p>
        </p:txBody>
      </p:sp>
      <p:sp>
        <p:nvSpPr>
          <p:cNvPr id="73731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0" y="533400"/>
            <a:ext cx="7162800" cy="1143000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>Укажите тип односоставного предложения, в котором грамматическая основа может быть выражена глаголом в форме </a:t>
            </a:r>
            <a:r>
              <a:rPr lang="ru-RU" altLang="ru-RU" sz="2000" smtClean="0"/>
              <a:t>2</a:t>
            </a:r>
            <a:r>
              <a:rPr lang="ru-RU" altLang="ru-RU" sz="2000" b="1" smtClean="0"/>
              <a:t>-го лица единственного числа.</a:t>
            </a:r>
          </a:p>
        </p:txBody>
      </p:sp>
    </p:spTree>
  </p:cSld>
  <p:clrMapOvr>
    <a:masterClrMapping/>
  </p:clrMapOvr>
  <p:transition/>
  <p:timing/>
</p:sld>
</file>

<file path=ppt/slides/slide7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2133600"/>
            <a:ext cx="6400800" cy="2438400"/>
          </a:xfrm>
          <a:noFill/>
        </p:spPr>
        <p:txBody>
          <a:bodyPr/>
          <a:lstStyle/>
          <a:p>
            <a:pPr marL="514350" indent="-514350">
              <a:buClr>
                <a:srgbClr val="7C6B4D"/>
              </a:buClr>
              <a:buFont typeface="Times New Roman" pitchFamily="18" charset="0"/>
              <a:buAutoNum type="arabicParenR"/>
            </a:pPr>
            <a:r>
              <a:rPr lang="ru-RU" altLang="ru-RU" b="1" smtClean="0"/>
              <a:t>безличное</a:t>
            </a:r>
          </a:p>
          <a:p>
            <a:pPr marL="514350" indent="-514350">
              <a:buClr>
                <a:srgbClr val="7C6B4D"/>
              </a:buClr>
              <a:buFont typeface="Times New Roman" pitchFamily="18" charset="0"/>
              <a:buAutoNum type="arabicParenR"/>
            </a:pPr>
            <a:r>
              <a:rPr lang="ru-RU" altLang="ru-RU" b="1" smtClean="0"/>
              <a:t>неопределённо-личное</a:t>
            </a:r>
          </a:p>
          <a:p>
            <a:pPr marL="514350" indent="-514350">
              <a:buClr>
                <a:srgbClr val="7C6B4D"/>
              </a:buClr>
              <a:buFont typeface="Times New Roman" pitchFamily="18" charset="0"/>
              <a:buAutoNum type="arabicParenR"/>
            </a:pPr>
            <a:r>
              <a:rPr lang="ru-RU" altLang="ru-RU" b="1" smtClean="0"/>
              <a:t>обобщённо-личное</a:t>
            </a:r>
          </a:p>
          <a:p>
            <a:pPr marL="514350" indent="-514350">
              <a:buClr>
                <a:srgbClr val="7C6B4D"/>
              </a:buClr>
              <a:buFont typeface="Times New Roman" pitchFamily="18" charset="0"/>
              <a:buAutoNum type="arabicParenR"/>
            </a:pPr>
            <a:r>
              <a:rPr lang="ru-RU" altLang="ru-RU" b="1" smtClean="0"/>
              <a:t>назывное </a:t>
            </a:r>
          </a:p>
        </p:txBody>
      </p:sp>
      <p:sp>
        <p:nvSpPr>
          <p:cNvPr id="7475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533400"/>
            <a:ext cx="7162800" cy="1143000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>Укажите тип односоставного предложения, в котором грамматическая основа может быть выражена глаголом в форме </a:t>
            </a:r>
            <a:r>
              <a:rPr lang="ru-RU" altLang="ru-RU" sz="2000" smtClean="0"/>
              <a:t>2</a:t>
            </a:r>
            <a:r>
              <a:rPr lang="ru-RU" altLang="ru-RU" sz="2000" b="1" smtClean="0"/>
              <a:t>-го лица единственного числа.</a:t>
            </a:r>
          </a:p>
        </p:txBody>
      </p:sp>
      <p:sp>
        <p:nvSpPr>
          <p:cNvPr id="10" name="Овал 9"/>
          <p:cNvSpPr/>
          <p:nvPr/>
        </p:nvSpPr>
        <p:spPr>
          <a:xfrm>
            <a:off x="914400" y="3352800"/>
            <a:ext cx="609600" cy="609600"/>
          </a:xfrm>
          <a:prstGeom prst="ellipse">
            <a:avLst/>
          </a:prstGeom>
          <a:noFill/>
          <a:ln w="44450" cap="rnd">
            <a:solidFill>
              <a:srgbClr val="3E8E3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757" name="Rectangle 11"/>
          <p:cNvSpPr>
            <a:spLocks noChangeArrowheads="1"/>
          </p:cNvSpPr>
          <p:nvPr/>
        </p:nvSpPr>
        <p:spPr bwMode="auto">
          <a:xfrm>
            <a:off x="304800" y="4419600"/>
            <a:ext cx="8458200" cy="162560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40000"/>
              </a:lnSpc>
              <a:buFontTx/>
              <a:buChar char="•"/>
              <a:tabLst>
                <a:tab pos="447675"/>
              </a:tabLst>
            </a:pPr>
            <a:r>
              <a:rPr lang="ru-RU" altLang="ru-RU" sz="2400" b="1"/>
              <a:t>Шила в мешке не утаишь.</a:t>
            </a:r>
            <a:r>
              <a:rPr lang="ru-RU" altLang="ru-RU"/>
              <a:t> </a:t>
            </a:r>
            <a:endParaRPr lang="ru-RU" altLang="ru-RU" sz="2400" b="1"/>
          </a:p>
          <a:p>
            <a:pPr algn="just">
              <a:lnSpc>
                <a:spcPct val="140000"/>
              </a:lnSpc>
              <a:buFontTx/>
              <a:buChar char="•"/>
              <a:tabLst>
                <a:tab pos="447675"/>
              </a:tabLst>
            </a:pPr>
            <a:r>
              <a:rPr lang="ru-RU" altLang="ru-RU" sz="2400" b="1"/>
              <a:t>Оглянешься вокруг и ужаснешься: до чего же измельчал человек...</a:t>
            </a:r>
          </a:p>
        </p:txBody>
      </p:sp>
      <p:grpSp>
        <p:nvGrpSpPr>
          <p:cNvPr id="4" name="Группа 9"/>
          <p:cNvGrpSpPr/>
          <p:nvPr/>
        </p:nvGrpSpPr>
        <p:grpSpPr>
          <a:xfrm>
            <a:off x="3124200" y="4953000"/>
            <a:ext cx="1066800" cy="76200"/>
            <a:chOff x="5257800" y="2438400"/>
            <a:chExt cx="2514600" cy="77788"/>
          </a:xfrm>
        </p:grpSpPr>
        <p:cxnSp>
          <p:nvCxnSpPr>
            <p:cNvPr id="2" name="Прямая соединительная линия 11"/>
            <p:cNvCxnSpPr/>
            <p:nvPr/>
          </p:nvCxnSpPr>
          <p:spPr>
            <a:xfrm>
              <a:off x="5257800" y="2438400"/>
              <a:ext cx="2514600" cy="1621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Прямая соединительная линия 12"/>
            <p:cNvCxnSpPr/>
            <p:nvPr/>
          </p:nvCxnSpPr>
          <p:spPr>
            <a:xfrm>
              <a:off x="5257800" y="2514568"/>
              <a:ext cx="2514600" cy="162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9"/>
          <p:cNvGrpSpPr/>
          <p:nvPr/>
        </p:nvGrpSpPr>
        <p:grpSpPr>
          <a:xfrm>
            <a:off x="609600" y="5486400"/>
            <a:ext cx="1676400" cy="76200"/>
            <a:chOff x="5257800" y="2438400"/>
            <a:chExt cx="2514600" cy="77788"/>
          </a:xfrm>
        </p:grpSpPr>
        <p:cxnSp>
          <p:nvCxnSpPr>
            <p:cNvPr id="6" name="Прямая соединительная линия 11"/>
            <p:cNvCxnSpPr/>
            <p:nvPr/>
          </p:nvCxnSpPr>
          <p:spPr>
            <a:xfrm>
              <a:off x="5257800" y="2438400"/>
              <a:ext cx="2514600" cy="1621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12"/>
            <p:cNvCxnSpPr/>
            <p:nvPr/>
          </p:nvCxnSpPr>
          <p:spPr>
            <a:xfrm>
              <a:off x="5257800" y="2514568"/>
              <a:ext cx="2514600" cy="162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9"/>
          <p:cNvGrpSpPr/>
          <p:nvPr/>
        </p:nvGrpSpPr>
        <p:grpSpPr>
          <a:xfrm>
            <a:off x="4572000" y="5410200"/>
            <a:ext cx="1676400" cy="76200"/>
            <a:chOff x="5257800" y="2438400"/>
            <a:chExt cx="2514600" cy="77788"/>
          </a:xfrm>
        </p:grpSpPr>
        <p:cxnSp>
          <p:nvCxnSpPr>
            <p:cNvPr id="11" name="Прямая соединительная линия 11"/>
            <p:cNvCxnSpPr/>
            <p:nvPr/>
          </p:nvCxnSpPr>
          <p:spPr>
            <a:xfrm>
              <a:off x="5257800" y="2438400"/>
              <a:ext cx="2514600" cy="1621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2"/>
            <p:cNvCxnSpPr/>
            <p:nvPr/>
          </p:nvCxnSpPr>
          <p:spPr>
            <a:xfrm>
              <a:off x="5257800" y="2514568"/>
              <a:ext cx="2514600" cy="162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Прямая соединительная линия 18"/>
          <p:cNvCxnSpPr/>
          <p:nvPr/>
        </p:nvCxnSpPr>
        <p:spPr>
          <a:xfrm>
            <a:off x="2209800" y="6019800"/>
            <a:ext cx="1143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Группа 9"/>
          <p:cNvGrpSpPr/>
          <p:nvPr/>
        </p:nvGrpSpPr>
        <p:grpSpPr>
          <a:xfrm>
            <a:off x="457200" y="6019800"/>
            <a:ext cx="1447800" cy="76200"/>
            <a:chOff x="5257800" y="2438400"/>
            <a:chExt cx="2514600" cy="77788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5257800" y="2438400"/>
              <a:ext cx="2514600" cy="1621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5257800" y="2514568"/>
              <a:ext cx="2514600" cy="162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Сказуемое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ПРОСТОЕ                         СОСТАВНОЕ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H="1">
            <a:off x="1524000" y="205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H="1">
            <a:off x="5105400" y="2133600"/>
            <a:ext cx="1524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705600" y="21336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33400" y="2590800"/>
            <a:ext cx="22860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ru-RU" sz="2800"/>
              <a:t>Простое</a:t>
            </a:r>
          </a:p>
          <a:p>
            <a:pPr algn="ctr" eaLnBrk="1" hangingPunct="1">
              <a:defRPr/>
            </a:pPr>
            <a:r>
              <a:rPr lang="ru-RU" sz="2800"/>
              <a:t> глагольное</a:t>
            </a:r>
          </a:p>
        </p:txBody>
      </p:sp>
      <p:sp>
        <p:nvSpPr>
          <p:cNvPr id="9224" name="Line 9"/>
          <p:cNvSpPr>
            <a:spLocks noChangeShapeType="1"/>
          </p:cNvSpPr>
          <p:nvPr/>
        </p:nvSpPr>
        <p:spPr bwMode="auto">
          <a:xfrm flipH="1">
            <a:off x="1524000" y="3581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ru-RU"/>
          </a:p>
        </p:txBody>
      </p:sp>
      <p:sp>
        <p:nvSpPr>
          <p:cNvPr id="7177" name="Oval 10"/>
          <p:cNvSpPr>
            <a:spLocks noChangeArrowheads="1"/>
          </p:cNvSpPr>
          <p:nvPr/>
        </p:nvSpPr>
        <p:spPr bwMode="auto">
          <a:xfrm>
            <a:off x="533400" y="4191000"/>
            <a:ext cx="2209800" cy="20574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ru-RU"/>
              <a:t>Глагол в </a:t>
            </a:r>
          </a:p>
          <a:p>
            <a:pPr algn="ctr" eaLnBrk="1" hangingPunct="1">
              <a:defRPr/>
            </a:pPr>
            <a:r>
              <a:rPr lang="ru-RU"/>
              <a:t>спрягаемой форме; </a:t>
            </a:r>
          </a:p>
          <a:p>
            <a:pPr algn="ctr" eaLnBrk="1" hangingPunct="1">
              <a:defRPr/>
            </a:pPr>
            <a:r>
              <a:rPr lang="ru-RU"/>
              <a:t>Глагол в форме</a:t>
            </a:r>
          </a:p>
          <a:p>
            <a:pPr algn="ctr" eaLnBrk="1" hangingPunct="1">
              <a:defRPr/>
            </a:pPr>
            <a:r>
              <a:rPr lang="ru-RU"/>
              <a:t> будущего времени</a:t>
            </a:r>
          </a:p>
        </p:txBody>
      </p:sp>
      <p:sp>
        <p:nvSpPr>
          <p:cNvPr id="7178" name="Rectangle 12"/>
          <p:cNvSpPr>
            <a:spLocks noChangeArrowheads="1"/>
          </p:cNvSpPr>
          <p:nvPr/>
        </p:nvSpPr>
        <p:spPr bwMode="auto">
          <a:xfrm>
            <a:off x="3352800" y="2667000"/>
            <a:ext cx="22098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ru-RU" sz="2400"/>
              <a:t>Составное</a:t>
            </a:r>
          </a:p>
          <a:p>
            <a:pPr algn="ctr" eaLnBrk="1" hangingPunct="1">
              <a:defRPr/>
            </a:pPr>
            <a:r>
              <a:rPr lang="ru-RU" sz="2400"/>
              <a:t>глагольное</a:t>
            </a:r>
          </a:p>
        </p:txBody>
      </p:sp>
      <p:sp>
        <p:nvSpPr>
          <p:cNvPr id="7179" name="Rectangle 13"/>
          <p:cNvSpPr>
            <a:spLocks noChangeArrowheads="1"/>
          </p:cNvSpPr>
          <p:nvPr/>
        </p:nvSpPr>
        <p:spPr bwMode="auto">
          <a:xfrm>
            <a:off x="6324600" y="2667000"/>
            <a:ext cx="23622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ru-RU" sz="2400"/>
              <a:t>Составное </a:t>
            </a:r>
          </a:p>
          <a:p>
            <a:pPr algn="ctr" eaLnBrk="1" hangingPunct="1">
              <a:defRPr/>
            </a:pPr>
            <a:r>
              <a:rPr lang="ru-RU" sz="2400"/>
              <a:t>именное</a:t>
            </a:r>
          </a:p>
        </p:txBody>
      </p:sp>
      <p:sp>
        <p:nvSpPr>
          <p:cNvPr id="9228" name="Line 16"/>
          <p:cNvSpPr>
            <a:spLocks noChangeShapeType="1"/>
          </p:cNvSpPr>
          <p:nvPr/>
        </p:nvSpPr>
        <p:spPr bwMode="auto">
          <a:xfrm flipH="1">
            <a:off x="4495800" y="3657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ru-RU"/>
          </a:p>
        </p:txBody>
      </p:sp>
      <p:sp>
        <p:nvSpPr>
          <p:cNvPr id="9229" name="Line 17"/>
          <p:cNvSpPr>
            <a:spLocks noChangeShapeType="1"/>
          </p:cNvSpPr>
          <p:nvPr/>
        </p:nvSpPr>
        <p:spPr bwMode="auto">
          <a:xfrm flipH="1">
            <a:off x="7543800" y="3657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ru-RU"/>
          </a:p>
        </p:txBody>
      </p:sp>
      <p:sp>
        <p:nvSpPr>
          <p:cNvPr id="7182" name="Oval 18"/>
          <p:cNvSpPr>
            <a:spLocks noChangeArrowheads="1"/>
          </p:cNvSpPr>
          <p:nvPr/>
        </p:nvSpPr>
        <p:spPr bwMode="auto">
          <a:xfrm>
            <a:off x="3276600" y="4038600"/>
            <a:ext cx="2438400" cy="22860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ru-RU"/>
              <a:t>Вспомогательное (-ые) </a:t>
            </a:r>
          </a:p>
          <a:p>
            <a:pPr algn="ctr" eaLnBrk="1" hangingPunct="1">
              <a:defRPr/>
            </a:pPr>
            <a:r>
              <a:rPr lang="ru-RU"/>
              <a:t>слово (-а) + инфинитив</a:t>
            </a:r>
          </a:p>
        </p:txBody>
      </p:sp>
      <p:sp>
        <p:nvSpPr>
          <p:cNvPr id="7183" name="Oval 19"/>
          <p:cNvSpPr>
            <a:spLocks noChangeArrowheads="1"/>
          </p:cNvSpPr>
          <p:nvPr/>
        </p:nvSpPr>
        <p:spPr bwMode="auto">
          <a:xfrm>
            <a:off x="6324600" y="4038600"/>
            <a:ext cx="2286000" cy="22098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ru-RU"/>
              <a:t>Глагол-связка +</a:t>
            </a:r>
          </a:p>
          <a:p>
            <a:pPr algn="ctr" eaLnBrk="1" hangingPunct="1">
              <a:defRPr/>
            </a:pPr>
            <a:r>
              <a:rPr lang="ru-RU"/>
              <a:t>именная часть</a:t>
            </a:r>
          </a:p>
        </p:txBody>
      </p:sp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/>
          <a:srcRect t="4854" r="3641" b="0"/>
          <a:stretch>
            <a:fillRect/>
          </a:stretch>
        </p:blipFill>
        <p:spPr bwMode="auto">
          <a:xfrm>
            <a:off x="381000" y="228600"/>
            <a:ext cx="8583613" cy="6332538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389</Paragraphs>
  <Slides>72</Slides>
  <Notes>0</Notes>
  <TotalTime>285</TotalTime>
  <HiddenSlides>2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baseType="lpstr" size="73">
      <vt:lpstr>Оформление по умолчанию</vt:lpstr>
      <vt:lpstr>Подготовка к ОГЭ.Задание 2. Синтаксический анализпредложения.</vt:lpstr>
      <vt:lpstr>Slide 2</vt:lpstr>
      <vt:lpstr>Чтобы выполнить задание, нужно:</vt:lpstr>
      <vt:lpstr>Slide 4</vt:lpstr>
      <vt:lpstr>Соотнеси подлежащее и способ его выражения </vt:lpstr>
      <vt:lpstr>Slide 6</vt:lpstr>
      <vt:lpstr>Сказуемое и способы его выражения</vt:lpstr>
      <vt:lpstr>Сказуемое</vt:lpstr>
      <vt:lpstr>Slide 9</vt:lpstr>
      <vt:lpstr>Составное глагольное сказуемое</vt:lpstr>
      <vt:lpstr>Slide 11</vt:lpstr>
      <vt:lpstr>Выпишите основы предложений</vt:lpstr>
      <vt:lpstr>Проверь себя</vt:lpstr>
      <vt:lpstr>Найдите грамматическую основу, определите, чем выражены главные члены.</vt:lpstr>
      <vt:lpstr>Укажите правильный вариант синтаксической характеристики сказуемого в предложениях</vt:lpstr>
      <vt:lpstr>Укажите правильный вариант синтаксической характеристики сказуемого в предложениях</vt:lpstr>
      <vt:lpstr>Укажите правильный вариант синтаксической характеристики сказуемого в предложениях</vt:lpstr>
      <vt:lpstr>Укажите правильный вариант синтаксической характеристики сказуемого в предложениях</vt:lpstr>
      <vt:lpstr>Характеристика предложения</vt:lpstr>
      <vt:lpstr>Укажите верную характеристику предложения, выбрав номер характеристики</vt:lpstr>
      <vt:lpstr>Укажите верную характеристику предложения, выбрав номер характеристики</vt:lpstr>
      <vt:lpstr>Укажите верную характеристику предложения, выбрав номер характеристики</vt:lpstr>
      <vt:lpstr>Укажите верную характеристику предложения, выбрав номер характеристики</vt:lpstr>
      <vt:lpstr>Укажите верную характеристику предложения, выбрав номер характеристики</vt:lpstr>
      <vt:lpstr>Укажите верную характеристику предложения, выбрав номер характеристики</vt:lpstr>
      <vt:lpstr>Укажите верную характеристику предложения, выбрав номер характеристики</vt:lpstr>
      <vt:lpstr>Укажите верную характеристику предложения, выбрав номер характеристики</vt:lpstr>
      <vt:lpstr>Укажите верную характеристику предложения, выбрав номер характеристики</vt:lpstr>
      <vt:lpstr>Укажите верную характеристику предложения, выбрав номер характеристики</vt:lpstr>
      <vt:lpstr>Выполняем задания.Тренировочные упражнения</vt:lpstr>
      <vt:lpstr>Выпишите грамматическую основу предложения</vt:lpstr>
      <vt:lpstr> Выпишите грамматическую основу первой части сложного предложения</vt:lpstr>
      <vt:lpstr>Выпишите грамматическую основу предложения</vt:lpstr>
      <vt:lpstr> Выпишите грамматическую основу предложения</vt:lpstr>
      <vt:lpstr>Выпишите грамматическую основу предложения</vt:lpstr>
      <vt:lpstr>Выпишите грамматическую основу предложения</vt:lpstr>
      <vt:lpstr>Укажите количество грамматических основ в предложении</vt:lpstr>
      <vt:lpstr> Укажите количество грамматических основ в предложении</vt:lpstr>
      <vt:lpstr>В1Укажите количество грамматических основ в предложении</vt:lpstr>
      <vt:lpstr>Укажите количество грамматических основ в предложении</vt:lpstr>
      <vt:lpstr> Укажите количество грамматических основ в предложении</vt:lpstr>
      <vt:lpstr>Укажите количество грамматических основ в предложении</vt:lpstr>
      <vt:lpstr>Выпишите грамматическую основу предложения </vt:lpstr>
      <vt:lpstr>Выпишите грамматическую основу предложения</vt:lpstr>
      <vt:lpstr>Выпишите грамматическую основу предложения </vt:lpstr>
      <vt:lpstr>Выпишите грамматическую основу предложения </vt:lpstr>
      <vt:lpstr>Выпишите грамматическую основу предложения </vt:lpstr>
      <vt:lpstr>Выполняем задания.Контролирующие задания.</vt:lpstr>
      <vt:lpstr>Выпишите грамматические основы предложений</vt:lpstr>
      <vt:lpstr>Проверь</vt:lpstr>
      <vt:lpstr>Какое из приведённых ниже предложений является односоставным?</vt:lpstr>
      <vt:lpstr>Какое из приведённых ниже предложений является односоставным?</vt:lpstr>
      <vt:lpstr>Какое из предложений является двусоставным?</vt:lpstr>
      <vt:lpstr>Какое из предложений является двусоставным?</vt:lpstr>
      <vt:lpstr>Какое из предложений является безличным?</vt:lpstr>
      <vt:lpstr>Какое из предложений является безличным?</vt:lpstr>
      <vt:lpstr>Какое(ие) предложение(я) в этом тексте является назывным?</vt:lpstr>
      <vt:lpstr>Какое(ие) предложение(я) в этом тексте является назывным?</vt:lpstr>
      <vt:lpstr>Какое из приведённых ниже предложений является определённо-личным? </vt:lpstr>
      <vt:lpstr>Какое из приведённых ниже предложений является определённо-личным? </vt:lpstr>
      <vt:lpstr>Какое из приведённых ниже предложений является неопределённо-личным? </vt:lpstr>
      <vt:lpstr>Какое из приведённых ниже предложений является неопределённо-личным? </vt:lpstr>
      <vt:lpstr>Какое предложение в этом тексте является назывным? </vt:lpstr>
      <vt:lpstr>Какое предложение в этом тексте является назывным? </vt:lpstr>
      <vt:lpstr>Какое предложение в этом тексте является обобщённо-личным?</vt:lpstr>
      <vt:lpstr>Какое предложение в этом тексте является обобщённо-личным?</vt:lpstr>
      <vt:lpstr>Какое предложение в этом тексте является безличным?</vt:lpstr>
      <vt:lpstr>Какое предложение в этом тексте является безличным?</vt:lpstr>
      <vt:lpstr>Укажите тип односоставного предложения, в котором грамматическая основа может быть выражена глаголом в  повелительном наклонении.</vt:lpstr>
      <vt:lpstr>Укажите тип односоставного предложения, в котором грамматическая основа может быть выражена глаголом в повелительном наклонении.</vt:lpstr>
      <vt:lpstr>Укажите тип односоставного предложения, в котором грамматическая основа может быть выражена глаголом в форме 2-го лица единственного числа.</vt:lpstr>
      <vt:lpstr>Укажите тип односоставного предложения, в котором грамматическая основа может быть выражена глаголом в форме 2-го лица единственного числа.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Александр</dc:creator>
  <cp:keywords>задание 2 ОГЭ по русскому языку</cp:keywords>
  <cp:lastModifiedBy>Александр</cp:lastModifiedBy>
  <cp:revision>31</cp:revision>
  <cp:lastPrinted>1601-01-01T00:00:00.000</cp:lastPrinted>
  <dcterms:created xsi:type="dcterms:W3CDTF">1601-01-01T00:00:00Z</dcterms:created>
  <dcterms:modified xsi:type="dcterms:W3CDTF">2023-09-20T11:30:58Z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Version">
    <vt:i4>1</vt:i4>
  </property>
</Properties>
</file>