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21"/>
  </p:notesMasterIdLst>
  <p:sldIdLst>
    <p:sldId id="256" r:id="rId2"/>
    <p:sldId id="264" r:id="rId3"/>
    <p:sldId id="257" r:id="rId4"/>
    <p:sldId id="265" r:id="rId5"/>
    <p:sldId id="272" r:id="rId6"/>
    <p:sldId id="273" r:id="rId7"/>
    <p:sldId id="286" r:id="rId8"/>
    <p:sldId id="274" r:id="rId9"/>
    <p:sldId id="287" r:id="rId10"/>
    <p:sldId id="275" r:id="rId11"/>
    <p:sldId id="276" r:id="rId12"/>
    <p:sldId id="277" r:id="rId13"/>
    <p:sldId id="278" r:id="rId14"/>
    <p:sldId id="279" r:id="rId15"/>
    <p:sldId id="282" r:id="rId16"/>
    <p:sldId id="283" r:id="rId17"/>
    <p:sldId id="284" r:id="rId18"/>
    <p:sldId id="285" r:id="rId19"/>
    <p:sldId id="27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43" autoAdjust="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7A199-0BF8-4E69-B60F-D44BCE87E3F3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15EA4-E1C5-4D00-881E-8DC8DB80B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2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26A10-1686-45F8-8EEF-51AFD7D65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70D32E-936A-415F-9BDC-F6CE209F8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ACE0F5-7FD1-4B7F-BDD9-8A2198229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42061-01BC-40B2-8DB4-2A1FAFA1E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CC817B-543E-42B3-A357-68BB0B39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8300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9B4B6-2739-47C9-B72B-F8451B365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96ACD5-A586-4D46-8A2D-DEBB8B17E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A06D05-FB17-4C35-AEA1-59549E03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E42394-F83A-43A6-A531-0DFA7479A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24705C-BCBC-44D6-871D-AC571AA7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354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0356C2-BACB-4324-869C-7EE0D2B62C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8F6C01-9CE4-4FE3-80E9-008953EC5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0D947F-DD0E-4BBF-ADE9-39C838633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6A4C2C-97A9-4BCF-93C8-E77E980B2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1C2F26-9A72-4770-B388-B52538716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9812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5255E-F868-4370-A981-01D3A25C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0F6AA5-767B-4968-AE59-45F3CC86B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4D077F-8EF2-410D-858A-20CC0110B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938C66-F2FA-435B-87CE-EC4D4C0B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BEEE58-51A6-4F6E-AA7B-B4E3D3E3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3759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04913-01EA-4789-A1E2-50224CF7E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9F25F0-72EC-4679-AF8A-2C1197E35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C6F86B-A430-4641-A20D-1D9CC4B33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F9E31-7ED3-495B-8D75-22E63111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0311EB-49C2-4533-9D7E-B24351167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9575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CDB39-50A8-450D-ABD5-7C3312AB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1170F9-B4E8-48F6-8C7A-E5A206B58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72600D-06AD-43E8-B1E5-344080328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C43DE5-9CA9-4896-8C89-3A2742B1C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5B7537-E553-45C3-BEFF-829898113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E1C1E5-2605-4F7D-B7B2-DB642160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3477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3D56E-DD96-428C-881C-01B2692C8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0B2F93-34D4-41DC-85C2-5739C4B71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07C85F-C932-474E-8603-929ADF822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26BF41-A88F-49A0-8EE9-3424C8C15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92AF10-E2CF-49CF-8880-8FFF88B3D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A3A4D4-4360-4D26-B201-3968623F6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BE648D-589C-4EBF-B971-617134FF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9A9E0-6F20-4660-9FE8-BDA38D8C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9078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3A453-4D34-4A5B-96EE-A3DF62CE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6FC42B-7029-487B-83F8-5BD0A118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FF99F1-3745-4AFD-9B9E-C25CB9039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ED6D6B-51F8-4628-9F11-668B8569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4348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96ADE2-81F8-46A5-B17C-C58A55512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C0E1D0-BB5A-46A5-B49E-66EFB779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301079-4C39-486B-9D67-A5C123F24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4280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F126B-0CA1-473A-8906-6F42104D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C44A82-3AFB-4D02-A73F-9E1A8C0BE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902647-F46D-4B6A-9627-FF62DDFB0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F37DB6-FB64-43B0-A40C-251A28CB2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17F94-B9BD-42B2-953E-189AACD5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6065F4-DBB1-4EF1-B0CB-F11940E3E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4213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CBFFE-CF8E-4485-94F5-53647260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A31BE1-FC06-4896-BD29-5975BB69C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FDA038-B01F-4C4D-8E57-37CA2B47D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BD66E7-3B7A-464D-B309-7139A1D6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83134-EE18-44EC-A5C4-E93654F69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F88647-72EA-4485-B0E4-2D4225108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2057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55E8C-934C-4CCE-8DFA-C9E50B5B0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B96A96-BA57-4655-9396-CDFA43F2C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BC877-5211-41B8-AAE6-CD8314BA8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FAD7FA-9FC4-44A1-80DE-8007D7842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2B875A-8B80-4488-BC81-43F67EFF9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9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70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70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image" Target="../media/image2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5D9D4-520E-4EBC-96B1-CFA08A7A0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683" y="2093781"/>
            <a:ext cx="6430432" cy="2206844"/>
          </a:xfrm>
        </p:spPr>
        <p:txBody>
          <a:bodyPr anchor="ctr">
            <a:normAutofit/>
          </a:bodyPr>
          <a:lstStyle/>
          <a:p>
            <a:r>
              <a:rPr lang="ru-RU" sz="3600" b="0" dirty="0">
                <a:cs typeface="Aldhabi" panose="020B0604020202020204" pitchFamily="2" charset="-78"/>
              </a:rPr>
              <a:t>Решение заданий  ЕГЭ по теме: </a:t>
            </a:r>
            <a:br>
              <a:rPr lang="ru-RU" sz="3600" b="0" dirty="0">
                <a:cs typeface="Aldhabi" panose="020B0604020202020204" pitchFamily="2" charset="-78"/>
              </a:rPr>
            </a:br>
            <a:r>
              <a:rPr lang="ru-RU" sz="3600" b="0" dirty="0">
                <a:cs typeface="Aldhabi" panose="020B0604020202020204" pitchFamily="2" charset="-78"/>
              </a:rPr>
              <a:t>«Наибольшее и наименьшее значения функции»</a:t>
            </a:r>
            <a:br>
              <a:rPr lang="ru-RU" sz="3600" b="0" dirty="0">
                <a:cs typeface="Aldhabi" panose="020B0604020202020204" pitchFamily="2" charset="-78"/>
              </a:rPr>
            </a:br>
            <a:r>
              <a:rPr lang="ru-RU" sz="3600" b="0" dirty="0">
                <a:cs typeface="Aldhabi" panose="020B0604020202020204" pitchFamily="2" charset="-78"/>
              </a:rPr>
              <a:t>Задание 1</a:t>
            </a:r>
            <a:r>
              <a:rPr lang="en-US" sz="3600" b="0">
                <a:cs typeface="Aldhabi" panose="020B0604020202020204" pitchFamily="2" charset="-78"/>
              </a:rPr>
              <a:t>1</a:t>
            </a:r>
            <a:endParaRPr lang="ru-RU" sz="3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1683A8-0DCD-4EE1-B67A-48B32218D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2378" y="5142368"/>
            <a:ext cx="3513789" cy="1021886"/>
          </a:xfrm>
        </p:spPr>
        <p:txBody>
          <a:bodyPr>
            <a:normAutofit/>
          </a:bodyPr>
          <a:lstStyle/>
          <a:p>
            <a:pPr algn="r"/>
            <a:r>
              <a:rPr lang="ru-RU" sz="2000" dirty="0"/>
              <a:t>Учитель математики</a:t>
            </a:r>
            <a:br>
              <a:rPr lang="en-US" sz="2000" dirty="0"/>
            </a:br>
            <a:r>
              <a:rPr lang="ru-RU" sz="2000" dirty="0"/>
              <a:t>Куйда Ольга Владимировна</a:t>
            </a:r>
          </a:p>
        </p:txBody>
      </p:sp>
      <p:pic>
        <p:nvPicPr>
          <p:cNvPr id="30" name="Picture 3" descr="Рабочий стол">
            <a:extLst>
              <a:ext uri="{FF2B5EF4-FFF2-40B4-BE49-F238E27FC236}">
                <a16:creationId xmlns:a16="http://schemas.microsoft.com/office/drawing/2014/main" id="{F2747B28-38BB-44D0-9D24-CA6FC4D2D8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rcRect r="3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6DCFBF6-3FD3-4638-B842-387918A12EAA}"/>
              </a:ext>
            </a:extLst>
          </p:cNvPr>
          <p:cNvSpPr/>
          <p:nvPr/>
        </p:nvSpPr>
        <p:spPr>
          <a:xfrm>
            <a:off x="284683" y="693746"/>
            <a:ext cx="6430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МБОУ «Школа №103 с углубленным изучением </a:t>
            </a:r>
            <a:br>
              <a:rPr lang="ru-RU" dirty="0"/>
            </a:br>
            <a:r>
              <a:rPr lang="ru-RU" dirty="0"/>
              <a:t>иностранного языка» г. Уфа</a:t>
            </a:r>
          </a:p>
        </p:txBody>
      </p:sp>
    </p:spTree>
    <p:extLst>
      <p:ext uri="{BB962C8B-B14F-4D97-AF65-F5344CB8AC3E}">
        <p14:creationId xmlns:p14="http://schemas.microsoft.com/office/powerpoint/2010/main" val="270413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93947DC8-07A0-41D0-9E32-9AFBF3809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 b="37"/>
          <a:stretch/>
        </p:blipFill>
        <p:spPr bwMode="auto">
          <a:xfrm>
            <a:off x="519546" y="1743037"/>
            <a:ext cx="6659852" cy="3782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/>
              <p:nvPr/>
            </p:nvSpPr>
            <p:spPr>
              <a:xfrm>
                <a:off x="7388147" y="1883121"/>
                <a:ext cx="4416490" cy="2865105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 дифференцирования</a:t>
                </a: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ru-RU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ru-RU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ru-RU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ru-RU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ru-RU" sz="1600" i="1" dirty="0">
                  <a:solidFill>
                    <a:schemeClr val="tx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endParaRPr lang="ru-RU" sz="1600" i="1" dirty="0">
                  <a:solidFill>
                    <a:schemeClr val="tx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:endPara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:endParaRPr lang="ru-RU" sz="1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endPara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7388147" y="1883121"/>
                <a:ext cx="4416490" cy="2865105"/>
              </a:xfrm>
              <a:prstGeom prst="snipRoundRect">
                <a:avLst>
                  <a:gd fmla="val 0" name="adj1"/>
                  <a:gd fmla="val 16667" name="adj2"/>
                </a:avLst>
              </a:prstGeom>
              <a:blipFill>
                <a:blip r:embed="rId3"/>
                <a:stretch>
                  <a:fillRect l="-689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6073"/>
                <a:ext cx="10515600" cy="1325563"/>
              </a:xfrm>
              <a:solidFill>
                <a:schemeClr val="bg1"/>
              </a:solidFill>
              <a:ln w="25400" cap="rnd" cmpd="sng">
                <a:solidFill>
                  <a:srgbClr val="FFC000"/>
                </a:solidFill>
                <a:beve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7</a:t>
                </a:r>
                <a:r>
                  <a:rPr lang="ru-RU" sz="2800" b="0" dirty="0">
                    <a:solidFill>
                      <a:srgbClr val="FF0000"/>
                    </a:solidFill>
                  </a:rPr>
                  <a:t>. </a:t>
                </a:r>
                <a:r>
                  <a:rPr lang="ru-RU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точку максимума функции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+324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ru-RU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type="title"/>
              </p:nvPr>
            </p:nvSpPr>
            <p:spPr>
              <a:xfrm>
                <a:off x="838200" y="66073"/>
                <a:ext cx="10515600" cy="1325563"/>
              </a:xfrm>
              <a:blipFill>
                <a:blip r:embed="rId4"/>
                <a:stretch>
                  <a:fillRect/>
                </a:stretch>
              </a:blipFill>
              <a:ln cap="rnd" cmpd="sng" w="25400">
                <a:solidFill>
                  <a:srgbClr val="FFC000"/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5CCB74CD-D11A-42D6-8875-AC507C738F3E}"/>
              </a:ext>
            </a:extLst>
          </p:cNvPr>
          <p:cNvSpPr txBox="1"/>
          <p:nvPr/>
        </p:nvSpPr>
        <p:spPr>
          <a:xfrm>
            <a:off x="519546" y="5806598"/>
            <a:ext cx="11152908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через точку х=18 производная меняет знак с «+» на «-», значит, эта точка максимума.</a:t>
            </a:r>
          </a:p>
          <a:p>
            <a:pPr lvl="0">
              <a:defRPr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546" y="1743037"/>
                <a:ext cx="6363571" cy="37828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D(y)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324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/>
                        <m:sup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32</m:t>
                                  </m:r>
                                  <m:r>
                                    <a:rPr lang="ru-RU" sz="20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324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RU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−324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−18</m:t>
                              </m:r>
                            </m:e>
                          </m:d>
                          <m:d>
                            <m:d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+18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</a:rPr>
                  <a:t>0,</a:t>
                </a:r>
                <a:r>
                  <a:rPr lang="en-US" sz="2000" dirty="0">
                    <a:solidFill>
                      <a:srgbClr val="000000"/>
                    </a:solidFill>
                  </a:rPr>
                  <a:t>           </a:t>
                </a: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−18</m:t>
                            </m:r>
                          </m:e>
                        </m:d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+18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2000" dirty="0">
                    <a:effectLst/>
                    <a:cs typeface="Times New Roman" panose="02020603050405020304" pitchFamily="18" charset="0"/>
                  </a:rPr>
                  <a:t>	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000" dirty="0"/>
                  <a:t>-18</a:t>
                </a:r>
              </a:p>
            </p:txBody>
          </p:sp>
        </mc:Choice>
        <mc:Fallback xmlns="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idx="1"/>
              </p:nvPr>
            </p:nvSpPr>
            <p:spPr>
              <a:xfrm>
                <a:off x="519546" y="1743037"/>
                <a:ext cx="6363571" cy="3782885"/>
              </a:xfrm>
              <a:blipFill>
                <a:blip r:embed="rId5"/>
                <a:stretch>
                  <a:fillRect l="-958" t="-1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B737B49E-4BD7-45CE-8E37-156E957E241C}"/>
              </a:ext>
            </a:extLst>
          </p:cNvPr>
          <p:cNvCxnSpPr>
            <a:cxnSpLocks/>
          </p:cNvCxnSpPr>
          <p:nvPr/>
        </p:nvCxnSpPr>
        <p:spPr>
          <a:xfrm>
            <a:off x="1762070" y="4780553"/>
            <a:ext cx="38146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Овал 52">
            <a:extLst>
              <a:ext uri="{FF2B5EF4-FFF2-40B4-BE49-F238E27FC236}">
                <a16:creationId xmlns:a16="http://schemas.microsoft.com/office/drawing/2014/main" id="{0E994D0E-F9E8-429E-B18D-4243BD4D72E2}"/>
              </a:ext>
            </a:extLst>
          </p:cNvPr>
          <p:cNvSpPr/>
          <p:nvPr/>
        </p:nvSpPr>
        <p:spPr>
          <a:xfrm>
            <a:off x="2325489" y="4715898"/>
            <a:ext cx="129309" cy="1293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C946396-1AE9-48A8-AC93-EFCE9BD883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742" y="4715898"/>
            <a:ext cx="140220" cy="140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09FA71F-8FEF-4084-B813-202B4ED46BEF}"/>
                  </a:ext>
                </a:extLst>
              </p:cNvPr>
              <p:cNvSpPr txBox="1"/>
              <p:nvPr/>
            </p:nvSpPr>
            <p:spPr>
              <a:xfrm>
                <a:off x="1439851" y="4378894"/>
                <a:ext cx="434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09FA71F-8FEF-4084-B813-202B4ED46BEF}"/>
                  </a:ext>
                </a:extLst>
              </p:cNvPr>
              <p:cNvSpPr txBox="1"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1439851" y="4378894"/>
                <a:ext cx="434109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17DD94EA-2A2E-4A03-9807-5109EE42A6D3}"/>
              </a:ext>
            </a:extLst>
          </p:cNvPr>
          <p:cNvSpPr txBox="1"/>
          <p:nvPr/>
        </p:nvSpPr>
        <p:spPr>
          <a:xfrm>
            <a:off x="1427049" y="4812881"/>
            <a:ext cx="43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9E0FA97-C740-4C33-98F2-4BCE5CF98D74}"/>
              </a:ext>
            </a:extLst>
          </p:cNvPr>
          <p:cNvSpPr txBox="1"/>
          <p:nvPr/>
        </p:nvSpPr>
        <p:spPr>
          <a:xfrm>
            <a:off x="1952470" y="4378894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7314362-9AB7-4E9B-907C-753C4F4ED678}"/>
              </a:ext>
            </a:extLst>
          </p:cNvPr>
          <p:cNvSpPr txBox="1"/>
          <p:nvPr/>
        </p:nvSpPr>
        <p:spPr>
          <a:xfrm>
            <a:off x="3504179" y="4378894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0000"/>
                </a:solidFill>
              </a:rPr>
              <a:t>+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9CE99AA-A93A-417E-8927-49B2973FE141}"/>
              </a:ext>
            </a:extLst>
          </p:cNvPr>
          <p:cNvSpPr txBox="1"/>
          <p:nvPr/>
        </p:nvSpPr>
        <p:spPr>
          <a:xfrm>
            <a:off x="2680252" y="4351186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0000"/>
                </a:solidFill>
              </a:rPr>
              <a:t>+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C39BECF-8E7B-482C-9BF4-B5A21B1B4115}"/>
              </a:ext>
            </a:extLst>
          </p:cNvPr>
          <p:cNvSpPr txBox="1"/>
          <p:nvPr/>
        </p:nvSpPr>
        <p:spPr>
          <a:xfrm>
            <a:off x="2107773" y="4887231"/>
            <a:ext cx="55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0000"/>
                </a:solidFill>
              </a:rPr>
              <a:t>-18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63BF21B-FD3C-4EDE-BD76-3D3DD72A90FC}"/>
              </a:ext>
            </a:extLst>
          </p:cNvPr>
          <p:cNvSpPr txBox="1"/>
          <p:nvPr/>
        </p:nvSpPr>
        <p:spPr>
          <a:xfrm>
            <a:off x="3152252" y="4882803"/>
            <a:ext cx="31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0AFD2164-C05A-44F1-BC8E-D508B8C08AC6}"/>
              </a:ext>
            </a:extLst>
          </p:cNvPr>
          <p:cNvCxnSpPr>
            <a:cxnSpLocks/>
          </p:cNvCxnSpPr>
          <p:nvPr/>
        </p:nvCxnSpPr>
        <p:spPr>
          <a:xfrm flipV="1">
            <a:off x="2654516" y="4977906"/>
            <a:ext cx="317088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4D8A0551-3DF5-4AC7-8B96-133C343E055F}"/>
              </a:ext>
            </a:extLst>
          </p:cNvPr>
          <p:cNvCxnSpPr>
            <a:cxnSpLocks/>
          </p:cNvCxnSpPr>
          <p:nvPr/>
        </p:nvCxnSpPr>
        <p:spPr>
          <a:xfrm flipV="1">
            <a:off x="3562689" y="4960018"/>
            <a:ext cx="317088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078C2DFF-509D-49D1-A036-E3AAB60B89BB}"/>
              </a:ext>
            </a:extLst>
          </p:cNvPr>
          <p:cNvCxnSpPr>
            <a:cxnSpLocks/>
          </p:cNvCxnSpPr>
          <p:nvPr/>
        </p:nvCxnSpPr>
        <p:spPr>
          <a:xfrm>
            <a:off x="4641775" y="4960018"/>
            <a:ext cx="344676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3C623E4-109E-4A15-A61B-8A20B47BD9EF}"/>
              </a:ext>
            </a:extLst>
          </p:cNvPr>
          <p:cNvSpPr txBox="1"/>
          <p:nvPr/>
        </p:nvSpPr>
        <p:spPr>
          <a:xfrm>
            <a:off x="3976178" y="5136528"/>
            <a:ext cx="642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FD0D279-FB4E-46CA-964B-92DFDA6C6DF6}"/>
              </a:ext>
            </a:extLst>
          </p:cNvPr>
          <p:cNvSpPr txBox="1"/>
          <p:nvPr/>
        </p:nvSpPr>
        <p:spPr>
          <a:xfrm>
            <a:off x="2149224" y="5136528"/>
            <a:ext cx="572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3E1406-1B0E-4367-87F6-511C495F8378}"/>
              </a:ext>
            </a:extLst>
          </p:cNvPr>
          <p:cNvSpPr txBox="1"/>
          <p:nvPr/>
        </p:nvSpPr>
        <p:spPr>
          <a:xfrm>
            <a:off x="5291416" y="4803331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x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BA48E6BF-0A44-43AC-B235-E3EB97E23983}"/>
              </a:ext>
            </a:extLst>
          </p:cNvPr>
          <p:cNvSpPr/>
          <p:nvPr/>
        </p:nvSpPr>
        <p:spPr>
          <a:xfrm>
            <a:off x="3239160" y="4706787"/>
            <a:ext cx="140220" cy="135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E8E5319-6121-4806-847E-2E747FEA1FCD}"/>
              </a:ext>
            </a:extLst>
          </p:cNvPr>
          <p:cNvSpPr txBox="1"/>
          <p:nvPr/>
        </p:nvSpPr>
        <p:spPr>
          <a:xfrm>
            <a:off x="4021706" y="4897780"/>
            <a:ext cx="49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42659F2-D219-46C0-AC44-9E0FAAA9B2BE}"/>
              </a:ext>
            </a:extLst>
          </p:cNvPr>
          <p:cNvSpPr txBox="1"/>
          <p:nvPr/>
        </p:nvSpPr>
        <p:spPr>
          <a:xfrm>
            <a:off x="4654309" y="4351186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</a:t>
            </a:r>
          </a:p>
        </p:txBody>
      </p: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5A235AD6-C3BD-44A9-92A4-8F8596596A15}"/>
              </a:ext>
            </a:extLst>
          </p:cNvPr>
          <p:cNvCxnSpPr>
            <a:cxnSpLocks/>
          </p:cNvCxnSpPr>
          <p:nvPr/>
        </p:nvCxnSpPr>
        <p:spPr>
          <a:xfrm>
            <a:off x="1815327" y="4950939"/>
            <a:ext cx="344676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9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5" grpId="0" animBg="1"/>
      <p:bldP spid="53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5" grpId="0"/>
      <p:bldP spid="66" grpId="0"/>
      <p:bldP spid="67" grpId="0"/>
      <p:bldP spid="68" grpId="0" animBg="1"/>
      <p:bldP spid="69" grpId="0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93947DC8-07A0-41D0-9E32-9AFBF3809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 b="37"/>
          <a:stretch/>
        </p:blipFill>
        <p:spPr bwMode="auto">
          <a:xfrm>
            <a:off x="519546" y="1743037"/>
            <a:ext cx="6363571" cy="3615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/>
              <p:nvPr/>
            </p:nvSpPr>
            <p:spPr>
              <a:xfrm>
                <a:off x="7108571" y="1994672"/>
                <a:ext cx="4607264" cy="2366417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 дифференцирования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𝑐𝑓</m:t>
                              </m:r>
                              <m:d>
                                <m:dPr>
                                  <m:ctrlPr>
                                    <a:rPr lang="ru-RU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ru-RU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ru-RU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7108571" y="1994672"/>
                <a:ext cx="4607264" cy="2366417"/>
              </a:xfrm>
              <a:prstGeom prst="snipRoundRect">
                <a:avLst>
                  <a:gd fmla="val 0" name="adj1"/>
                  <a:gd fmla="val 16667" name="adj2"/>
                </a:avLst>
              </a:prstGeom>
              <a:blipFill>
                <a:blip r:embed="rId3"/>
                <a:stretch>
                  <a:fillRect l="-92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88369" y="66073"/>
                <a:ext cx="10815262" cy="1325563"/>
              </a:xfrm>
              <a:solidFill>
                <a:schemeClr val="bg1"/>
              </a:solidFill>
              <a:ln w="25400" cap="rnd" cmpd="sng">
                <a:solidFill>
                  <a:srgbClr val="FFC000"/>
                </a:solidFill>
                <a:beve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8</a:t>
                </a:r>
                <a:r>
                  <a:rPr lang="ru-RU" sz="2400" b="0" dirty="0">
                    <a:solidFill>
                      <a:srgbClr val="FF0000"/>
                    </a:solidFill>
                  </a:rPr>
                  <a:t>. </a:t>
                </a:r>
                <a:r>
                  <a:rPr lang="ru-RU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наименьшее значение функции </a:t>
                </a: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2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ru-RU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</m:d>
                      </m:e>
                    </m:func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2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br>
                  <a:rPr lang="ru-RU" sz="2400" b="1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b="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type="title"/>
              </p:nvPr>
            </p:nvSpPr>
            <p:spPr>
              <a:xfrm>
                <a:off x="688369" y="66073"/>
                <a:ext cx="10815262" cy="1325563"/>
              </a:xfrm>
              <a:blipFill>
                <a:blip r:embed="rId4"/>
                <a:stretch>
                  <a:fillRect/>
                </a:stretch>
              </a:blipFill>
              <a:ln cap="rnd" cmpd="sng" w="25400">
                <a:solidFill>
                  <a:srgbClr val="FFC000"/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CCB74CD-D11A-42D6-8875-AC507C738F3E}"/>
                  </a:ext>
                </a:extLst>
              </p:cNvPr>
              <p:cNvSpPr txBox="1"/>
              <p:nvPr/>
            </p:nvSpPr>
            <p:spPr>
              <a:xfrm>
                <a:off x="519546" y="5642214"/>
                <a:ext cx="11152908" cy="10156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Т.к. функция 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ru-RU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возрастает, значит, она принимает наименьшее значение при  х=-3.</a:t>
                </a: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</m:t>
                      </m:r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func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27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25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-25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CCB74CD-D11A-42D6-8875-AC507C738F3E}"/>
                  </a:ext>
                </a:extLst>
              </p:cNvPr>
              <p:cNvSpPr txBox="1"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519546" y="5642214"/>
                <a:ext cx="11152908" cy="1015663"/>
              </a:xfrm>
              <a:prstGeom prst="rect">
                <a:avLst/>
              </a:prstGeom>
              <a:blipFill>
                <a:blip r:embed="rId5"/>
                <a:stretch>
                  <a:fillRect b="-8824" l="-436" t="-2353"/>
                </a:stretch>
              </a:blipFill>
              <a:ln w="254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546" y="1743037"/>
                <a:ext cx="6363571" cy="290226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D(y)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u-RU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;+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ru-RU" sz="2400" i="1" smtClean="0">
                              <a:solidFill>
                                <a:srgbClr val="836967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RU" sz="2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d>
                          <m:dPr>
                            <m:ctrlPr>
                              <a:rPr lang="ru-RU" sz="3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3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3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u-RU" sz="3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num>
                      <m:den>
                        <m: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3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ru-RU" sz="3100" dirty="0">
                    <a:solidFill>
                      <a:srgbClr val="000000"/>
                    </a:solidFill>
                  </a:rPr>
                  <a:t>,</a:t>
                </a:r>
                <a:r>
                  <a:rPr lang="ru-RU" sz="31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d>
                          <m:dPr>
                            <m:ctrlPr>
                              <a:rPr lang="ru-RU" sz="31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31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31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u-RU" sz="31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num>
                      <m:den>
                        <m:r>
                          <a:rPr lang="ru-RU" sz="3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3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3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ru-RU" sz="3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3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ru-RU" sz="2600" dirty="0">
                    <a:solidFill>
                      <a:srgbClr val="000000"/>
                    </a:solidFill>
                  </a:rPr>
                  <a:t>,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600" dirty="0">
                    <a:solidFill>
                      <a:srgbClr val="000000"/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ru-RU" sz="2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</m:t>
                    </m:r>
                    <m:r>
                      <a:rPr lang="ru-RU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6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ru-RU" sz="2600" dirty="0"/>
                  <a:t> </a:t>
                </a:r>
              </a:p>
            </p:txBody>
          </p:sp>
        </mc:Choice>
        <mc:Fallback xmlns="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idx="1"/>
              </p:nvPr>
            </p:nvSpPr>
            <p:spPr>
              <a:xfrm>
                <a:off x="519546" y="1743037"/>
                <a:ext cx="6363571" cy="2902269"/>
              </a:xfrm>
              <a:blipFill>
                <a:blip r:embed="rId6"/>
                <a:stretch>
                  <a:fillRect l="-958" t="-33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48D19873-0AD0-4066-A05E-732CCD5E99A5}"/>
              </a:ext>
            </a:extLst>
          </p:cNvPr>
          <p:cNvCxnSpPr>
            <a:cxnSpLocks/>
          </p:cNvCxnSpPr>
          <p:nvPr/>
        </p:nvCxnSpPr>
        <p:spPr>
          <a:xfrm>
            <a:off x="2371455" y="4797288"/>
            <a:ext cx="2687782" cy="227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Овал 27">
            <a:extLst>
              <a:ext uri="{FF2B5EF4-FFF2-40B4-BE49-F238E27FC236}">
                <a16:creationId xmlns:a16="http://schemas.microsoft.com/office/drawing/2014/main" id="{3CF89294-CA49-42F4-94CD-78E4675BF6FB}"/>
              </a:ext>
            </a:extLst>
          </p:cNvPr>
          <p:cNvSpPr/>
          <p:nvPr/>
        </p:nvSpPr>
        <p:spPr>
          <a:xfrm>
            <a:off x="2952213" y="4743358"/>
            <a:ext cx="129309" cy="1293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2F6FFFC-AB07-4BB8-AFA8-453F47CA63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5354" y="4743358"/>
            <a:ext cx="140220" cy="140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58FE9F5-D696-452B-A4AB-038DC26D4E43}"/>
                  </a:ext>
                </a:extLst>
              </p:cNvPr>
              <p:cNvSpPr txBox="1"/>
              <p:nvPr/>
            </p:nvSpPr>
            <p:spPr>
              <a:xfrm>
                <a:off x="2066575" y="4406354"/>
                <a:ext cx="434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58FE9F5-D696-452B-A4AB-038DC26D4E43}"/>
                  </a:ext>
                </a:extLst>
              </p:cNvPr>
              <p:cNvSpPr txBox="1"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2066575" y="4406354"/>
                <a:ext cx="434109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931A230E-AF82-45CD-80EF-38BF3B2A11BF}"/>
              </a:ext>
            </a:extLst>
          </p:cNvPr>
          <p:cNvSpPr txBox="1"/>
          <p:nvPr/>
        </p:nvSpPr>
        <p:spPr>
          <a:xfrm>
            <a:off x="2089752" y="4803931"/>
            <a:ext cx="43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4DBF3C-3BB0-4203-93B2-E5B920934EB2}"/>
              </a:ext>
            </a:extLst>
          </p:cNvPr>
          <p:cNvSpPr txBox="1"/>
          <p:nvPr/>
        </p:nvSpPr>
        <p:spPr>
          <a:xfrm>
            <a:off x="3306976" y="4378646"/>
            <a:ext cx="43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B6F98C-9DCB-4DDC-B202-6F04BA328A1F}"/>
              </a:ext>
            </a:extLst>
          </p:cNvPr>
          <p:cNvSpPr txBox="1"/>
          <p:nvPr/>
        </p:nvSpPr>
        <p:spPr>
          <a:xfrm>
            <a:off x="2805120" y="4891199"/>
            <a:ext cx="55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969AD8-5CE2-4477-AC54-9BA99D0367CB}"/>
              </a:ext>
            </a:extLst>
          </p:cNvPr>
          <p:cNvSpPr txBox="1"/>
          <p:nvPr/>
        </p:nvSpPr>
        <p:spPr>
          <a:xfrm>
            <a:off x="3778976" y="4864998"/>
            <a:ext cx="31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F29BC217-07C4-47E4-9079-266B3D6FFFB3}"/>
              </a:ext>
            </a:extLst>
          </p:cNvPr>
          <p:cNvCxnSpPr>
            <a:cxnSpLocks/>
          </p:cNvCxnSpPr>
          <p:nvPr/>
        </p:nvCxnSpPr>
        <p:spPr>
          <a:xfrm flipV="1">
            <a:off x="3281240" y="4995092"/>
            <a:ext cx="317088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2B53ACC-CC68-4FBC-9119-0217E8BC6DBD}"/>
              </a:ext>
            </a:extLst>
          </p:cNvPr>
          <p:cNvSpPr txBox="1"/>
          <p:nvPr/>
        </p:nvSpPr>
        <p:spPr>
          <a:xfrm>
            <a:off x="4835764" y="4797288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x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440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5" grpId="0" animBg="1"/>
      <p:bldP spid="28" grpId="0" animBg="1"/>
      <p:bldP spid="30" grpId="0"/>
      <p:bldP spid="31" grpId="0"/>
      <p:bldP spid="32" grpId="0"/>
      <p:bldP spid="33" grpId="0"/>
      <p:bldP spid="34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2726261C-CF08-47C0-8D20-AE867A2DE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 b="37"/>
          <a:stretch/>
        </p:blipFill>
        <p:spPr bwMode="auto">
          <a:xfrm>
            <a:off x="2472141" y="1839075"/>
            <a:ext cx="7247717" cy="388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70759"/>
                <a:ext cx="10515600" cy="1325563"/>
              </a:xfrm>
              <a:solidFill>
                <a:schemeClr val="bg1"/>
              </a:solidFill>
              <a:ln w="25400" cap="rnd" cmpd="sng">
                <a:solidFill>
                  <a:srgbClr val="FFC000"/>
                </a:solidFill>
                <a:beve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9</a:t>
                </a:r>
                <a:r>
                  <a:rPr lang="ru-RU" sz="2400" b="0" dirty="0">
                    <a:solidFill>
                      <a:srgbClr val="FF0000"/>
                    </a:solidFill>
                  </a:rPr>
                  <a:t>. </a:t>
                </a:r>
                <a:r>
                  <a:rPr lang="ru-RU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точку максимума функции </a:t>
                </a: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ru-RU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type="title"/>
              </p:nvPr>
            </p:nvSpPr>
            <p:spPr>
              <a:xfrm>
                <a:off x="838200" y="270759"/>
                <a:ext cx="10515600" cy="1325563"/>
              </a:xfrm>
              <a:blipFill>
                <a:blip r:embed="rId3"/>
                <a:stretch>
                  <a:fillRect/>
                </a:stretch>
              </a:blipFill>
              <a:ln cap="rnd" cmpd="sng" w="25400">
                <a:solidFill>
                  <a:srgbClr val="FFC000"/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068D3B5-AC9D-4633-BF76-C09E545800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65626" y="1913258"/>
                <a:ext cx="6860746" cy="366787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D(y)=R</a:t>
                </a:r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i="1" dirty="0"/>
                  <a:t>Т.к. функция </a:t>
                </a: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  <m:sup>
                        <m: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i="1" dirty="0"/>
                  <a:t> возрастающая, заданная функция достигает максимума в той же точке, в которой достигает максимум выражение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ru-RU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i="1" dirty="0"/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i="1" dirty="0"/>
                  <a:t>Квадратный трехчлен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ru-RU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i="1" dirty="0"/>
                  <a:t> с отрицательным старшим коэффициентом достигает максимума в точке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2⋅</m:t>
                          </m:r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068D3B5-AC9D-4633-BF76-C09E54580005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idx="1"/>
              </p:nvPr>
            </p:nvSpPr>
            <p:spPr>
              <a:xfrm>
                <a:off x="2665626" y="1913258"/>
                <a:ext cx="6860746" cy="3667874"/>
              </a:xfrm>
              <a:blipFill>
                <a:blip r:embed="rId4"/>
                <a:stretch>
                  <a:fillRect l="-1155" r="-1599" t="-36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5CCB74CD-D11A-42D6-8875-AC507C738F3E}"/>
              </a:ext>
            </a:extLst>
          </p:cNvPr>
          <p:cNvSpPr txBox="1"/>
          <p:nvPr/>
        </p:nvSpPr>
        <p:spPr>
          <a:xfrm>
            <a:off x="838200" y="6089904"/>
            <a:ext cx="10515600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Ответ: 4</a:t>
            </a:r>
          </a:p>
        </p:txBody>
      </p:sp>
    </p:spTree>
    <p:extLst>
      <p:ext uri="{BB962C8B-B14F-4D97-AF65-F5344CB8AC3E}">
        <p14:creationId xmlns:p14="http://schemas.microsoft.com/office/powerpoint/2010/main" val="542858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2726261C-CF08-47C0-8D20-AE867A2DE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 b="37"/>
          <a:stretch/>
        </p:blipFill>
        <p:spPr bwMode="auto">
          <a:xfrm>
            <a:off x="540250" y="1839075"/>
            <a:ext cx="7247717" cy="388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DA84DC24-373A-462F-8B83-E9890EDDB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51" b="37"/>
          <a:stretch/>
        </p:blipFill>
        <p:spPr bwMode="auto">
          <a:xfrm>
            <a:off x="6698597" y="1839075"/>
            <a:ext cx="4953154" cy="388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70759"/>
                <a:ext cx="10515600" cy="1325563"/>
              </a:xfrm>
              <a:solidFill>
                <a:schemeClr val="bg1"/>
              </a:solidFill>
              <a:ln w="25400" cap="rnd" cmpd="sng">
                <a:solidFill>
                  <a:srgbClr val="FFC000"/>
                </a:solidFill>
                <a:beve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10</a:t>
                </a:r>
                <a:r>
                  <a:rPr lang="ru-RU" sz="2400" b="0" dirty="0">
                    <a:solidFill>
                      <a:srgbClr val="FF0000"/>
                    </a:solidFill>
                  </a:rPr>
                  <a:t>. </a:t>
                </a:r>
                <a:r>
                  <a:rPr lang="ru-RU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наибольшее значение функции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7−6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type="title"/>
              </p:nvPr>
            </p:nvSpPr>
            <p:spPr>
              <a:xfrm>
                <a:off x="838200" y="270759"/>
                <a:ext cx="10515600" cy="1325563"/>
              </a:xfrm>
              <a:blipFill>
                <a:blip r:embed="rId3"/>
                <a:stretch>
                  <a:fillRect/>
                </a:stretch>
              </a:blipFill>
              <a:ln cap="rnd" cmpd="sng" w="25400">
                <a:solidFill>
                  <a:srgbClr val="FFC000"/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068D3B5-AC9D-4633-BF76-C09E545800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3735" y="1913258"/>
                <a:ext cx="6860746" cy="405335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Найдем область определения функции. </a:t>
                </a:r>
              </a:p>
              <a:p>
                <a:pPr marL="0" indent="0">
                  <a:buNone/>
                </a:pPr>
                <a:r>
                  <a:rPr lang="ru-RU" b="1" i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0  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0</a:t>
                </a:r>
                <a:b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D(y)=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−7;1</m:t>
                        </m:r>
                      </m:e>
                    </m:d>
                  </m:oMath>
                </a14:m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Т.к. функция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возрастающая, а заданная функция определена при найденном значении переменной, она достигает максимума в той же точке, в которой достигает максимум подкоренное выражение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7−6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−(−6)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2⋅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dirty="0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ru-RU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 dirty="0" smtClean="0">
                              <a:latin typeface="Cambria Math" panose="02040503050406030204" pitchFamily="18" charset="0"/>
                            </a:rPr>
                            <m:t>7−6⋅</m:t>
                          </m:r>
                          <m:d>
                            <m:dPr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ru-RU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 dirty="0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 dirty="0" smtClean="0">
                              <a:latin typeface="Cambria Math" panose="02040503050406030204" pitchFamily="18" charset="0"/>
                            </a:rPr>
                            <m:t>7+18−9</m:t>
                          </m:r>
                        </m:e>
                      </m:rad>
                      <m:r>
                        <a:rPr lang="ru-RU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 dirty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  <m:r>
                        <a:rPr lang="ru-RU" i="1" dirty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068D3B5-AC9D-4633-BF76-C09E54580005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idx="1"/>
              </p:nvPr>
            </p:nvSpPr>
            <p:spPr>
              <a:xfrm>
                <a:off x="733735" y="1913258"/>
                <a:ext cx="6860746" cy="4053358"/>
              </a:xfrm>
              <a:blipFill>
                <a:blip r:embed="rId4"/>
                <a:stretch>
                  <a:fillRect l="-888" t="-30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5CCB74CD-D11A-42D6-8875-AC507C738F3E}"/>
              </a:ext>
            </a:extLst>
          </p:cNvPr>
          <p:cNvSpPr txBox="1"/>
          <p:nvPr/>
        </p:nvSpPr>
        <p:spPr>
          <a:xfrm>
            <a:off x="838200" y="6089904"/>
            <a:ext cx="10515600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Ответ: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F54308FE-415E-4B39-887A-5B0EE09BAFF1}"/>
                  </a:ext>
                </a:extLst>
              </p:cNvPr>
              <p:cNvSpPr/>
              <p:nvPr/>
            </p:nvSpPr>
            <p:spPr>
              <a:xfrm>
                <a:off x="7277100" y="1913258"/>
                <a:ext cx="3797297" cy="1441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u-RU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ru-RU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−7=0</m:t>
                      </m:r>
                    </m:oMath>
                  </m:oMathPara>
                </a14:m>
                <a:endParaRPr lang="ru-RU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ru-RU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−4⋅</m:t>
                      </m:r>
                      <m:d>
                        <m:dPr>
                          <m:ctrlP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=36+28=64</m:t>
                      </m:r>
                    </m:oMath>
                    <m:oMath xmlns:m="http://schemas.openxmlformats.org/officeDocument/2006/math">
                      <m:r>
                        <a:rPr lang="ru-RU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−6±8</m:t>
                          </m:r>
                        </m:num>
                        <m:den>
                          <m:r>
                            <a:rPr lang="ru-RU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2⋅1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=−7</m:t>
                      </m:r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F54308FE-415E-4B39-887A-5B0EE09BAFF1}"/>
                  </a:ext>
                </a:extLst>
              </p:cNvPr>
              <p:cNvSpPr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7277100" y="1913258"/>
                <a:ext cx="3797297" cy="1441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4253B3F-7097-4C7A-861A-1C4AE06FA811}"/>
              </a:ext>
            </a:extLst>
          </p:cNvPr>
          <p:cNvCxnSpPr>
            <a:cxnSpLocks/>
          </p:cNvCxnSpPr>
          <p:nvPr/>
        </p:nvCxnSpPr>
        <p:spPr>
          <a:xfrm>
            <a:off x="7277100" y="1909157"/>
            <a:ext cx="0" cy="34756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9E94A17-27B1-42EC-901F-42BC71947F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53" b="-81"/>
          <a:stretch/>
        </p:blipFill>
        <p:spPr>
          <a:xfrm>
            <a:off x="8509000" y="3502810"/>
            <a:ext cx="1971676" cy="1870076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1E2FE8C7-A68E-48A7-8A02-21BA19A9E025}"/>
              </a:ext>
            </a:extLst>
          </p:cNvPr>
          <p:cNvSpPr/>
          <p:nvPr/>
        </p:nvSpPr>
        <p:spPr>
          <a:xfrm>
            <a:off x="8763000" y="4187825"/>
            <a:ext cx="47625" cy="47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953172B2-E5A5-476E-A424-B2D910705B23}"/>
              </a:ext>
            </a:extLst>
          </p:cNvPr>
          <p:cNvSpPr/>
          <p:nvPr/>
        </p:nvSpPr>
        <p:spPr>
          <a:xfrm>
            <a:off x="9514988" y="4190206"/>
            <a:ext cx="47625" cy="47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C7923E-28AA-43D0-B195-654BF3A22D0E}"/>
              </a:ext>
            </a:extLst>
          </p:cNvPr>
          <p:cNvSpPr txBox="1"/>
          <p:nvPr/>
        </p:nvSpPr>
        <p:spPr>
          <a:xfrm>
            <a:off x="8509000" y="4186802"/>
            <a:ext cx="37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CA6693-6EC1-4103-9A27-BCC608782B75}"/>
              </a:ext>
            </a:extLst>
          </p:cNvPr>
          <p:cNvSpPr txBox="1"/>
          <p:nvPr/>
        </p:nvSpPr>
        <p:spPr>
          <a:xfrm>
            <a:off x="9444021" y="4185329"/>
            <a:ext cx="31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0000"/>
                </a:solidFill>
              </a:rPr>
              <a:t>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F582CC7-D930-47C1-8B4C-3E41689FAEC5}"/>
              </a:ext>
            </a:extLst>
          </p:cNvPr>
          <p:cNvCxnSpPr>
            <a:cxnSpLocks/>
          </p:cNvCxnSpPr>
          <p:nvPr/>
        </p:nvCxnSpPr>
        <p:spPr>
          <a:xfrm flipH="1">
            <a:off x="8768061" y="4211637"/>
            <a:ext cx="81422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808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14" grpId="0" animBg="1"/>
      <p:bldP spid="18" grpId="0" animBg="1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2726261C-CF08-47C0-8D20-AE867A2DE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 b="37"/>
          <a:stretch/>
        </p:blipFill>
        <p:spPr bwMode="auto">
          <a:xfrm>
            <a:off x="540249" y="1849350"/>
            <a:ext cx="7247717" cy="388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541A80A3-4103-4223-AC77-E4567D0A3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51" b="37"/>
          <a:stretch/>
        </p:blipFill>
        <p:spPr bwMode="auto">
          <a:xfrm>
            <a:off x="6698597" y="1839075"/>
            <a:ext cx="4953154" cy="388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40250" y="270759"/>
                <a:ext cx="11111500" cy="1325563"/>
              </a:xfrm>
              <a:solidFill>
                <a:schemeClr val="bg1"/>
              </a:solidFill>
              <a:ln w="25400" cap="rnd" cmpd="sng">
                <a:solidFill>
                  <a:srgbClr val="FFC000"/>
                </a:solidFill>
                <a:beve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11</a:t>
                </a:r>
                <a:r>
                  <a:rPr lang="ru-RU" sz="2400" b="0" dirty="0">
                    <a:solidFill>
                      <a:srgbClr val="FF0000"/>
                    </a:solidFill>
                  </a:rPr>
                  <a:t>. </a:t>
                </a:r>
                <a:r>
                  <a:rPr lang="ru-RU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наименьшее значение функции </a:t>
                </a:r>
                <a14:m>
                  <m:oMath xmlns:m="http://schemas.openxmlformats.org/officeDocument/2006/math">
                    <m:r>
                      <a:rPr lang="ru-RU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400" b="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b="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ru-RU" sz="24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b="0" i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b="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b="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ru-RU" sz="24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b="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b="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</m:e>
                    </m:func>
                    <m:r>
                      <a:rPr lang="ru-RU" sz="2400" b="0" i="0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b="0" i="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type="title"/>
              </p:nvPr>
            </p:nvSpPr>
            <p:spPr>
              <a:xfrm>
                <a:off x="540250" y="270759"/>
                <a:ext cx="11111500" cy="1325563"/>
              </a:xfrm>
              <a:blipFill>
                <a:blip r:embed="rId3"/>
                <a:stretch>
                  <a:fillRect l="-657"/>
                </a:stretch>
              </a:blipFill>
              <a:ln cap="rnd" cmpd="sng" w="25400">
                <a:solidFill>
                  <a:srgbClr val="FFC000"/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068D3B5-AC9D-4633-BF76-C09E545800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9301" y="1913258"/>
                <a:ext cx="7022229" cy="366787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Найдем область определения функции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3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3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3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ru-RU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3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3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D(y)=R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Т.к. функция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возрастающая, она достигает наименьшее значение в той точке, в которой достигает наименьшее значение  выражение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9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9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9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9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9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ru-RU" sz="29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9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9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−(−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 </a:t>
                </a:r>
                <a14:m>
                  <m:oMath xmlns:m="http://schemas.openxmlformats.org/officeDocument/2006/math">
                    <m:r>
                      <a:rPr lang="ru-RU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ru-RU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ru-RU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</m:e>
                    </m:func>
                    <m:r>
                      <a:rPr lang="ru-RU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точке х=3 определена, а, значит,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dirty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dirty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ru-RU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ru-RU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dirty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ru-RU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ru-RU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ru-RU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dirty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</m:func>
                      <m:r>
                        <a:rPr lang="ru-RU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ru-RU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ru-RU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068D3B5-AC9D-4633-BF76-C09E54580005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idx="1"/>
              </p:nvPr>
            </p:nvSpPr>
            <p:spPr>
              <a:xfrm>
                <a:off x="749301" y="1913258"/>
                <a:ext cx="7022229" cy="3667874"/>
              </a:xfrm>
              <a:blipFill>
                <a:blip r:embed="rId4"/>
                <a:stretch>
                  <a:fillRect l="-955" r="-868" t="-33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5CCB74CD-D11A-42D6-8875-AC507C738F3E}"/>
              </a:ext>
            </a:extLst>
          </p:cNvPr>
          <p:cNvSpPr txBox="1"/>
          <p:nvPr/>
        </p:nvSpPr>
        <p:spPr>
          <a:xfrm>
            <a:off x="838200" y="6089904"/>
            <a:ext cx="10515600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Ответ: </a:t>
            </a:r>
            <a:r>
              <a:rPr lang="en-US" sz="2000" dirty="0">
                <a:solidFill>
                  <a:srgbClr val="FF0000"/>
                </a:solidFill>
              </a:rPr>
              <a:t>2</a:t>
            </a:r>
            <a:endParaRPr lang="ru-RU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CAD1692C-F5B1-4253-B393-6AA049AC8CDE}"/>
                  </a:ext>
                </a:extLst>
              </p:cNvPr>
              <p:cNvSpPr/>
              <p:nvPr/>
            </p:nvSpPr>
            <p:spPr>
              <a:xfrm>
                <a:off x="8320496" y="1975352"/>
                <a:ext cx="3122203" cy="768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</a:rPr>
                  <a:t>=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ru-RU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ru-RU" sz="2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000" dirty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ru-RU" sz="2000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0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0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ru-RU" sz="2000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ru-RU" sz="2000" dirty="0">
                        <a:latin typeface="Cambria Math" panose="02040503050406030204" pitchFamily="18" charset="0"/>
                      </a:rPr>
                      <m:t>10</m:t>
                    </m:r>
                    <m:r>
                      <a:rPr lang="ru-RU" sz="2000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000" dirty="0"/>
                  <a:t>-4 </a:t>
                </a:r>
                <a:r>
                  <a:rPr lang="en-US" sz="2000" dirty="0"/>
                  <a:t>&lt;0</a:t>
                </a:r>
                <a:endParaRPr lang="ru-RU" sz="2000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CAD1692C-F5B1-4253-B393-6AA049AC8CDE}"/>
                  </a:ext>
                </a:extLst>
              </p:cNvPr>
              <p:cNvSpPr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8320496" y="1975352"/>
                <a:ext cx="3122203" cy="768352"/>
              </a:xfrm>
              <a:prstGeom prst="rect">
                <a:avLst/>
              </a:prstGeom>
              <a:blipFill>
                <a:blip r:embed="rId5"/>
                <a:stretch>
                  <a:fillRect b="-134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EEE7F8F-B165-43E3-BD77-B2AC2285BDDF}"/>
              </a:ext>
            </a:extLst>
          </p:cNvPr>
          <p:cNvCxnSpPr>
            <a:cxnSpLocks/>
          </p:cNvCxnSpPr>
          <p:nvPr/>
        </p:nvCxnSpPr>
        <p:spPr>
          <a:xfrm>
            <a:off x="7885568" y="1975352"/>
            <a:ext cx="0" cy="34114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66FCB94-766B-4975-B8FC-6EB1B97DC6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"/>
          <a:stretch/>
        </p:blipFill>
        <p:spPr>
          <a:xfrm>
            <a:off x="8320496" y="2921596"/>
            <a:ext cx="2782289" cy="262333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915BA30-8883-45C8-A408-429199AD1911}"/>
              </a:ext>
            </a:extLst>
          </p:cNvPr>
          <p:cNvCxnSpPr>
            <a:cxnSpLocks/>
          </p:cNvCxnSpPr>
          <p:nvPr/>
        </p:nvCxnSpPr>
        <p:spPr>
          <a:xfrm>
            <a:off x="8320496" y="5314384"/>
            <a:ext cx="248970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475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93947DC8-07A0-41D0-9E32-9AFBF3809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 b="37"/>
          <a:stretch/>
        </p:blipFill>
        <p:spPr bwMode="auto">
          <a:xfrm>
            <a:off x="513463" y="1391415"/>
            <a:ext cx="7064288" cy="4945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/>
              <p:nvPr/>
            </p:nvSpPr>
            <p:spPr>
              <a:xfrm>
                <a:off x="7785981" y="2452169"/>
                <a:ext cx="4236590" cy="2617772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 дифференцирования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ru-RU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:endParaRPr lang="ru-RU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ru-RU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8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ru-RU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ru-RU" sz="28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8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8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7785981" y="2452169"/>
                <a:ext cx="4236590" cy="2617772"/>
              </a:xfrm>
              <a:prstGeom prst="snipRoundRect">
                <a:avLst>
                  <a:gd fmla="val 0" name="adj1"/>
                  <a:gd fmla="val 16667" name="adj2"/>
                </a:avLst>
              </a:prstGeom>
              <a:blipFill>
                <a:blip r:embed="rId3"/>
                <a:stretch>
                  <a:fillRect l="-1004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88369" y="66074"/>
                <a:ext cx="10815262" cy="1236516"/>
              </a:xfrm>
              <a:solidFill>
                <a:schemeClr val="bg1"/>
              </a:solidFill>
              <a:ln w="25400" cap="rnd" cmpd="sng">
                <a:solidFill>
                  <a:srgbClr val="FFC000"/>
                </a:solidFill>
                <a:beve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12</a:t>
                </a:r>
                <a:r>
                  <a:rPr lang="ru-RU" sz="2400" b="0" dirty="0">
                    <a:solidFill>
                      <a:srgbClr val="FF0000"/>
                    </a:solidFill>
                  </a:rPr>
                  <a:t>. </a:t>
                </a:r>
                <a:r>
                  <a:rPr lang="ru-RU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наименьшее значение функции </a:t>
                </a: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b="1" i="1" smtClean="0">
                        <a:effectLst/>
                        <a:latin typeface="Cambria Math" panose="02040503050406030204" pitchFamily="18" charset="0"/>
                      </a:rPr>
                      <m:t>5</m:t>
                    </m:r>
                    <m:func>
                      <m:funcPr>
                        <m:ctrlPr>
                          <a:rPr lang="ru-RU" sz="24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b="1" i="1" smtClean="0">
                            <a:effectLst/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b="1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 b="1" i="1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ru-RU" sz="2400" b="1" i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1" i="1" smtClean="0">
                        <a:effectLst/>
                        <a:latin typeface="Cambria Math" panose="02040503050406030204" pitchFamily="18" charset="0"/>
                      </a:rPr>
                      <m:t>+6  </m:t>
                    </m:r>
                  </m:oMath>
                </a14:m>
                <a:br>
                  <a:rPr lang="ru-RU" sz="2400" b="1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b="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type="title"/>
              </p:nvPr>
            </p:nvSpPr>
            <p:spPr>
              <a:xfrm>
                <a:off x="688369" y="66074"/>
                <a:ext cx="10815262" cy="1236516"/>
              </a:xfrm>
              <a:blipFill>
                <a:blip r:embed="rId4"/>
                <a:stretch>
                  <a:fillRect b="-2415"/>
                </a:stretch>
              </a:blipFill>
              <a:ln cap="rnd" cmpd="sng" w="25400">
                <a:solidFill>
                  <a:srgbClr val="FFC000"/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5CCB74CD-D11A-42D6-8875-AC507C738F3E}"/>
              </a:ext>
            </a:extLst>
          </p:cNvPr>
          <p:cNvSpPr txBox="1"/>
          <p:nvPr/>
        </p:nvSpPr>
        <p:spPr>
          <a:xfrm>
            <a:off x="513461" y="6425324"/>
            <a:ext cx="11152908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-19,5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3461" y="1391415"/>
                <a:ext cx="6714173" cy="494508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D(y) =R</a:t>
                </a:r>
                <a:endParaRPr lang="ru-RU" sz="2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200" dirty="0" smtClean="0">
                        <a:latin typeface="Cambria Math" panose="02040503050406030204" pitchFamily="18" charset="0"/>
                      </a:rPr>
                      <m:t>5</m:t>
                    </m:r>
                    <m:func>
                      <m:funcPr>
                        <m:ctrlPr>
                          <a:rPr lang="ru-RU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 i="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200" i="0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ru-RU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</a:rPr>
                  <a:t>,     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dirty="0">
                        <a:latin typeface="Cambria Math" panose="02040503050406030204" pitchFamily="18" charset="0"/>
                      </a:rPr>
                      <m:t>5</m:t>
                    </m:r>
                    <m:func>
                      <m:funcPr>
                        <m:ctrlPr>
                          <a:rPr lang="ru-RU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200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ru-RU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ru-RU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</a:rPr>
                  <a:t>,  </a:t>
                </a:r>
                <a:r>
                  <a:rPr lang="ru-RU" sz="2200" dirty="0"/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200" dirty="0">
                    <a:solidFill>
                      <a:srgbClr val="000000"/>
                    </a:solidFill>
                  </a:rPr>
                  <a:t>=</a:t>
                </a:r>
                <a:r>
                  <a:rPr lang="ru-RU" sz="22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ru-RU" sz="22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ru-RU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srgbClr val="000000"/>
                    </a:solidFill>
                  </a:rPr>
                  <a:t> 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200" dirty="0">
                    <a:solidFill>
                      <a:srgbClr val="000000"/>
                    </a:solidFill>
                  </a:rPr>
                  <a:t>                                                       </a:t>
                </a:r>
                <a:r>
                  <a:rPr lang="ru-RU" sz="2200" dirty="0">
                    <a:solidFill>
                      <a:schemeClr val="tx1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ru-RU" sz="2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</a:rPr>
                  <a:t>, т.к.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2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2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−1;1</m:t>
                        </m:r>
                      </m:e>
                    </m:d>
                  </m:oMath>
                </a14:m>
                <a:br>
                  <a:rPr lang="ru-RU" sz="2200" dirty="0">
                    <a:solidFill>
                      <a:schemeClr val="tx1"/>
                    </a:solidFill>
                  </a:rPr>
                </a:b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Критических точек нет. Тогда наименьшее значение функция будет принимать на одном из концов отрезка.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ru-RU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20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func>
                        <m:funcPr>
                          <m:ctrlP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ru-RU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ru-RU" sz="200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ru-RU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20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+6=</m:t>
                      </m:r>
                    </m:oMath>
                  </m:oMathPara>
                </a14:m>
                <a:endParaRPr lang="ru-RU" sz="20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ru-RU" sz="20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ru-RU" sz="200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−28+6=5⋅</m:t>
                      </m:r>
                      <m:f>
                        <m:fPr>
                          <m:ctrlP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−22=−19,5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func>
                        <m:funcPr>
                          <m:ctrlP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⋅0+6=6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idx="1"/>
              </p:nvPr>
            </p:nvSpPr>
            <p:spPr>
              <a:xfrm>
                <a:off x="513461" y="1391415"/>
                <a:ext cx="6714173" cy="4945083"/>
              </a:xfrm>
              <a:blipFill>
                <a:blip r:embed="rId5"/>
                <a:stretch>
                  <a:fillRect l="-1180" t="-13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837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93947DC8-07A0-41D0-9E32-9AFBF3809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 b="37"/>
          <a:stretch/>
        </p:blipFill>
        <p:spPr bwMode="auto">
          <a:xfrm>
            <a:off x="451115" y="1615324"/>
            <a:ext cx="7302648" cy="4268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/>
              <p:nvPr/>
            </p:nvSpPr>
            <p:spPr>
              <a:xfrm>
                <a:off x="7913757" y="2498581"/>
                <a:ext cx="3956364" cy="1953661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Формула дифференцирования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ru-RU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8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ru-RU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ru-RU" sz="28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8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ru-RU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8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7913757" y="2498581"/>
                <a:ext cx="3956364" cy="1953661"/>
              </a:xfrm>
              <a:prstGeom prst="snipRoundRect">
                <a:avLst>
                  <a:gd fmla="val 0" name="adj1"/>
                  <a:gd fmla="val 16667" name="adj2"/>
                </a:avLst>
              </a:prstGeom>
              <a:blipFill>
                <a:blip r:embed="rId3"/>
                <a:stretch>
                  <a:fillRect l="-1075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88369" y="66073"/>
                <a:ext cx="10815262" cy="1325563"/>
              </a:xfrm>
              <a:solidFill>
                <a:schemeClr val="bg1"/>
              </a:solidFill>
              <a:ln w="25400" cap="rnd" cmpd="sng">
                <a:solidFill>
                  <a:srgbClr val="FFC000"/>
                </a:solidFill>
                <a:beve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1</a:t>
                </a:r>
                <a:r>
                  <a:rPr lang="ru-RU" sz="2400" b="0" dirty="0">
                    <a:solidFill>
                      <a:srgbClr val="FF0000"/>
                    </a:solidFill>
                  </a:rPr>
                  <a:t>3. </a:t>
                </a:r>
                <a:r>
                  <a:rPr lang="ru-RU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наименьшее значение функции </a:t>
                </a: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b="1" i="1" smtClean="0">
                        <a:effectLst/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ru-RU" sz="24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b="1" i="1" smtClean="0">
                            <a:effectLst/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 b="1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 b="1" i="1" smtClean="0">
                        <a:effectLst/>
                        <a:latin typeface="Cambria Math" panose="02040503050406030204" pitchFamily="18" charset="0"/>
                      </a:rPr>
                      <m:t>−5</m:t>
                    </m:r>
                    <m:r>
                      <a:rPr lang="ru-RU" sz="2400" b="1" i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1" i="1" smtClean="0">
                        <a:effectLst/>
                        <a:latin typeface="Cambria Math" panose="02040503050406030204" pitchFamily="18" charset="0"/>
                      </a:rPr>
                      <m:t>+4  </m:t>
                    </m:r>
                  </m:oMath>
                </a14:m>
                <a:br>
                  <a:rPr lang="ru-RU" sz="2400" b="1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b="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type="title"/>
              </p:nvPr>
            </p:nvSpPr>
            <p:spPr>
              <a:xfrm>
                <a:off x="688369" y="66073"/>
                <a:ext cx="10815262" cy="1325563"/>
              </a:xfrm>
              <a:blipFill>
                <a:blip r:embed="rId4"/>
                <a:stretch>
                  <a:fillRect/>
                </a:stretch>
              </a:blipFill>
              <a:ln cap="rnd" cmpd="sng" w="25400">
                <a:solidFill>
                  <a:srgbClr val="FFC000"/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5CCB74CD-D11A-42D6-8875-AC507C738F3E}"/>
              </a:ext>
            </a:extLst>
          </p:cNvPr>
          <p:cNvSpPr txBox="1"/>
          <p:nvPr/>
        </p:nvSpPr>
        <p:spPr>
          <a:xfrm>
            <a:off x="431979" y="6242014"/>
            <a:ext cx="11152908" cy="430887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115" y="1692279"/>
                <a:ext cx="7034161" cy="20822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D(y) =R</a:t>
                </a:r>
                <a:endParaRPr lang="ru-RU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2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200" i="0" dirty="0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ru-RU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 i="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200" i="0" dirty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ru-RU" sz="2200" dirty="0">
                        <a:latin typeface="Cambria Math" panose="02040503050406030204" pitchFamily="18" charset="0"/>
                      </a:rPr>
                      <m:t>−3</m:t>
                    </m:r>
                    <m:func>
                      <m:funcPr>
                        <m:ctrlPr>
                          <a:rPr lang="ru-RU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200" dirty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ru-RU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</a:rPr>
                  <a:t>,  </a:t>
                </a:r>
                <a:r>
                  <a:rPr lang="ru-RU" sz="2200" dirty="0"/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200" dirty="0">
                    <a:solidFill>
                      <a:srgbClr val="000000"/>
                    </a:solidFill>
                  </a:rPr>
                  <a:t>=</a:t>
                </a:r>
                <a:r>
                  <a:rPr lang="ru-RU" sz="22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srgbClr val="000000"/>
                    </a:solidFill>
                  </a:rPr>
                  <a:t> 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200" dirty="0">
                    <a:solidFill>
                      <a:srgbClr val="000000"/>
                    </a:solidFill>
                  </a:rPr>
                  <a:t>                                                       </a:t>
                </a:r>
                <a:r>
                  <a:rPr lang="ru-RU" sz="2200" dirty="0">
                    <a:solidFill>
                      <a:schemeClr val="tx1"/>
                    </a:solidFill>
                  </a:rPr>
                  <a:t>       </a:t>
                </a:r>
                <a:r>
                  <a:rPr lang="en-US" sz="2200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ru-RU" sz="2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</a:rPr>
                  <a:t>, т.к.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2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2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−1;1</m:t>
                        </m:r>
                      </m:e>
                    </m:d>
                  </m:oMath>
                </a14:m>
                <a:endParaRPr lang="ru-RU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ru-RU" sz="20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0+4=3⋅1−0+4=7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idx="1"/>
              </p:nvPr>
            </p:nvSpPr>
            <p:spPr>
              <a:xfrm>
                <a:off x="451115" y="1692279"/>
                <a:ext cx="7034161" cy="2082297"/>
              </a:xfrm>
              <a:blipFill>
                <a:blip r:embed="rId5"/>
                <a:stretch>
                  <a:fillRect b="-94721" l="-867" t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DCAEEE-488F-40B8-80DC-E80AC8A42022}"/>
                  </a:ext>
                </a:extLst>
              </p:cNvPr>
              <p:cNvSpPr txBox="1"/>
              <p:nvPr/>
            </p:nvSpPr>
            <p:spPr>
              <a:xfrm>
                <a:off x="451114" y="3712385"/>
                <a:ext cx="687416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0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0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2000" i="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000" dirty="0"/>
                  <a:t> при всех значениях переменной х.</a:t>
                </a:r>
              </a:p>
              <a:p>
                <a:r>
                  <a:rPr lang="ru-RU" sz="2000" dirty="0"/>
                  <a:t>Значит, заданная функция является убывающей. </a:t>
                </a:r>
              </a:p>
              <a:p>
                <a:r>
                  <a:rPr lang="ru-RU" sz="2000" dirty="0"/>
                  <a:t>Тогда наименьшее значение функция принимает в правом конце отрезка, т.е. в точке х=0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DCAEEE-488F-40B8-80DC-E80AC8A42022}"/>
                  </a:ext>
                </a:extLst>
              </p:cNvPr>
              <p:cNvSpPr txBox="1"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451114" y="3712385"/>
                <a:ext cx="6874168" cy="1323439"/>
              </a:xfrm>
              <a:prstGeom prst="rect">
                <a:avLst/>
              </a:prstGeom>
              <a:blipFill>
                <a:blip r:embed="rId6"/>
                <a:stretch>
                  <a:fillRect b="-7373" l="-887" t="-2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501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5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93947DC8-07A0-41D0-9E32-9AFBF3809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 b="37"/>
          <a:stretch/>
        </p:blipFill>
        <p:spPr bwMode="auto">
          <a:xfrm>
            <a:off x="513461" y="1480241"/>
            <a:ext cx="7082396" cy="4268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/>
              <p:nvPr/>
            </p:nvSpPr>
            <p:spPr>
              <a:xfrm>
                <a:off x="7840301" y="2498581"/>
                <a:ext cx="4092166" cy="1953661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Формула дифференцирования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ru-RU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4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tg</m:t>
                                  </m:r>
                                </m:fName>
                                <m:e>
                                  <m:r>
                                    <a:rPr lang="ru-RU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ru-RU" sz="24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4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ru-RU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40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ru-RU" sz="240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ru-RU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7840301" y="2498581"/>
                <a:ext cx="4092166" cy="1953661"/>
              </a:xfrm>
              <a:prstGeom prst="snipRoundRect">
                <a:avLst>
                  <a:gd fmla="val 0" name="adj1"/>
                  <a:gd fmla="val 16667" name="adj2"/>
                </a:avLst>
              </a:prstGeom>
              <a:blipFill>
                <a:blip r:embed="rId3"/>
                <a:stretch>
                  <a:fillRect l="-1040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88369" y="66073"/>
                <a:ext cx="10815262" cy="1325563"/>
              </a:xfrm>
              <a:solidFill>
                <a:schemeClr val="bg1"/>
              </a:solidFill>
              <a:ln w="25400" cap="rnd" cmpd="sng">
                <a:solidFill>
                  <a:srgbClr val="FFC000"/>
                </a:solidFill>
                <a:beve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1</a:t>
                </a:r>
                <a:r>
                  <a:rPr lang="ru-RU" sz="2400" b="0" dirty="0">
                    <a:solidFill>
                      <a:srgbClr val="FF0000"/>
                    </a:solidFill>
                  </a:rPr>
                  <a:t>4. </a:t>
                </a:r>
                <a:r>
                  <a:rPr lang="ru-RU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наибольшее значение функции </a:t>
                </a: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b="1" i="1" smtClean="0">
                        <a:effectLst/>
                        <a:latin typeface="Cambria Math" panose="02040503050406030204" pitchFamily="18" charset="0"/>
                      </a:rPr>
                      <m:t>9</m:t>
                    </m:r>
                    <m:r>
                      <a:rPr lang="ru-RU" sz="2400" b="1" i="1" smtClean="0">
                        <a:effectLst/>
                        <a:latin typeface="Cambria Math" panose="02040503050406030204" pitchFamily="18" charset="0"/>
                      </a:rPr>
                      <m:t>𝑡𝑔𝑥</m:t>
                    </m:r>
                    <m:r>
                      <a:rPr lang="ru-RU" sz="2400" b="1" i="1" smtClean="0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1" i="1" smtClean="0">
                        <a:effectLst/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sz="2400" b="1" i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1" i="1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b="1" i="1" smtClean="0">
                        <a:effectLst/>
                        <a:latin typeface="Cambria Math" panose="02040503050406030204" pitchFamily="18" charset="0"/>
                      </a:rPr>
                      <m:t>6</m:t>
                    </m:r>
                    <m:r>
                      <a:rPr lang="ru-RU" sz="2400" b="1" i="1" smtClean="0">
                        <a:effectLst/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br>
                  <a:rPr lang="ru-RU" sz="2400" b="1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b="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type="title"/>
              </p:nvPr>
            </p:nvSpPr>
            <p:spPr>
              <a:xfrm>
                <a:off x="688369" y="66073"/>
                <a:ext cx="10815262" cy="1325563"/>
              </a:xfrm>
              <a:blipFill>
                <a:blip r:embed="rId4"/>
                <a:stretch>
                  <a:fillRect/>
                </a:stretch>
              </a:blipFill>
              <a:ln cap="rnd" cmpd="sng" w="25400">
                <a:solidFill>
                  <a:srgbClr val="FFC000"/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5CCB74CD-D11A-42D6-8875-AC507C738F3E}"/>
              </a:ext>
            </a:extLst>
          </p:cNvPr>
          <p:cNvSpPr txBox="1"/>
          <p:nvPr/>
        </p:nvSpPr>
        <p:spPr>
          <a:xfrm>
            <a:off x="431979" y="6242014"/>
            <a:ext cx="11152908" cy="430887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3461" y="1557196"/>
                <a:ext cx="7082396" cy="20822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ru-RU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200" dirty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ru-RU" sz="2200" i="0" dirty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ru-RU" sz="22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2200" i="1" dirty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200" i="0" dirty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ru-RU" sz="2200" i="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ru-RU" sz="2200" i="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200" i="0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ru-RU" sz="22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i="0" dirty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ru-RU" sz="2200" i="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200" i="0" dirty="0">
                              <a:latin typeface="Cambria Math" panose="02040503050406030204" pitchFamily="18" charset="0"/>
                            </a:rPr>
                            <m:t>5</m:t>
                          </m:r>
                          <m:func>
                            <m:funcPr>
                              <m:ctrlP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2200" i="1" dirty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200" i="0" dirty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ru-RU" sz="2200" i="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2200" i="1" dirty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200" i="0" dirty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ru-RU" sz="2200" i="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ru-RU" sz="2200" i="0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ru-RU" sz="2200" i="0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при любом </a:t>
                </a:r>
                <a14:m>
                  <m:oMath xmlns:m="http://schemas.openxmlformats.org/officeDocument/2006/math">
                    <m:r>
                      <a:rPr lang="ru-RU" sz="22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200" i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2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2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2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2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idx="1"/>
              </p:nvPr>
            </p:nvSpPr>
            <p:spPr>
              <a:xfrm>
                <a:off x="513461" y="1557196"/>
                <a:ext cx="7082396" cy="2082297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DCAEEE-488F-40B8-80DC-E80AC8A42022}"/>
                  </a:ext>
                </a:extLst>
              </p:cNvPr>
              <p:cNvSpPr txBox="1"/>
              <p:nvPr/>
            </p:nvSpPr>
            <p:spPr>
              <a:xfrm>
                <a:off x="513461" y="3106763"/>
                <a:ext cx="7082395" cy="1166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Значит, заданная функция возрастает на данном промежутке. </a:t>
                </a: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Наибольшее значение функция на </a:t>
                </a:r>
                <a:r>
                  <a:rPr lang="ru-RU" sz="2000" b="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достигает в правом конце отрезка, т.е. в точке х=0.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DCAEEE-488F-40B8-80DC-E80AC8A42022}"/>
                  </a:ext>
                </a:extLst>
              </p:cNvPr>
              <p:cNvSpPr txBox="1"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513461" y="3106763"/>
                <a:ext cx="7082395" cy="1166281"/>
              </a:xfrm>
              <a:prstGeom prst="rect">
                <a:avLst/>
              </a:prstGeom>
              <a:blipFill>
                <a:blip r:embed="rId6"/>
                <a:stretch>
                  <a:fillRect b="-8901" l="-861" t="-31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C05DD5-3C5E-4682-B963-340EDFED7D72}"/>
                  </a:ext>
                </a:extLst>
              </p:cNvPr>
              <p:cNvSpPr txBox="1"/>
              <p:nvPr/>
            </p:nvSpPr>
            <p:spPr>
              <a:xfrm>
                <a:off x="688368" y="4452242"/>
                <a:ext cx="561284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ru-RU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ru-RU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ru-RU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ru-RU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ru-RU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ru-RU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ru-RU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ru-RU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C05DD5-3C5E-4682-B963-340EDFED7D72}"/>
                  </a:ext>
                </a:extLst>
              </p:cNvPr>
              <p:cNvSpPr txBox="1"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688368" y="4452242"/>
                <a:ext cx="5612843" cy="430887"/>
              </a:xfrm>
              <a:prstGeom prst="rect">
                <a:avLst/>
              </a:prstGeom>
              <a:blipFill>
                <a:blip r:embed="rId7"/>
                <a:stretch>
                  <a:fillRect b="-12676" l="-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821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5" grpId="0" animBg="1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93947DC8-07A0-41D0-9E32-9AFBF3809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 b="37"/>
          <a:stretch/>
        </p:blipFill>
        <p:spPr bwMode="auto">
          <a:xfrm>
            <a:off x="513461" y="1480241"/>
            <a:ext cx="7302648" cy="452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/>
              <p:nvPr/>
            </p:nvSpPr>
            <p:spPr>
              <a:xfrm>
                <a:off x="7976103" y="2498581"/>
                <a:ext cx="3956364" cy="1953661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Формула дифференцирования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ru-RU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8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ru-RU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ru-RU" sz="28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8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ru-RU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8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7976103" y="2498581"/>
                <a:ext cx="3956364" cy="1953661"/>
              </a:xfrm>
              <a:prstGeom prst="snipRoundRect">
                <a:avLst>
                  <a:gd fmla="val 0" name="adj1"/>
                  <a:gd fmla="val 16667" name="adj2"/>
                </a:avLst>
              </a:prstGeom>
              <a:blipFill>
                <a:blip r:embed="rId3"/>
                <a:stretch>
                  <a:fillRect l="-1075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88369" y="66073"/>
                <a:ext cx="10972494" cy="1325563"/>
              </a:xfrm>
              <a:solidFill>
                <a:schemeClr val="bg1"/>
              </a:solidFill>
              <a:ln w="25400" cap="rnd" cmpd="sng">
                <a:solidFill>
                  <a:srgbClr val="FFC000"/>
                </a:solidFill>
                <a:bevel/>
              </a:ln>
            </p:spPr>
            <p:txBody>
              <a:bodyPr>
                <a:normAutofit fontScale="90000"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1</a:t>
                </a:r>
                <a:r>
                  <a:rPr lang="ru-RU" sz="2400" b="0" dirty="0">
                    <a:solidFill>
                      <a:srgbClr val="FF0000"/>
                    </a:solidFill>
                  </a:rPr>
                  <a:t>5. </a:t>
                </a:r>
                <a:r>
                  <a:rPr lang="ru-RU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наибольшее значение функции </a:t>
                </a: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=12</m:t>
                    </m:r>
                    <m:func>
                      <m:funcPr>
                        <m:ctrlPr>
                          <a:rPr lang="ru-RU" sz="24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b="1" i="1" smtClean="0">
                            <a:effectLst/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 b="1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 b="1" i="1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sz="2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sz="2400" b="1" i="1" smtClean="0">
                        <a:effectLst/>
                        <a:latin typeface="Cambria Math" panose="02040503050406030204" pitchFamily="18" charset="0"/>
                      </a:rPr>
                      <m:t>𝜋</m:t>
                    </m:r>
                    <m:r>
                      <a:rPr lang="ru-RU" sz="2400" b="1" i="1" smtClean="0">
                        <a:effectLst/>
                        <a:latin typeface="Cambria Math" panose="02040503050406030204" pitchFamily="18" charset="0"/>
                      </a:rPr>
                      <m:t>+6  </m:t>
                    </m:r>
                  </m:oMath>
                </a14:m>
                <a:br>
                  <a:rPr lang="ru-RU" sz="2400" b="1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b="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ru-RU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type="title"/>
              </p:nvPr>
            </p:nvSpPr>
            <p:spPr>
              <a:xfrm>
                <a:off x="688369" y="66073"/>
                <a:ext cx="10972494" cy="1325563"/>
              </a:xfrm>
              <a:blipFill>
                <a:blip r:embed="rId4"/>
                <a:stretch>
                  <a:fillRect/>
                </a:stretch>
              </a:blipFill>
              <a:ln cap="rnd" cmpd="sng" w="25400">
                <a:solidFill>
                  <a:srgbClr val="FFC000"/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5CCB74CD-D11A-42D6-8875-AC507C738F3E}"/>
              </a:ext>
            </a:extLst>
          </p:cNvPr>
          <p:cNvSpPr txBox="1"/>
          <p:nvPr/>
        </p:nvSpPr>
        <p:spPr>
          <a:xfrm>
            <a:off x="431979" y="6242014"/>
            <a:ext cx="11152908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3461" y="1557196"/>
                <a:ext cx="7154824" cy="2254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D(y) =R</a:t>
                </a:r>
                <a:endParaRPr lang="ru-RU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2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</m:t>
                    </m:r>
                    <m:func>
                      <m:funcPr>
                        <m:ctrlPr>
                          <a:rPr lang="ru-RU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2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+6</m:t>
                    </m:r>
                    <m:rad>
                      <m:radPr>
                        <m:degHide m:val="on"/>
                        <m:ctrlPr>
                          <a:rPr lang="ru-RU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          −</m:t>
                    </m:r>
                    <m:r>
                      <a:rPr lang="ru-RU" sz="2200" dirty="0">
                        <a:latin typeface="Cambria Math" panose="02040503050406030204" pitchFamily="18" charset="0"/>
                      </a:rPr>
                      <m:t>12</m:t>
                    </m:r>
                    <m:func>
                      <m:funcPr>
                        <m:ctrlPr>
                          <a:rPr lang="ru-RU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200" dirty="0">
                        <a:latin typeface="Cambria Math" panose="02040503050406030204" pitchFamily="18" charset="0"/>
                      </a:rPr>
                      <m:t>+6</m:t>
                    </m:r>
                    <m:rad>
                      <m:radPr>
                        <m:degHide m:val="on"/>
                        <m:ctrlPr>
                          <a:rPr lang="ru-RU" sz="22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</a:rPr>
                  <a:t>,  </a:t>
                </a:r>
                <a:r>
                  <a:rPr lang="ru-RU" sz="2200" dirty="0"/>
                  <a:t>   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40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srgbClr val="000000"/>
                    </a:solidFill>
                  </a:rPr>
                  <a:t>  ,</a:t>
                </a:r>
                <a:r>
                  <a:rPr lang="ru-RU" sz="2200" dirty="0"/>
                  <a:t>  </a:t>
                </a:r>
                <a14:m>
                  <m:oMath xmlns:m="http://schemas.openxmlformats.org/officeDocument/2006/math">
                    <m:r>
                      <a:rPr lang="ru-RU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2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2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ru-RU" sz="2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f>
                      <m:fPr>
                        <m:ctrlPr>
                          <a:rPr lang="ru-RU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200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2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ru-RU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ru-RU" sz="22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ru-RU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ru-RU" sz="2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</a:rPr>
                  <a:t>,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20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sz="2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20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0;</m:t>
                        </m:r>
                        <m:f>
                          <m:fPr>
                            <m:ctrlPr>
                              <a:rPr lang="ru-RU" sz="22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2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200" i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ru-RU" sz="2200" dirty="0">
                  <a:solidFill>
                    <a:srgbClr val="000000"/>
                  </a:solidFill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ru-RU" sz="2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2200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ru-RU" sz="2200" i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=12⋅</m:t>
                      </m:r>
                      <m:func>
                        <m:funcPr>
                          <m:ctrlPr>
                            <a:rPr lang="ru-RU" sz="2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200" i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ru-RU" sz="2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2200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ru-RU" sz="2200" i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ad>
                        <m:radPr>
                          <m:degHide m:val="on"/>
                          <m:ctrlPr>
                            <a:rPr lang="ru-RU" sz="2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200" i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ru-RU" sz="2200" i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ru-RU" sz="2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2200" i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2200" i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ru-RU" sz="2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200" i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ru-RU" sz="22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ru-RU" sz="2200" i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+6=12</m:t>
                      </m:r>
                    </m:oMath>
                  </m:oMathPara>
                </a14:m>
                <a:endParaRPr lang="ru-RU" sz="2200" dirty="0">
                  <a:solidFill>
                    <a:srgbClr val="000000"/>
                  </a:solidFill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ru-RU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2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ru-RU" sz="2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=12⋅</m:t>
                    </m:r>
                    <m:func>
                      <m:funcPr>
                        <m:ctrlPr>
                          <a:rPr lang="ru-RU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ru-RU" sz="2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2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ru-RU" sz="2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+6</m:t>
                    </m:r>
                    <m:rad>
                      <m:radPr>
                        <m:degHide m:val="on"/>
                        <m:ctrlPr>
                          <a:rPr lang="ru-RU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sz="2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ru-RU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ru-RU" sz="2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+6=</m:t>
                    </m:r>
                    <m:r>
                      <a:rPr lang="ru-RU" sz="2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ru-RU" sz="220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ru-RU" sz="2200" dirty="0">
                  <a:solidFill>
                    <a:srgbClr val="000000"/>
                  </a:solidFill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ru-RU" sz="2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20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ru-RU" sz="2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=12⋅</m:t>
                    </m:r>
                    <m:func>
                      <m:funcPr>
                        <m:ctrlPr>
                          <a:rPr lang="ru-RU" sz="2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20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  <m:r>
                      <a:rPr lang="ru-RU" sz="2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+6</m:t>
                    </m:r>
                    <m:rad>
                      <m:radPr>
                        <m:degHide m:val="on"/>
                        <m:ctrlPr>
                          <a:rPr lang="ru-RU" sz="2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sz="2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⋅0−2</m:t>
                    </m:r>
                    <m:rad>
                      <m:radPr>
                        <m:degHide m:val="on"/>
                        <m:ctrlPr>
                          <a:rPr lang="ru-RU" sz="2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ru-RU" sz="2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+6=18−2</m:t>
                    </m:r>
                    <m:rad>
                      <m:radPr>
                        <m:degHide m:val="on"/>
                        <m:ctrlPr>
                          <a:rPr lang="ru-RU" sz="2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</a:rPr>
                  <a:t>                                                     </a:t>
                </a:r>
                <a:r>
                  <a:rPr lang="ru-RU" sz="2200" dirty="0">
                    <a:solidFill>
                      <a:schemeClr val="tx1"/>
                    </a:solidFill>
                  </a:rPr>
                  <a:t>       </a:t>
                </a:r>
                <a:endParaRPr lang="ru-RU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idx="1"/>
              </p:nvPr>
            </p:nvSpPr>
            <p:spPr>
              <a:xfrm>
                <a:off x="513461" y="1557196"/>
                <a:ext cx="7154824" cy="2254313"/>
              </a:xfrm>
              <a:blipFill>
                <a:blip r:embed="rId5"/>
                <a:stretch>
                  <a:fillRect b="-91081" l="-852" t="-27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31AB94DC-FB9D-4FF0-830A-40FC8F5D1CCD}"/>
              </a:ext>
            </a:extLst>
          </p:cNvPr>
          <p:cNvCxnSpPr/>
          <p:nvPr/>
        </p:nvCxnSpPr>
        <p:spPr>
          <a:xfrm>
            <a:off x="5649362" y="2489352"/>
            <a:ext cx="20189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15F7F765-ACE6-4357-9595-1932F603D11F}"/>
              </a:ext>
            </a:extLst>
          </p:cNvPr>
          <p:cNvCxnSpPr>
            <a:cxnSpLocks/>
          </p:cNvCxnSpPr>
          <p:nvPr/>
        </p:nvCxnSpPr>
        <p:spPr>
          <a:xfrm flipV="1">
            <a:off x="6643735" y="1557196"/>
            <a:ext cx="0" cy="1692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77F35545-5F2F-42D4-BFDC-1C316DF96AFF}"/>
              </a:ext>
            </a:extLst>
          </p:cNvPr>
          <p:cNvSpPr/>
          <p:nvPr/>
        </p:nvSpPr>
        <p:spPr>
          <a:xfrm>
            <a:off x="6052242" y="1798887"/>
            <a:ext cx="1253905" cy="1324559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787616-E322-43C6-8523-4BCB2068E6AC}"/>
              </a:ext>
            </a:extLst>
          </p:cNvPr>
          <p:cNvSpPr txBox="1"/>
          <p:nvPr/>
        </p:nvSpPr>
        <p:spPr>
          <a:xfrm>
            <a:off x="7223181" y="2484124"/>
            <a:ext cx="24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304507-A3E5-4D0F-A0E9-E9DA9C06339D}"/>
                  </a:ext>
                </a:extLst>
              </p:cNvPr>
              <p:cNvSpPr txBox="1"/>
              <p:nvPr/>
            </p:nvSpPr>
            <p:spPr>
              <a:xfrm>
                <a:off x="6350678" y="1464184"/>
                <a:ext cx="290465" cy="458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304507-A3E5-4D0F-A0E9-E9DA9C06339D}"/>
                  </a:ext>
                </a:extLst>
              </p:cNvPr>
              <p:cNvSpPr txBox="1"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6350678" y="1464184"/>
                <a:ext cx="290465" cy="458395"/>
              </a:xfrm>
              <a:prstGeom prst="rect">
                <a:avLst/>
              </a:prstGeom>
              <a:blipFill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AD7CE4-DBA6-4B3F-B0B4-0C65D004BC3E}"/>
                  </a:ext>
                </a:extLst>
              </p:cNvPr>
              <p:cNvSpPr txBox="1"/>
              <p:nvPr/>
            </p:nvSpPr>
            <p:spPr>
              <a:xfrm>
                <a:off x="7059392" y="1303062"/>
                <a:ext cx="320667" cy="738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18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AD7CE4-DBA6-4B3F-B0B4-0C65D004BC3E}"/>
                  </a:ext>
                </a:extLst>
              </p:cNvPr>
              <p:cNvSpPr txBox="1"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7059392" y="1303062"/>
                <a:ext cx="320667" cy="738151"/>
              </a:xfrm>
              <a:prstGeom prst="rect">
                <a:avLst/>
              </a:prstGeom>
              <a:blipFill>
                <a:blip r:embed="rId7"/>
                <a:stretch>
                  <a:fillRect b="-8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DEBF2BD-E5D4-494C-BCD7-F260A5C4A277}"/>
              </a:ext>
            </a:extLst>
          </p:cNvPr>
          <p:cNvCxnSpPr/>
          <p:nvPr/>
        </p:nvCxnSpPr>
        <p:spPr>
          <a:xfrm>
            <a:off x="6271016" y="1926967"/>
            <a:ext cx="72020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id="{95C4F31E-9C8A-4CFC-A918-D1051D03F38A}"/>
              </a:ext>
            </a:extLst>
          </p:cNvPr>
          <p:cNvSpPr/>
          <p:nvPr/>
        </p:nvSpPr>
        <p:spPr>
          <a:xfrm>
            <a:off x="6991222" y="1834716"/>
            <a:ext cx="105601" cy="12369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92D4D1E-7468-4BA6-9790-3094B117EA3F}"/>
              </a:ext>
            </a:extLst>
          </p:cNvPr>
          <p:cNvSpPr/>
          <p:nvPr/>
        </p:nvSpPr>
        <p:spPr>
          <a:xfrm>
            <a:off x="6275229" y="1837736"/>
            <a:ext cx="105601" cy="12369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C24DD5F-B91E-41D6-ACF1-94FD157FE61C}"/>
                  </a:ext>
                </a:extLst>
              </p:cNvPr>
              <p:cNvSpPr txBox="1"/>
              <p:nvPr/>
            </p:nvSpPr>
            <p:spPr>
              <a:xfrm>
                <a:off x="5921756" y="1615560"/>
                <a:ext cx="301612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1400" i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C24DD5F-B91E-41D6-ACF1-94FD157FE61C}"/>
                  </a:ext>
                </a:extLst>
              </p:cNvPr>
              <p:cNvSpPr txBox="1"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5921756" y="1615560"/>
                <a:ext cx="301612" cy="497059"/>
              </a:xfrm>
              <a:prstGeom prst="rect">
                <a:avLst/>
              </a:prstGeom>
              <a:blipFill>
                <a:blip r:embed="rId8"/>
                <a:stretch>
                  <a:fillRect b="-1220" r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112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5" grpId="0" animBg="1"/>
      <p:bldP spid="8" grpId="0" animBg="1"/>
      <p:bldP spid="11" grpId="0"/>
      <p:bldP spid="17" grpId="0"/>
      <p:bldP spid="19" grpId="0"/>
      <p:bldP spid="22" grpId="0" animBg="1"/>
      <p:bldP spid="26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95CA7F78-5914-46FE-B4E5-98D611D572EB}"/>
              </a:ext>
            </a:extLst>
          </p:cNvPr>
          <p:cNvSpPr txBox="1">
            <a:spLocks/>
          </p:cNvSpPr>
          <p:nvPr/>
        </p:nvSpPr>
        <p:spPr>
          <a:xfrm>
            <a:off x="1273995" y="2766218"/>
            <a:ext cx="9644010" cy="1325563"/>
          </a:xfrm>
          <a:prstGeom prst="rect">
            <a:avLst/>
          </a:prstGeom>
          <a:solidFill>
            <a:schemeClr val="bg1"/>
          </a:solidFill>
          <a:ln w="25400" cap="rnd" cmpd="sng">
            <a:solidFill>
              <a:srgbClr val="FFC000"/>
            </a:solidFill>
            <a:beve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2906992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983997A-A9BD-41C9-84E6-B539ABDE1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9" y="1140432"/>
            <a:ext cx="10722381" cy="5619964"/>
          </a:xfrm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Точка минимума 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такая точка x</a:t>
            </a:r>
            <a:r>
              <a:rPr kumimoji="0" lang="ru-RU" sz="1900" b="0" i="0" u="none" strike="noStrike" kern="1200" cap="none" spc="0" normalizeH="0" baseline="-25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если у неё существует окрестность, для всех точек которой выполняется неравенство f(x)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f(x</a:t>
            </a:r>
            <a:r>
              <a:rPr kumimoji="0" lang="ru-RU" sz="1900" b="0" i="0" u="none" strike="noStrike" kern="1200" cap="none" spc="0" normalizeH="0" baseline="-25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Минимум функции 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значение функции в точке минимума x</a:t>
            </a:r>
            <a:r>
              <a:rPr kumimoji="0" lang="ru-RU" sz="1900" b="0" i="0" u="none" strike="noStrike" kern="1200" cap="none" spc="0" normalizeH="0" baseline="-25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9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Точка максимума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— такая точка 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kumimoji="0" lang="ru-RU" sz="1900" b="0" i="0" u="none" strike="noStrike" kern="1200" cap="none" spc="0" normalizeH="0" baseline="-25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если у неё существует окрестность, для всех точек которой выполняется неравенство f(x)</a:t>
            </a:r>
            <a:r>
              <a:rPr kumimoji="0" lang="en-US" alt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f(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ru-RU" sz="1900" b="0" i="0" u="none" strike="noStrike" kern="1200" cap="none" spc="0" normalizeH="0" baseline="-25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Максимум функции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— значение функции в точке максимума 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kumimoji="0" lang="ru-RU" sz="1900" b="0" i="0" u="none" strike="noStrike" kern="1200" cap="none" spc="0" normalizeH="0" baseline="-25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ru-RU" altLang="ru-RU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9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Точки минимума и точки максимума называются </a:t>
            </a:r>
            <a:r>
              <a:rPr lang="ru-RU" sz="19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точками экстремума</a:t>
            </a:r>
            <a:r>
              <a:rPr lang="ru-RU" sz="19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ru-RU" sz="19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Точки, в которых производная функции равна нулю или не существует, называются </a:t>
            </a:r>
            <a:r>
              <a:rPr lang="ru-RU" sz="19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критическими точками</a:t>
            </a:r>
            <a:r>
              <a:rPr lang="ru-RU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Экстремумы могут существовать только в критических точках.</a:t>
            </a:r>
            <a:r>
              <a:rPr lang="en-US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Однако, не все критические точки являются экстремумами.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ru-RU" sz="19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9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(</a:t>
            </a:r>
            <a:r>
              <a:rPr lang="ru-RU" sz="19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достаточный признак существования экстремума функции</a:t>
            </a:r>
            <a:r>
              <a:rPr lang="ru-RU" sz="19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Критическая точка 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kumimoji="0" lang="ru-RU" sz="1900" b="0" i="0" u="none" strike="noStrike" kern="1200" cap="none" spc="0" normalizeH="0" baseline="-25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 точкой экстремума функции </a:t>
            </a:r>
            <a:r>
              <a:rPr lang="ru-RU" sz="19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если при переходе через эту точку производная функции меняет знак, причём, если знак меняется с "плюса" на "минус", то точкой максимума, а если с "минуса" на "плюс", то точкой минимума.</a:t>
            </a:r>
            <a:endParaRPr lang="ru-RU" sz="19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583B873-B0FE-4C0E-AB6F-BA95BB767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8840"/>
            <a:ext cx="10515600" cy="756657"/>
          </a:xfrm>
          <a:solidFill>
            <a:schemeClr val="bg1"/>
          </a:solidFill>
          <a:ln w="25400" cap="rnd" cmpd="sng">
            <a:solidFill>
              <a:srgbClr val="FFC000"/>
            </a:solidFill>
            <a:bevel/>
          </a:ln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0" dirty="0">
                <a:solidFill>
                  <a:srgbClr val="FF0000"/>
                </a:solidFill>
              </a:rPr>
              <a:t>Основные понятия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96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/>
              <p:nvPr/>
            </p:nvSpPr>
            <p:spPr>
              <a:xfrm>
                <a:off x="7113682" y="2639290"/>
                <a:ext cx="4607264" cy="2322375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 дифференцирования: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𝑐𝑓</m:t>
                            </m:r>
                            <m:d>
                              <m:dPr>
                                <m:ctrlPr>
                                  <a:rPr lang="ru-RU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0">
                  <a:defRPr/>
                </a:pPr>
                <a:endParaRPr lang="ru-RU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ru-RU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7113682" y="2639290"/>
                <a:ext cx="4607264" cy="2322375"/>
              </a:xfrm>
              <a:prstGeom prst="snipRoundRect">
                <a:avLst>
                  <a:gd fmla="val 0" name="adj1"/>
                  <a:gd fmla="val 16667" name="adj2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2726261C-CF08-47C0-8D20-AE867A2DE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 b="37"/>
          <a:stretch/>
        </p:blipFill>
        <p:spPr bwMode="auto">
          <a:xfrm>
            <a:off x="519546" y="1765160"/>
            <a:ext cx="6363571" cy="388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719BA-D7D2-4FB8-A389-AAE4C81EB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759"/>
            <a:ext cx="10515600" cy="1325563"/>
          </a:xfrm>
          <a:solidFill>
            <a:schemeClr val="bg1"/>
          </a:solidFill>
          <a:ln w="25400" cap="rnd" cmpd="sng">
            <a:solidFill>
              <a:srgbClr val="FFC000"/>
            </a:solidFill>
            <a:bevel/>
          </a:ln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0" dirty="0">
                <a:solidFill>
                  <a:srgbClr val="FF0000"/>
                </a:solidFill>
              </a:rPr>
              <a:t>Задание №1.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точку минимума функции 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y=x</a:t>
            </a:r>
            <a:r>
              <a:rPr lang="en-US" sz="2400" b="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-9x</a:t>
            </a:r>
            <a:r>
              <a:rPr lang="en-US" sz="2400" b="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+12</a:t>
            </a:r>
            <a:r>
              <a:rPr lang="ru-RU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8D3B5-AC9D-4633-BF76-C09E54580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30" y="1937705"/>
            <a:ext cx="1346343" cy="621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D(y)=R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8C57A82-ADF1-4F46-9123-CCF25B65E90E}"/>
              </a:ext>
            </a:extLst>
          </p:cNvPr>
          <p:cNvCxnSpPr>
            <a:cxnSpLocks/>
          </p:cNvCxnSpPr>
          <p:nvPr/>
        </p:nvCxnSpPr>
        <p:spPr>
          <a:xfrm>
            <a:off x="2257473" y="4782201"/>
            <a:ext cx="259541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B06D3F74-F1F0-442D-8FC4-E4E82BF69D53}"/>
              </a:ext>
            </a:extLst>
          </p:cNvPr>
          <p:cNvSpPr/>
          <p:nvPr/>
        </p:nvSpPr>
        <p:spPr>
          <a:xfrm>
            <a:off x="2820892" y="4717546"/>
            <a:ext cx="129309" cy="1293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CD90AA-B421-4730-ACC1-8FEE36D10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216" y="4717546"/>
            <a:ext cx="140220" cy="140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08DF23-9D5D-432D-B03B-8F283060CE22}"/>
                  </a:ext>
                </a:extLst>
              </p:cNvPr>
              <p:cNvSpPr txBox="1"/>
              <p:nvPr/>
            </p:nvSpPr>
            <p:spPr>
              <a:xfrm>
                <a:off x="1935254" y="4380542"/>
                <a:ext cx="434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08DF23-9D5D-432D-B03B-8F283060CE22}"/>
                  </a:ext>
                </a:extLst>
              </p:cNvPr>
              <p:cNvSpPr txBox="1"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1935254" y="4380542"/>
                <a:ext cx="434109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DDF5623-6B34-465C-9DF0-811317FBC410}"/>
              </a:ext>
            </a:extLst>
          </p:cNvPr>
          <p:cNvSpPr txBox="1"/>
          <p:nvPr/>
        </p:nvSpPr>
        <p:spPr>
          <a:xfrm>
            <a:off x="1922452" y="4814529"/>
            <a:ext cx="43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04CE26-FC16-4BB1-AFF4-B5E522EC72CD}"/>
              </a:ext>
            </a:extLst>
          </p:cNvPr>
          <p:cNvSpPr txBox="1"/>
          <p:nvPr/>
        </p:nvSpPr>
        <p:spPr>
          <a:xfrm>
            <a:off x="2447873" y="4380542"/>
            <a:ext cx="43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2FD876-C55A-498B-8BCF-85B1E1BB1344}"/>
              </a:ext>
            </a:extLst>
          </p:cNvPr>
          <p:cNvSpPr txBox="1"/>
          <p:nvPr/>
        </p:nvSpPr>
        <p:spPr>
          <a:xfrm>
            <a:off x="3999582" y="4380542"/>
            <a:ext cx="43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6C701C-92AF-40E8-AA67-2298FC978F3A}"/>
              </a:ext>
            </a:extLst>
          </p:cNvPr>
          <p:cNvSpPr txBox="1"/>
          <p:nvPr/>
        </p:nvSpPr>
        <p:spPr>
          <a:xfrm>
            <a:off x="3153127" y="4320583"/>
            <a:ext cx="434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81E944-6986-4985-A21D-FE6F4EA57611}"/>
              </a:ext>
            </a:extLst>
          </p:cNvPr>
          <p:cNvSpPr txBox="1"/>
          <p:nvPr/>
        </p:nvSpPr>
        <p:spPr>
          <a:xfrm>
            <a:off x="2686451" y="4882759"/>
            <a:ext cx="405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971918-1795-4C88-B7C1-EC7E617C07F0}"/>
              </a:ext>
            </a:extLst>
          </p:cNvPr>
          <p:cNvSpPr txBox="1"/>
          <p:nvPr/>
        </p:nvSpPr>
        <p:spPr>
          <a:xfrm>
            <a:off x="3604308" y="4883802"/>
            <a:ext cx="31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6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9B466AE-767F-43DF-B2B7-C7B2B507E0D5}"/>
              </a:ext>
            </a:extLst>
          </p:cNvPr>
          <p:cNvCxnSpPr>
            <a:cxnSpLocks/>
          </p:cNvCxnSpPr>
          <p:nvPr/>
        </p:nvCxnSpPr>
        <p:spPr>
          <a:xfrm flipV="1">
            <a:off x="2404526" y="4961667"/>
            <a:ext cx="317088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9CF953AD-AD0B-4F91-9A42-ACEE301C9F4B}"/>
              </a:ext>
            </a:extLst>
          </p:cNvPr>
          <p:cNvCxnSpPr>
            <a:cxnSpLocks/>
          </p:cNvCxnSpPr>
          <p:nvPr/>
        </p:nvCxnSpPr>
        <p:spPr>
          <a:xfrm flipV="1">
            <a:off x="4058092" y="4961666"/>
            <a:ext cx="317088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609F1F4B-68C7-4AC5-8689-6B8133CB378E}"/>
              </a:ext>
            </a:extLst>
          </p:cNvPr>
          <p:cNvCxnSpPr>
            <a:cxnSpLocks/>
          </p:cNvCxnSpPr>
          <p:nvPr/>
        </p:nvCxnSpPr>
        <p:spPr>
          <a:xfrm>
            <a:off x="3189758" y="4961666"/>
            <a:ext cx="344676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47034FE-BE1B-4780-A02D-51F9A4DC3E10}"/>
              </a:ext>
            </a:extLst>
          </p:cNvPr>
          <p:cNvSpPr txBox="1"/>
          <p:nvPr/>
        </p:nvSpPr>
        <p:spPr>
          <a:xfrm>
            <a:off x="2607867" y="5193558"/>
            <a:ext cx="572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BB617-08BA-4A6A-9217-92D73B01AE11}"/>
              </a:ext>
            </a:extLst>
          </p:cNvPr>
          <p:cNvSpPr txBox="1"/>
          <p:nvPr/>
        </p:nvSpPr>
        <p:spPr>
          <a:xfrm>
            <a:off x="3520337" y="5214639"/>
            <a:ext cx="572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D70345-9FD3-4145-B0F3-A6CCC88D970F}"/>
              </a:ext>
            </a:extLst>
          </p:cNvPr>
          <p:cNvSpPr txBox="1"/>
          <p:nvPr/>
        </p:nvSpPr>
        <p:spPr>
          <a:xfrm>
            <a:off x="4627869" y="4813754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CB74CD-D11A-42D6-8875-AC507C738F3E}"/>
              </a:ext>
            </a:extLst>
          </p:cNvPr>
          <p:cNvSpPr txBox="1"/>
          <p:nvPr/>
        </p:nvSpPr>
        <p:spPr>
          <a:xfrm>
            <a:off x="519546" y="5818786"/>
            <a:ext cx="11201400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через точку х=6 производная меняет знак с «-» на «+», значит, эта точка минимума.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27B66B77-7019-42F8-87ED-6D9D3AF6D473}"/>
                  </a:ext>
                </a:extLst>
              </p:cNvPr>
              <p:cNvSpPr/>
              <p:nvPr/>
            </p:nvSpPr>
            <p:spPr>
              <a:xfrm>
                <a:off x="742130" y="2474841"/>
                <a:ext cx="6076985" cy="467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(х)=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−9⋅2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−18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</m:e>
                    </m:d>
                  </m:oMath>
                </a14:m>
                <a:r>
                  <a:rPr lang="he-IL" sz="24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ּּּ</a:t>
                </a:r>
                <a:endParaRPr lang="ru-RU" sz="24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27B66B77-7019-42F8-87ED-6D9D3AF6D473}"/>
                  </a:ext>
                </a:extLst>
              </p:cNvPr>
              <p:cNvSpPr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742130" y="2474841"/>
                <a:ext cx="6076985" cy="467500"/>
              </a:xfrm>
              <a:prstGeom prst="rect">
                <a:avLst/>
              </a:prstGeom>
              <a:blipFill>
                <a:blip r:embed="rId6"/>
                <a:stretch>
                  <a:fillRect b="-27273" l="-301" r="-502" t="-10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D3AB2372-3434-4E2D-A8E9-EF038C60D90D}"/>
                  </a:ext>
                </a:extLst>
              </p:cNvPr>
              <p:cNvSpPr/>
              <p:nvPr/>
            </p:nvSpPr>
            <p:spPr>
              <a:xfrm>
                <a:off x="750111" y="3034362"/>
                <a:ext cx="3541290" cy="468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(х)=0,     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</m:e>
                    </m:d>
                  </m:oMath>
                </a14:m>
                <a:r>
                  <a:rPr lang="ru-RU" sz="2400" i="1" dirty="0"/>
                  <a:t>=</a:t>
                </a:r>
                <a:r>
                  <a:rPr lang="ru-RU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0,</a:t>
                </a: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D3AB2372-3434-4E2D-A8E9-EF038C60D90D}"/>
                  </a:ext>
                </a:extLst>
              </p:cNvPr>
              <p:cNvSpPr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750111" y="3034362"/>
                <a:ext cx="3541290" cy="468077"/>
              </a:xfrm>
              <a:prstGeom prst="rect">
                <a:avLst/>
              </a:prstGeom>
              <a:blipFill>
                <a:blip r:embed="rId7"/>
                <a:stretch>
                  <a:fillRect b="-28571" l="-516" r="-2065" t="-10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57B16E38-5948-4197-966B-1992B270F080}"/>
                  </a:ext>
                </a:extLst>
              </p:cNvPr>
              <p:cNvSpPr/>
              <p:nvPr/>
            </p:nvSpPr>
            <p:spPr>
              <a:xfrm>
                <a:off x="2298288" y="3563459"/>
                <a:ext cx="22424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=0;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</m:t>
                      </m:r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57B16E38-5948-4197-966B-1992B270F080}"/>
                  </a:ext>
                </a:extLst>
              </p:cNvPr>
              <p:cNvSpPr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2298288" y="3563459"/>
                <a:ext cx="2242409" cy="461665"/>
              </a:xfrm>
              <a:prstGeom prst="rect">
                <a:avLst/>
              </a:prstGeom>
              <a:blipFill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093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" grpId="0" build="p"/>
      <p:bldP spid="9" grpId="0" animBg="1"/>
      <p:bldP spid="11" grpId="0"/>
      <p:bldP spid="12" grpId="0"/>
      <p:bldP spid="15" grpId="0"/>
      <p:bldP spid="16" grpId="0"/>
      <p:bldP spid="18" grpId="0"/>
      <p:bldP spid="19" grpId="0"/>
      <p:bldP spid="21" grpId="0"/>
      <p:bldP spid="32" grpId="0"/>
      <p:bldP spid="33" grpId="0"/>
      <p:bldP spid="34" grpId="0"/>
      <p:bldP spid="35" grpId="0" animBg="1"/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8D0B2-96C0-49B2-9B28-7E10FA33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139" y="307047"/>
            <a:ext cx="10168128" cy="1537716"/>
          </a:xfr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Пусть функция f имеет на отрезке [а; b] конечное число критических точек. </a:t>
            </a:r>
            <a:b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Наибольшее и наименьшее значения функция f может принимать в критических точках функции или в точках а и b. </a:t>
            </a: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654094-025E-4307-B764-DCFD22E3E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353" y="2370135"/>
            <a:ext cx="3695700" cy="2703926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F75667-E75D-4810-95B8-53431D48B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222" y="2370134"/>
            <a:ext cx="3902994" cy="2709142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6D675C-1A15-4946-B80C-FE42CC3D6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05" y="2370134"/>
            <a:ext cx="4058579" cy="2698955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1E8F91-366F-406A-8719-51FEC32A8944}"/>
              </a:ext>
            </a:extLst>
          </p:cNvPr>
          <p:cNvSpPr txBox="1"/>
          <p:nvPr/>
        </p:nvSpPr>
        <p:spPr>
          <a:xfrm>
            <a:off x="1512898" y="5153209"/>
            <a:ext cx="1381991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Рисунок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19089-F190-4C71-832F-55A5F75290B4}"/>
              </a:ext>
            </a:extLst>
          </p:cNvPr>
          <p:cNvSpPr txBox="1"/>
          <p:nvPr/>
        </p:nvSpPr>
        <p:spPr>
          <a:xfrm>
            <a:off x="5474207" y="5153209"/>
            <a:ext cx="1381991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Рисунок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739DED-1661-4FD2-83BE-200885171A55}"/>
              </a:ext>
            </a:extLst>
          </p:cNvPr>
          <p:cNvSpPr txBox="1"/>
          <p:nvPr/>
        </p:nvSpPr>
        <p:spPr>
          <a:xfrm>
            <a:off x="9357723" y="5153209"/>
            <a:ext cx="1381991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Рисунок 3</a:t>
            </a:r>
          </a:p>
        </p:txBody>
      </p:sp>
    </p:spTree>
    <p:extLst>
      <p:ext uri="{BB962C8B-B14F-4D97-AF65-F5344CB8AC3E}">
        <p14:creationId xmlns:p14="http://schemas.microsoft.com/office/powerpoint/2010/main" val="182998916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один верхний угол скругленный, другой — усеченный 12">
            <a:extLst>
              <a:ext uri="{FF2B5EF4-FFF2-40B4-BE49-F238E27FC236}">
                <a16:creationId xmlns:a16="http://schemas.microsoft.com/office/drawing/2014/main" id="{700EEA8C-4152-4229-9357-8EFF304EB2BC}"/>
              </a:ext>
            </a:extLst>
          </p:cNvPr>
          <p:cNvSpPr/>
          <p:nvPr/>
        </p:nvSpPr>
        <p:spPr>
          <a:xfrm>
            <a:off x="7113682" y="1496461"/>
            <a:ext cx="4607264" cy="3615665"/>
          </a:xfrm>
          <a:prstGeom prst="snipRoundRect">
            <a:avLst>
              <a:gd name="adj1" fmla="val 0"/>
              <a:gd name="adj2" fmla="val 16667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найти наибольшее (наименьшее) значение функции на отрезке, нужно найти: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значения функции на концах отрезка;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критические точки, которые принадлежат заданному отрезку;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значения функции в критических точках, которые принадлежат заданному отрезку;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выбрать наибольшее(наименьшее) из полученных значений. </a:t>
            </a:r>
          </a:p>
        </p:txBody>
      </p:sp>
      <p:pic>
        <p:nvPicPr>
          <p:cNvPr id="22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2726261C-CF08-47C0-8D20-AE867A2DE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 b="37"/>
          <a:stretch/>
        </p:blipFill>
        <p:spPr bwMode="auto">
          <a:xfrm>
            <a:off x="519546" y="1496461"/>
            <a:ext cx="6363571" cy="3615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6073"/>
                <a:ext cx="10515600" cy="1325563"/>
              </a:xfrm>
              <a:solidFill>
                <a:schemeClr val="bg1"/>
              </a:solidFill>
              <a:ln w="25400" cap="rnd" cmpd="sng">
                <a:solidFill>
                  <a:srgbClr val="FFC000"/>
                </a:solidFill>
                <a:beve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№2. </a:t>
                </a:r>
                <a:r>
                  <a:rPr lang="ru-RU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наибольшее значение функции </a:t>
                </a:r>
                <a14:m>
                  <m:oMath xmlns:m="http://schemas.openxmlformats.org/officeDocument/2006/math">
                    <m:r>
                      <a:rPr lang="en-US" sz="2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−27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+11</m:t>
                    </m:r>
                  </m:oMath>
                </a14:m>
                <a:r>
                  <a:rPr lang="ru-RU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ru-RU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ru-RU" sz="24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−8;0</m:t>
                        </m:r>
                      </m:e>
                    </m:d>
                  </m:oMath>
                </a14:m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type="title"/>
              </p:nvPr>
            </p:nvSpPr>
            <p:spPr>
              <a:xfrm>
                <a:off x="838200" y="66073"/>
                <a:ext cx="10515600" cy="1325563"/>
              </a:xfrm>
              <a:blipFill>
                <a:blip r:embed="rId3"/>
                <a:stretch>
                  <a:fillRect/>
                </a:stretch>
              </a:blipFill>
              <a:ln cap="rnd" cmpd="sng" w="25400">
                <a:solidFill>
                  <a:srgbClr val="FFC000"/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CCB74CD-D11A-42D6-8875-AC507C738F3E}"/>
                  </a:ext>
                </a:extLst>
              </p:cNvPr>
              <p:cNvSpPr txBox="1"/>
              <p:nvPr/>
            </p:nvSpPr>
            <p:spPr>
              <a:xfrm>
                <a:off x="519546" y="5266823"/>
                <a:ext cx="11201400" cy="149412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И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нтервалу </m:t>
                    </m:r>
                    <m:d>
                      <m:dPr>
                        <m:begChr m:val="["/>
                        <m:endChr m:val="]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−8;0</m:t>
                        </m:r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принадлежит одна стационарная точка х=-6.</a:t>
                </a:r>
              </a:p>
              <a:p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ru-RU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e>
                    </m:d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−6</m:t>
                                </m:r>
                              </m:e>
                            </m:d>
                          </m:e>
                          <m:sup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−27⋅</m:t>
                    </m:r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e>
                    </m:d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+11=−54+162+11=119</m:t>
                    </m:r>
                  </m:oMath>
                </a14:m>
                <a:endParaRPr lang="ru-RU" sz="2000" dirty="0"/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чисел 99,  11 и 119, наибольшее значение 119.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119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CCB74CD-D11A-42D6-8875-AC507C738F3E}"/>
                  </a:ext>
                </a:extLst>
              </p:cNvPr>
              <p:cNvSpPr txBox="1"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519546" y="5266823"/>
                <a:ext cx="11201400" cy="1494127"/>
              </a:xfrm>
              <a:prstGeom prst="rect">
                <a:avLst/>
              </a:prstGeom>
              <a:blipFill>
                <a:blip r:embed="rId4"/>
                <a:stretch>
                  <a:fillRect b="-5622" l="-434" t="-1606"/>
                </a:stretch>
              </a:blipFill>
              <a:ln w="254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547" y="1496461"/>
                <a:ext cx="6363570" cy="37828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D(y)=R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−27⋅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+11=−128+216+11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=99</m:t>
                      </m:r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−27⋅0+11=11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sz="2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−27</m:t>
                      </m:r>
                    </m:oMath>
                  </m:oMathPara>
                </a14:m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0,  </m:t>
                    </m:r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−27=0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27⋅4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 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=36</m:t>
                    </m:r>
                  </m:oMath>
                </a14:m>
                <a:endParaRPr lang="ru-RU" sz="2000" b="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=−6; 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ru-RU" sz="2000" dirty="0"/>
                  <a:t>, 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6∉</m:t>
                    </m:r>
                    <m:d>
                      <m:dPr>
                        <m:begChr m:val="["/>
                        <m:endChr m:val="]"/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−8;0</m:t>
                        </m:r>
                      </m:e>
                    </m:d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idx="1"/>
              </p:nvPr>
            </p:nvSpPr>
            <p:spPr>
              <a:xfrm>
                <a:off x="519547" y="1496461"/>
                <a:ext cx="6363570" cy="3782885"/>
              </a:xfrm>
              <a:blipFill>
                <a:blip r:embed="rId5"/>
                <a:stretch>
                  <a:fillRect l="-958" t="-16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276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5" grpId="0" animBg="1"/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один верхний угол скругленный, другой — усеченный 12">
            <a:extLst>
              <a:ext uri="{FF2B5EF4-FFF2-40B4-BE49-F238E27FC236}">
                <a16:creationId xmlns:a16="http://schemas.microsoft.com/office/drawing/2014/main" id="{700EEA8C-4152-4229-9357-8EFF304EB2BC}"/>
              </a:ext>
            </a:extLst>
          </p:cNvPr>
          <p:cNvSpPr/>
          <p:nvPr/>
        </p:nvSpPr>
        <p:spPr>
          <a:xfrm>
            <a:off x="7113682" y="1737761"/>
            <a:ext cx="4607264" cy="4821227"/>
          </a:xfrm>
          <a:prstGeom prst="snipRoundRect">
            <a:avLst>
              <a:gd name="adj1" fmla="val 0"/>
              <a:gd name="adj2" fmla="val 16667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Предположим, что функция f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имеет на отрезке [а; b]  </a:t>
            </a:r>
            <a:r>
              <a:rPr lang="ru-RU" alt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одну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точку экстремума.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  Если это точка минимума, то в этой точке функция будет принимать наименьшее значение.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  Если это точка максимума, то в этой точке функция будет принимать наибольшее значение. </a:t>
            </a:r>
            <a:endParaRPr lang="en-US" alt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2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2726261C-CF08-47C0-8D20-AE867A2DE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 b="37"/>
          <a:stretch/>
        </p:blipFill>
        <p:spPr bwMode="auto">
          <a:xfrm>
            <a:off x="519546" y="1737761"/>
            <a:ext cx="6363571" cy="3615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24345" y="307373"/>
                <a:ext cx="10543310" cy="1325563"/>
              </a:xfrm>
              <a:solidFill>
                <a:schemeClr val="bg1"/>
              </a:solidFill>
              <a:ln w="25400" cap="rnd" cmpd="sng">
                <a:solidFill>
                  <a:srgbClr val="FFC000"/>
                </a:solidFill>
                <a:beve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3</a:t>
                </a:r>
                <a:r>
                  <a:rPr lang="ru-RU" sz="2400" b="0" dirty="0">
                    <a:solidFill>
                      <a:srgbClr val="FF0000"/>
                    </a:solidFill>
                  </a:rPr>
                  <a:t>. </a:t>
                </a:r>
                <a:r>
                  <a:rPr lang="ru-RU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наименьшее значение функции </a:t>
                </a: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+16</m:t>
                    </m:r>
                    <m:r>
                      <a:rPr lang="ru-RU" sz="2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br>
                  <a:rPr lang="en-US" sz="2400" b="1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ru-RU" sz="2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на отрезке </m:t>
                    </m:r>
                    <m:d>
                      <m:dPr>
                        <m:begChr m:val="["/>
                        <m:endChr m:val="]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1;9</m:t>
                        </m:r>
                      </m:e>
                    </m:d>
                  </m:oMath>
                </a14:m>
                <a:r>
                  <a:rPr lang="en-US" sz="2400" b="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type="title"/>
              </p:nvPr>
            </p:nvSpPr>
            <p:spPr>
              <a:xfrm>
                <a:off x="824345" y="307373"/>
                <a:ext cx="10543310" cy="1325563"/>
              </a:xfrm>
              <a:blipFill>
                <a:blip r:embed="rId3"/>
                <a:stretch>
                  <a:fillRect/>
                </a:stretch>
              </a:blipFill>
              <a:ln cap="rnd" cmpd="sng" w="25400">
                <a:solidFill>
                  <a:srgbClr val="FFC000"/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CCB74CD-D11A-42D6-8875-AC507C738F3E}"/>
                  </a:ext>
                </a:extLst>
              </p:cNvPr>
              <p:cNvSpPr txBox="1"/>
              <p:nvPr/>
            </p:nvSpPr>
            <p:spPr>
              <a:xfrm>
                <a:off x="519546" y="5508123"/>
                <a:ext cx="6363571" cy="114672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ru-RU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точке х=4 заданная функция имеет минимум.</a:t>
                </a: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ru-RU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rad>
                      <m:r>
                        <a:rPr lang="en-US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−3⋅4+16=12</m:t>
                      </m:r>
                    </m:oMath>
                  </m:oMathPara>
                </a14:m>
                <a:endParaRPr lang="ru-RU" sz="2200" dirty="0">
                  <a:solidFill>
                    <a:srgbClr val="000000"/>
                  </a:solidFill>
                </a:endParaRPr>
              </a:p>
              <a:p>
                <a:pPr lvl="0">
                  <a:defRPr/>
                </a:pPr>
                <a:r>
                  <a:rPr lang="ru-RU" sz="2200" dirty="0">
                    <a:solidFill>
                      <a:srgbClr val="FF0000"/>
                    </a:solidFill>
                  </a:rPr>
                  <a:t>Ответ: 12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CCB74CD-D11A-42D6-8875-AC507C738F3E}"/>
                  </a:ext>
                </a:extLst>
              </p:cNvPr>
              <p:cNvSpPr txBox="1"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519546" y="5508123"/>
                <a:ext cx="6363571" cy="1146724"/>
              </a:xfrm>
              <a:prstGeom prst="rect">
                <a:avLst/>
              </a:prstGeom>
              <a:blipFill>
                <a:blip r:embed="rId4"/>
                <a:stretch>
                  <a:fillRect b="-8333" l="-1050" t="-2604"/>
                </a:stretch>
              </a:blipFill>
              <a:ln w="254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546" y="1737762"/>
                <a:ext cx="6363571" cy="290854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D(y)=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0;+∞</m:t>
                        </m:r>
                      </m:e>
                    </m:d>
                  </m:oMath>
                </a14:m>
                <a:endParaRPr lang="ru-RU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ru-RU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ru-RU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ru-RU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ru-RU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+16</m:t>
                      </m:r>
                    </m:oMath>
                  </m:oMathPara>
                </a14:m>
                <a:endPara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ru-RU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−3=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ru-RU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ru-RU" sz="22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2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2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ru-RU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−3=0</m:t>
                    </m:r>
                    <m:r>
                      <a:rPr lang="ru-RU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ru-RU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3⋅2</m:t>
                        </m:r>
                      </m:num>
                      <m:den>
                        <m:r>
                          <a:rPr lang="ru-RU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200" b="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ru-RU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ru-RU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ru-RU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ru-RU" sz="2200" b="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2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4∈</m:t>
                    </m:r>
                    <m:d>
                      <m:dPr>
                        <m:begChr m:val="["/>
                        <m:endChr m:val="]"/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1;9</m:t>
                        </m:r>
                      </m:e>
                    </m:d>
                  </m:oMath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idx="1"/>
              </p:nvPr>
            </p:nvSpPr>
            <p:spPr>
              <a:xfrm>
                <a:off x="519546" y="1737762"/>
                <a:ext cx="6363571" cy="2908544"/>
              </a:xfrm>
              <a:blipFill>
                <a:blip r:embed="rId5"/>
                <a:stretch>
                  <a:fillRect l="-1245" t="-2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456FAB2A-8702-4AC5-A326-6154FFCF3762}"/>
              </a:ext>
            </a:extLst>
          </p:cNvPr>
          <p:cNvCxnSpPr>
            <a:cxnSpLocks/>
          </p:cNvCxnSpPr>
          <p:nvPr/>
        </p:nvCxnSpPr>
        <p:spPr>
          <a:xfrm>
            <a:off x="2778143" y="4538809"/>
            <a:ext cx="35859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1167EBD0-5B39-4B78-8B61-F2751EDC8082}"/>
              </a:ext>
            </a:extLst>
          </p:cNvPr>
          <p:cNvSpPr/>
          <p:nvPr/>
        </p:nvSpPr>
        <p:spPr>
          <a:xfrm>
            <a:off x="3362311" y="4474351"/>
            <a:ext cx="129309" cy="1293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34A110-5286-4078-9B8B-734AC7860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3585" y="4468001"/>
            <a:ext cx="140220" cy="140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9A7BDD-6E0C-437B-A5F8-305F2F3193DC}"/>
                  </a:ext>
                </a:extLst>
              </p:cNvPr>
              <p:cNvSpPr txBox="1"/>
              <p:nvPr/>
            </p:nvSpPr>
            <p:spPr>
              <a:xfrm>
                <a:off x="2476673" y="4105597"/>
                <a:ext cx="434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9A7BDD-6E0C-437B-A5F8-305F2F3193DC}"/>
                  </a:ext>
                </a:extLst>
              </p:cNvPr>
              <p:cNvSpPr txBox="1"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2476673" y="4105597"/>
                <a:ext cx="434109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A0AD8BA-EC25-4BE6-A623-7CE53BCC2905}"/>
              </a:ext>
            </a:extLst>
          </p:cNvPr>
          <p:cNvSpPr txBox="1"/>
          <p:nvPr/>
        </p:nvSpPr>
        <p:spPr>
          <a:xfrm>
            <a:off x="2463871" y="4539584"/>
            <a:ext cx="43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60DA67-A5CC-4216-8F3C-780E7D89DFCC}"/>
              </a:ext>
            </a:extLst>
          </p:cNvPr>
          <p:cNvSpPr txBox="1"/>
          <p:nvPr/>
        </p:nvSpPr>
        <p:spPr>
          <a:xfrm>
            <a:off x="4541538" y="4065067"/>
            <a:ext cx="43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AE9A1-A3DA-48D3-A3C6-CC29A5BB75F4}"/>
              </a:ext>
            </a:extLst>
          </p:cNvPr>
          <p:cNvSpPr txBox="1"/>
          <p:nvPr/>
        </p:nvSpPr>
        <p:spPr>
          <a:xfrm>
            <a:off x="3722185" y="4045221"/>
            <a:ext cx="434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0BA5B7-02F6-449E-8D2A-534BC9381B9B}"/>
              </a:ext>
            </a:extLst>
          </p:cNvPr>
          <p:cNvSpPr txBox="1"/>
          <p:nvPr/>
        </p:nvSpPr>
        <p:spPr>
          <a:xfrm>
            <a:off x="3265293" y="4607814"/>
            <a:ext cx="405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0000"/>
                </a:solidFill>
              </a:rPr>
              <a:t>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A59953-4BC9-460F-BF4A-8C28979C70B2}"/>
              </a:ext>
            </a:extLst>
          </p:cNvPr>
          <p:cNvSpPr txBox="1"/>
          <p:nvPr/>
        </p:nvSpPr>
        <p:spPr>
          <a:xfrm>
            <a:off x="4145727" y="4608857"/>
            <a:ext cx="31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370E604D-9AC5-4C3D-B96E-B16FA667F0DD}"/>
              </a:ext>
            </a:extLst>
          </p:cNvPr>
          <p:cNvCxnSpPr>
            <a:cxnSpLocks/>
          </p:cNvCxnSpPr>
          <p:nvPr/>
        </p:nvCxnSpPr>
        <p:spPr>
          <a:xfrm flipV="1">
            <a:off x="4599511" y="4686721"/>
            <a:ext cx="317088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809BE1B3-C80E-4A80-A799-BCB831E1059D}"/>
              </a:ext>
            </a:extLst>
          </p:cNvPr>
          <p:cNvCxnSpPr>
            <a:cxnSpLocks/>
          </p:cNvCxnSpPr>
          <p:nvPr/>
        </p:nvCxnSpPr>
        <p:spPr>
          <a:xfrm>
            <a:off x="3731177" y="4686721"/>
            <a:ext cx="344676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3F0A564-8664-4BF2-A50C-3A0197402967}"/>
              </a:ext>
            </a:extLst>
          </p:cNvPr>
          <p:cNvSpPr txBox="1"/>
          <p:nvPr/>
        </p:nvSpPr>
        <p:spPr>
          <a:xfrm>
            <a:off x="4061756" y="4939694"/>
            <a:ext cx="572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75A85F-BE6E-45B8-87CD-9550BEEA1804}"/>
              </a:ext>
            </a:extLst>
          </p:cNvPr>
          <p:cNvSpPr txBox="1"/>
          <p:nvPr/>
        </p:nvSpPr>
        <p:spPr>
          <a:xfrm>
            <a:off x="6076342" y="4510326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x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4028BA9-2447-40C6-ABB1-0DCC633453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9575" y="4474929"/>
            <a:ext cx="140220" cy="1402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6958447-0D61-406C-B3E5-BD84A9A5AE2C}"/>
              </a:ext>
            </a:extLst>
          </p:cNvPr>
          <p:cNvSpPr txBox="1"/>
          <p:nvPr/>
        </p:nvSpPr>
        <p:spPr>
          <a:xfrm>
            <a:off x="5011543" y="4637267"/>
            <a:ext cx="31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9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E677BF6-20ED-4CE3-9A05-41BAB1ED87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5937" y="4273201"/>
            <a:ext cx="2213797" cy="180446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53526CB-1201-4302-B5C5-B5F8A96979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1989" y="4284029"/>
            <a:ext cx="2203744" cy="180446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3E5E609-09CC-4A91-AE03-C5EECB6DA6BB}"/>
              </a:ext>
            </a:extLst>
          </p:cNvPr>
          <p:cNvSpPr txBox="1"/>
          <p:nvPr/>
        </p:nvSpPr>
        <p:spPr>
          <a:xfrm>
            <a:off x="7601839" y="6133659"/>
            <a:ext cx="1381991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Рисунок 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952E88-D1AD-4034-8707-B19DBCACC71F}"/>
              </a:ext>
            </a:extLst>
          </p:cNvPr>
          <p:cNvSpPr txBox="1"/>
          <p:nvPr/>
        </p:nvSpPr>
        <p:spPr>
          <a:xfrm>
            <a:off x="9882865" y="6133659"/>
            <a:ext cx="1381991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Рисунок </a:t>
            </a:r>
            <a:r>
              <a:rPr lang="en-US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592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5" grpId="0" animBg="1"/>
      <p:bldP spid="8" grpId="0" animBg="1"/>
      <p:bldP spid="10" grpId="0"/>
      <p:bldP spid="11" grpId="0"/>
      <p:bldP spid="12" grpId="0"/>
      <p:bldP spid="15" grpId="0"/>
      <p:bldP spid="16" grpId="0"/>
      <p:bldP spid="17" grpId="0"/>
      <p:bldP spid="20" grpId="0"/>
      <p:bldP spid="21" grpId="0"/>
      <p:bldP spid="24" grpId="0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/>
              <p:nvPr/>
            </p:nvSpPr>
            <p:spPr>
              <a:xfrm>
                <a:off x="7280693" y="1855960"/>
                <a:ext cx="4660828" cy="2373805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Правила дифференцирования: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  <a:endParaRPr lang="ru-RU" alt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p>
                      </m:sSup>
                      <m:r>
                        <a:rPr lang="ru-RU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altLang="ru-RU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altLang="ru-RU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altLang="ru-RU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altLang="ru-RU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altLang="ru-RU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altLang="ru-RU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ru-RU" altLang="ru-RU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altLang="ru-RU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ru-RU" altLang="ru-RU" i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altLang="ru-RU" i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ru-RU" altLang="ru-RU" i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ru-RU" altLang="ru-RU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altLang="ru-RU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ru-RU" altLang="ru-RU" i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ru-RU" altLang="ru-RU" i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altLang="ru-RU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ru-RU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altLang="ru-RU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7280693" y="1855960"/>
                <a:ext cx="4660828" cy="2373805"/>
              </a:xfrm>
              <a:prstGeom prst="snipRoundRect">
                <a:avLst>
                  <a:gd fmla="val 0" name="adj1"/>
                  <a:gd fmla="val 16667" name="adj2"/>
                </a:avLst>
              </a:prstGeom>
              <a:blipFill>
                <a:blip r:embed="rId2"/>
                <a:stretch>
                  <a:fillRect l="-91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2726261C-CF08-47C0-8D20-AE867A2DE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 b="37"/>
          <a:stretch/>
        </p:blipFill>
        <p:spPr bwMode="auto">
          <a:xfrm>
            <a:off x="519546" y="1579753"/>
            <a:ext cx="6641667" cy="3773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24345" y="126220"/>
                <a:ext cx="10543310" cy="1325563"/>
              </a:xfrm>
              <a:solidFill>
                <a:schemeClr val="bg1"/>
              </a:solidFill>
              <a:ln w="25400" cap="rnd" cmpd="sng">
                <a:solidFill>
                  <a:srgbClr val="FFC000"/>
                </a:solidFill>
                <a:beve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</a:t>
                </a:r>
                <a:r>
                  <a:rPr lang="ru-RU" sz="2400" dirty="0">
                    <a:solidFill>
                      <a:srgbClr val="FF0000"/>
                    </a:solidFill>
                  </a:rPr>
                  <a:t> 4. </a:t>
                </a:r>
                <a:r>
                  <a:rPr lang="ru-RU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наибольшее значение функции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2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2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+9</m:t>
                            </m:r>
                          </m:e>
                        </m:d>
                      </m:e>
                      <m:sup>
                        <m:r>
                          <a:rPr lang="ru-RU" sz="2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2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ru-RU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ru-RU" sz="22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br>
                  <a:rPr lang="ru-RU" sz="22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−19;−5</m:t>
                        </m:r>
                      </m:e>
                    </m:d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type="title"/>
              </p:nvPr>
            </p:nvSpPr>
            <p:spPr>
              <a:xfrm>
                <a:off x="824345" y="126220"/>
                <a:ext cx="10543310" cy="1325563"/>
              </a:xfrm>
              <a:blipFill>
                <a:blip r:embed="rId4"/>
                <a:stretch>
                  <a:fillRect/>
                </a:stretch>
              </a:blipFill>
              <a:ln cap="rnd" cmpd="sng" w="25400">
                <a:solidFill>
                  <a:srgbClr val="FFC000"/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CCB74CD-D11A-42D6-8875-AC507C738F3E}"/>
                  </a:ext>
                </a:extLst>
              </p:cNvPr>
              <p:cNvSpPr txBox="1"/>
              <p:nvPr/>
            </p:nvSpPr>
            <p:spPr>
              <a:xfrm>
                <a:off x="519546" y="5508123"/>
                <a:ext cx="11201400" cy="114672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точке  х=-9 заданная функция имеет максимум, являющийся ее наибольшим значением</a:t>
                </a:r>
              </a:p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заданном отрезке.  </a:t>
                </a:r>
                <a14:m>
                  <m:oMath xmlns:m="http://schemas.openxmlformats.org/officeDocument/2006/math">
                    <m:r>
                      <a:rPr lang="ru-RU" sz="2200" i="1" dirty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ru-RU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200" dirty="0"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  <m:r>
                      <a:rPr lang="ru-RU" sz="220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200" dirty="0">
                                <a:latin typeface="Cambria Math" panose="02040503050406030204" pitchFamily="18" charset="0"/>
                              </a:rPr>
                              <m:t>−9+9</m:t>
                            </m:r>
                          </m:e>
                        </m:d>
                      </m:e>
                      <m:sup>
                        <m:r>
                          <a:rPr lang="ru-RU" sz="22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200" dirty="0">
                            <a:latin typeface="Cambria Math" panose="02040503050406030204" pitchFamily="18" charset="0"/>
                          </a:rPr>
                          <m:t>−9+5</m:t>
                        </m:r>
                      </m:e>
                    </m:d>
                    <m:r>
                      <a:rPr lang="ru-RU" sz="2200" dirty="0">
                        <a:latin typeface="Cambria Math" panose="02040503050406030204" pitchFamily="18" charset="0"/>
                      </a:rPr>
                      <m:t>−5=−5</m:t>
                    </m:r>
                  </m:oMath>
                </a14:m>
                <a:endParaRPr lang="ru-RU" sz="2200" dirty="0"/>
              </a:p>
              <a:p>
                <a:r>
                  <a:rPr lang="ru-RU" sz="2200" dirty="0">
                    <a:solidFill>
                      <a:srgbClr val="FF0000"/>
                    </a:solidFill>
                  </a:rPr>
                  <a:t>Ответ: -5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CCB74CD-D11A-42D6-8875-AC507C738F3E}"/>
                  </a:ext>
                </a:extLst>
              </p:cNvPr>
              <p:cNvSpPr txBox="1"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519546" y="5508123"/>
                <a:ext cx="11201400" cy="1146724"/>
              </a:xfrm>
              <a:prstGeom prst="rect">
                <a:avLst/>
              </a:prstGeom>
              <a:blipFill>
                <a:blip r:embed="rId5"/>
                <a:stretch>
                  <a:fillRect b="-5208" l="-597" t="-2604"/>
                </a:stretch>
              </a:blipFill>
              <a:ln w="254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546" y="1582831"/>
                <a:ext cx="6641667" cy="2908544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  <a:defRPr/>
                </a:pPr>
                <a:r>
                  <a:rPr lang="en-US" sz="1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D(y)=R</a:t>
                </a:r>
                <a:endParaRPr lang="ru-RU" sz="1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sz="200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ru-RU" sz="2000" dirty="0">
                                          <a:latin typeface="Cambria Math" panose="02040503050406030204" pitchFamily="18" charset="0"/>
                                        </a:rPr>
                                        <m:t>+9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00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ru-RU" sz="2000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000" dirty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e>
                          </m:d>
                        </m:e>
                        <m:sup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000" dirty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000" dirty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000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dirty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ru-RU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sSup>
                        <m:sSupPr>
                          <m:ctrlPr>
                            <a:rPr lang="ru-RU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e>
                          </m:d>
                        </m:e>
                        <m:sup>
                          <m:r>
                            <a:rPr lang="ru-RU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000" b="0" i="1" dirty="0" smtClean="0">
                          <a:latin typeface="Cambria Math" panose="02040503050406030204" pitchFamily="18" charset="0"/>
                        </a:rPr>
                        <m:t>⋅ </m:t>
                      </m:r>
                      <m:d>
                        <m:d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ru-RU" sz="2000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000" dirty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e>
                          </m:d>
                        </m:e>
                        <m:sup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000" dirty="0">
                          <a:latin typeface="Cambria Math" panose="02040503050406030204" pitchFamily="18" charset="0"/>
                        </a:rPr>
                        <m:t>⋅1=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d>
                        <m:d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ru-RU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000" dirty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000" dirty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e>
                          </m:d>
                        </m:e>
                      </m:d>
                      <m:r>
                        <a:rPr lang="ru-RU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d>
                        <m:d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−10+</m:t>
                          </m:r>
                          <m:r>
                            <a:rPr lang="ru-RU" sz="2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r>
                        <a:rPr lang="ru-RU" sz="2000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r>
                        <a:rPr lang="ru-RU" sz="2000" dirty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ru-RU" sz="2000" dirty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d>
                        <m:d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000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000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000" dirty="0">
                        <a:latin typeface="Cambria Math" panose="02040503050406030204" pitchFamily="18" charset="0"/>
                      </a:rPr>
                      <m:t>=0,    3</m:t>
                    </m:r>
                    <m:d>
                      <m:dPr>
                        <m:ctrlPr>
                          <a:rPr lang="ru-RU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000" dirty="0">
                            <a:latin typeface="Cambria Math" panose="02040503050406030204" pitchFamily="18" charset="0"/>
                          </a:rPr>
                          <m:t>+9</m:t>
                        </m:r>
                      </m:e>
                    </m:d>
                    <m:d>
                      <m:dPr>
                        <m:ctrlPr>
                          <a:rPr lang="ru-RU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000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ru-RU" sz="2000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=−9;  </m:t>
                    </m:r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∉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−19;−5</m:t>
                          </m: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idx="1"/>
              </p:nvPr>
            </p:nvSpPr>
            <p:spPr>
              <a:xfrm>
                <a:off x="519546" y="1582831"/>
                <a:ext cx="6641667" cy="2908544"/>
              </a:xfrm>
              <a:blipFill>
                <a:blip r:embed="rId6"/>
                <a:stretch>
                  <a:fillRect l="-734" t="-20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26B26523-1495-4BFE-909D-669C7F3DD927}"/>
              </a:ext>
            </a:extLst>
          </p:cNvPr>
          <p:cNvCxnSpPr>
            <a:cxnSpLocks/>
          </p:cNvCxnSpPr>
          <p:nvPr/>
        </p:nvCxnSpPr>
        <p:spPr>
          <a:xfrm>
            <a:off x="2709647" y="4758373"/>
            <a:ext cx="35859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Овал 29">
            <a:extLst>
              <a:ext uri="{FF2B5EF4-FFF2-40B4-BE49-F238E27FC236}">
                <a16:creationId xmlns:a16="http://schemas.microsoft.com/office/drawing/2014/main" id="{85CBF440-AC92-487D-8E4A-DF30BFFFF57F}"/>
              </a:ext>
            </a:extLst>
          </p:cNvPr>
          <p:cNvSpPr/>
          <p:nvPr/>
        </p:nvSpPr>
        <p:spPr>
          <a:xfrm>
            <a:off x="3293815" y="4693915"/>
            <a:ext cx="129309" cy="1293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850C51C-688B-40D7-87AA-6FC76041B0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6796" y="4687924"/>
            <a:ext cx="140220" cy="140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E42A24F-BE9D-4123-B78A-5E9BD5C85AA7}"/>
                  </a:ext>
                </a:extLst>
              </p:cNvPr>
              <p:cNvSpPr txBox="1"/>
              <p:nvPr/>
            </p:nvSpPr>
            <p:spPr>
              <a:xfrm>
                <a:off x="2410696" y="4374846"/>
                <a:ext cx="434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E42A24F-BE9D-4123-B78A-5E9BD5C85AA7}"/>
                  </a:ext>
                </a:extLst>
              </p:cNvPr>
              <p:cNvSpPr txBox="1"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2410696" y="4374846"/>
                <a:ext cx="434109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2907F780-6B55-4671-A179-B30E3203670D}"/>
              </a:ext>
            </a:extLst>
          </p:cNvPr>
          <p:cNvSpPr txBox="1"/>
          <p:nvPr/>
        </p:nvSpPr>
        <p:spPr>
          <a:xfrm>
            <a:off x="2395375" y="4759148"/>
            <a:ext cx="43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B32CE7-EB49-48FD-B5E6-BF215AB96B43}"/>
              </a:ext>
            </a:extLst>
          </p:cNvPr>
          <p:cNvSpPr txBox="1"/>
          <p:nvPr/>
        </p:nvSpPr>
        <p:spPr>
          <a:xfrm>
            <a:off x="4587608" y="4212520"/>
            <a:ext cx="43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000000"/>
                </a:solidFill>
              </a:rPr>
              <a:t>-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9E9A2E-BA78-440D-ABF7-4D9264749B10}"/>
              </a:ext>
            </a:extLst>
          </p:cNvPr>
          <p:cNvSpPr txBox="1"/>
          <p:nvPr/>
        </p:nvSpPr>
        <p:spPr>
          <a:xfrm>
            <a:off x="3636947" y="4229765"/>
            <a:ext cx="434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000000"/>
                </a:solidFill>
              </a:rPr>
              <a:t>+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91602E-6A51-4594-8A8E-DFA00DBE7FBE}"/>
              </a:ext>
            </a:extLst>
          </p:cNvPr>
          <p:cNvSpPr txBox="1"/>
          <p:nvPr/>
        </p:nvSpPr>
        <p:spPr>
          <a:xfrm>
            <a:off x="3099607" y="4827897"/>
            <a:ext cx="556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0000"/>
                </a:solidFill>
              </a:rPr>
              <a:t>-19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1C49DF-ABC0-4B8A-B213-846CDA6A206C}"/>
              </a:ext>
            </a:extLst>
          </p:cNvPr>
          <p:cNvSpPr txBox="1"/>
          <p:nvPr/>
        </p:nvSpPr>
        <p:spPr>
          <a:xfrm>
            <a:off x="4045055" y="4836291"/>
            <a:ext cx="52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0000"/>
                </a:solidFill>
              </a:rPr>
              <a:t>-9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C3AE5B62-1E2F-444B-B0BB-1CD647F4E389}"/>
              </a:ext>
            </a:extLst>
          </p:cNvPr>
          <p:cNvCxnSpPr>
            <a:cxnSpLocks/>
          </p:cNvCxnSpPr>
          <p:nvPr/>
        </p:nvCxnSpPr>
        <p:spPr>
          <a:xfrm flipV="1">
            <a:off x="3668467" y="4906284"/>
            <a:ext cx="317088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A04B5484-B509-44BC-ADA1-B227FF35C399}"/>
              </a:ext>
            </a:extLst>
          </p:cNvPr>
          <p:cNvCxnSpPr>
            <a:cxnSpLocks/>
          </p:cNvCxnSpPr>
          <p:nvPr/>
        </p:nvCxnSpPr>
        <p:spPr>
          <a:xfrm>
            <a:off x="4566576" y="4906283"/>
            <a:ext cx="344676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740A09E-1735-4AE9-B67F-65954930C048}"/>
              </a:ext>
            </a:extLst>
          </p:cNvPr>
          <p:cNvSpPr txBox="1"/>
          <p:nvPr/>
        </p:nvSpPr>
        <p:spPr>
          <a:xfrm>
            <a:off x="4021572" y="5118840"/>
            <a:ext cx="572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ах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30C686-3A1A-4916-A54F-98A7505B587F}"/>
              </a:ext>
            </a:extLst>
          </p:cNvPr>
          <p:cNvSpPr txBox="1"/>
          <p:nvPr/>
        </p:nvSpPr>
        <p:spPr>
          <a:xfrm>
            <a:off x="6007846" y="4729890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x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803C797-5F03-4886-A044-5807B21775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9945" y="4696071"/>
            <a:ext cx="140220" cy="14022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6B6A4D4-4142-447A-B1EB-CA42FB67A6B5}"/>
              </a:ext>
            </a:extLst>
          </p:cNvPr>
          <p:cNvSpPr txBox="1"/>
          <p:nvPr/>
        </p:nvSpPr>
        <p:spPr>
          <a:xfrm>
            <a:off x="5006032" y="4877871"/>
            <a:ext cx="505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-5</a:t>
            </a:r>
          </a:p>
        </p:txBody>
      </p:sp>
    </p:spTree>
    <p:extLst>
      <p:ext uri="{BB962C8B-B14F-4D97-AF65-F5344CB8AC3E}">
        <p14:creationId xmlns:p14="http://schemas.microsoft.com/office/powerpoint/2010/main" val="3284286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5" grpId="0" animBg="1"/>
      <p:bldP spid="30" grpId="0" animBg="1"/>
      <p:bldP spid="32" grpId="0"/>
      <p:bldP spid="33" grpId="0"/>
      <p:bldP spid="34" grpId="0"/>
      <p:bldP spid="36" grpId="0"/>
      <p:bldP spid="37" grpId="0"/>
      <p:bldP spid="38" grpId="0"/>
      <p:bldP spid="41" grpId="0"/>
      <p:bldP spid="42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/>
              <p:nvPr/>
            </p:nvSpPr>
            <p:spPr>
              <a:xfrm>
                <a:off x="7071274" y="1801641"/>
                <a:ext cx="4707284" cy="2404026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Правила дифференцирования;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endParaRPr lang="ru-RU" altLang="ru-RU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altLang="ru-RU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altLang="ru-RU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altLang="ru-RU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altLang="ru-RU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altLang="ru-RU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ru-RU" altLang="ru-RU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altLang="ru-RU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ru-RU" altLang="ru-RU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altLang="ru-RU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ru-RU" altLang="ru-RU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ru-RU" altLang="ru-RU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altLang="ru-RU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ru-RU" altLang="ru-RU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ru-RU" altLang="ru-RU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altLang="ru-RU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lvl="0">
                  <a:lnSpc>
                    <a:spcPts val="225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ru-RU" altLang="ru-RU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7071274" y="1801641"/>
                <a:ext cx="4707284" cy="2404026"/>
              </a:xfrm>
              <a:prstGeom prst="snipRoundRect">
                <a:avLst>
                  <a:gd fmla="val 0" name="adj1"/>
                  <a:gd fmla="val 16667" name="adj2"/>
                </a:avLst>
              </a:prstGeom>
              <a:blipFill>
                <a:blip r:embed="rId2"/>
                <a:stretch>
                  <a:fillRect l="-1034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2726261C-CF08-47C0-8D20-AE867A2DE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 b="37"/>
          <a:stretch/>
        </p:blipFill>
        <p:spPr bwMode="auto">
          <a:xfrm>
            <a:off x="513461" y="1483427"/>
            <a:ext cx="6363571" cy="4031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6073"/>
                <a:ext cx="10515600" cy="1325563"/>
              </a:xfrm>
              <a:solidFill>
                <a:schemeClr val="bg1"/>
              </a:solidFill>
              <a:ln w="25400" cap="rnd" cmpd="sng">
                <a:solidFill>
                  <a:srgbClr val="FFC000"/>
                </a:solidFill>
                <a:beve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№5. </a:t>
                </a:r>
                <a:r>
                  <a:rPr lang="ru-RU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точку максимума функции </a:t>
                </a: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+12</m:t>
                        </m:r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ⅇ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12−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ru-RU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type="title"/>
              </p:nvPr>
            </p:nvSpPr>
            <p:spPr>
              <a:xfrm>
                <a:off x="838200" y="66073"/>
                <a:ext cx="10515600" cy="1325563"/>
              </a:xfrm>
              <a:blipFill>
                <a:blip r:embed="rId4"/>
                <a:stretch>
                  <a:fillRect/>
                </a:stretch>
              </a:blipFill>
              <a:ln cap="rnd" cmpd="sng" w="25400">
                <a:solidFill>
                  <a:srgbClr val="FFC000"/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5CCB74CD-D11A-42D6-8875-AC507C738F3E}"/>
              </a:ext>
            </a:extLst>
          </p:cNvPr>
          <p:cNvSpPr txBox="1"/>
          <p:nvPr/>
        </p:nvSpPr>
        <p:spPr>
          <a:xfrm>
            <a:off x="519546" y="5806598"/>
            <a:ext cx="11152908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через точку х=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производная меняет знак с 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значит, эта точка максимума.</a:t>
            </a:r>
          </a:p>
          <a:p>
            <a:pPr lvl="0">
              <a:defRPr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-11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4375" y="1496461"/>
                <a:ext cx="6168742" cy="295784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D(y)=R</a:t>
                </a:r>
                <a:endParaRPr lang="en-US" sz="2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20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+12</m:t>
                              </m:r>
                            </m:e>
                          </m:d>
                        </m:e>
                        <m:sup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12−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+12</m:t>
                          </m:r>
                        </m:e>
                      </m:d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r>
                                    <a:rPr lang="en-US" sz="220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12−</m:t>
                                  </m:r>
                                  <m:r>
                                    <a:rPr lang="en-US" sz="220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=1⋅</m:t>
                      </m:r>
                      <m:sSup>
                        <m:sSup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12−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+12</m:t>
                          </m:r>
                        </m:e>
                      </m:d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ru-RU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12−</m:t>
                              </m:r>
                              <m:r>
                                <a:rPr lang="en-US" sz="220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200" i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12−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+12</m:t>
                          </m:r>
                        </m:e>
                      </m:d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12−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12−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−12</m:t>
                          </m:r>
                        </m:e>
                      </m:d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+11</m:t>
                          </m:r>
                        </m:e>
                      </m:d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12−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ru-RU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200" i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200" i="1" dirty="0"/>
                  <a:t>0,  </a:t>
                </a:r>
                <a:r>
                  <a:rPr lang="en-US" sz="2200" i="1" dirty="0"/>
                  <a:t>    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+11</m:t>
                        </m:r>
                      </m:e>
                    </m:d>
                    <m:r>
                      <a:rPr lang="en-US" sz="2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ⅇ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12−</m:t>
                        </m:r>
                        <m: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2200" i="1" dirty="0"/>
                  <a:t>=0,   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200" i="1" dirty="0"/>
                  <a:t>=</a:t>
                </a:r>
                <a:r>
                  <a:rPr lang="ru-RU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−11</m:t>
                    </m:r>
                  </m:oMath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idx="1"/>
              </p:nvPr>
            </p:nvSpPr>
            <p:spPr>
              <a:xfrm>
                <a:off x="714375" y="1496461"/>
                <a:ext cx="6168742" cy="2957849"/>
              </a:xfrm>
              <a:blipFill>
                <a:blip r:embed="rId5"/>
                <a:stretch>
                  <a:fillRect b="-11728" l="-12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A44BFAF1-4109-4B37-B3CA-09B4B915577B}"/>
              </a:ext>
            </a:extLst>
          </p:cNvPr>
          <p:cNvCxnSpPr>
            <a:cxnSpLocks/>
          </p:cNvCxnSpPr>
          <p:nvPr/>
        </p:nvCxnSpPr>
        <p:spPr>
          <a:xfrm>
            <a:off x="2167615" y="4888296"/>
            <a:ext cx="26438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4E6BED9-6DF8-486E-8A47-EA247AEAE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5628" y="4801571"/>
            <a:ext cx="140220" cy="140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C0C918D-D2BE-4A0A-A69C-82E0DE397776}"/>
                  </a:ext>
                </a:extLst>
              </p:cNvPr>
              <p:cNvSpPr txBox="1"/>
              <p:nvPr/>
            </p:nvSpPr>
            <p:spPr>
              <a:xfrm>
                <a:off x="1866145" y="4455084"/>
                <a:ext cx="434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C0C918D-D2BE-4A0A-A69C-82E0DE397776}"/>
                  </a:ext>
                </a:extLst>
              </p:cNvPr>
              <p:cNvSpPr txBox="1"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1866145" y="4455084"/>
                <a:ext cx="434109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65373DB-0BB0-41B6-AEF1-BCECEDD87692}"/>
              </a:ext>
            </a:extLst>
          </p:cNvPr>
          <p:cNvSpPr txBox="1"/>
          <p:nvPr/>
        </p:nvSpPr>
        <p:spPr>
          <a:xfrm>
            <a:off x="1853343" y="4889071"/>
            <a:ext cx="43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578625-B2F8-4B60-BDEF-10AC97E8E3BC}"/>
              </a:ext>
            </a:extLst>
          </p:cNvPr>
          <p:cNvSpPr txBox="1"/>
          <p:nvPr/>
        </p:nvSpPr>
        <p:spPr>
          <a:xfrm>
            <a:off x="2893361" y="4475602"/>
            <a:ext cx="43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58A647-AD3B-47C5-BC07-A7F402368E6A}"/>
              </a:ext>
            </a:extLst>
          </p:cNvPr>
          <p:cNvSpPr txBox="1"/>
          <p:nvPr/>
        </p:nvSpPr>
        <p:spPr>
          <a:xfrm>
            <a:off x="3327470" y="4882248"/>
            <a:ext cx="60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-11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6E1CA3DB-C471-4F32-8B87-912A55C79DFA}"/>
              </a:ext>
            </a:extLst>
          </p:cNvPr>
          <p:cNvCxnSpPr>
            <a:cxnSpLocks/>
          </p:cNvCxnSpPr>
          <p:nvPr/>
        </p:nvCxnSpPr>
        <p:spPr>
          <a:xfrm flipV="1">
            <a:off x="2820965" y="5017936"/>
            <a:ext cx="317088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1F1181EA-814E-4FEB-85A7-B73C031F060E}"/>
              </a:ext>
            </a:extLst>
          </p:cNvPr>
          <p:cNvCxnSpPr>
            <a:cxnSpLocks/>
          </p:cNvCxnSpPr>
          <p:nvPr/>
        </p:nvCxnSpPr>
        <p:spPr>
          <a:xfrm>
            <a:off x="4071125" y="5038372"/>
            <a:ext cx="344676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B1E55D1-B4CC-41E4-AD68-8955A87A3E03}"/>
              </a:ext>
            </a:extLst>
          </p:cNvPr>
          <p:cNvSpPr txBox="1"/>
          <p:nvPr/>
        </p:nvSpPr>
        <p:spPr>
          <a:xfrm>
            <a:off x="3332621" y="5162980"/>
            <a:ext cx="572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212D5D-511C-48B0-BDEC-828EBE8C059F}"/>
              </a:ext>
            </a:extLst>
          </p:cNvPr>
          <p:cNvSpPr txBox="1"/>
          <p:nvPr/>
        </p:nvSpPr>
        <p:spPr>
          <a:xfrm>
            <a:off x="4479233" y="4886961"/>
            <a:ext cx="38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x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21C6DC-07EC-471F-A4EB-57BF5B57CEF5}"/>
              </a:ext>
            </a:extLst>
          </p:cNvPr>
          <p:cNvSpPr txBox="1"/>
          <p:nvPr/>
        </p:nvSpPr>
        <p:spPr>
          <a:xfrm>
            <a:off x="4007734" y="4401184"/>
            <a:ext cx="369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74359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5" grpId="0" animBg="1"/>
      <p:bldP spid="29" grpId="0"/>
      <p:bldP spid="30" grpId="0"/>
      <p:bldP spid="31" grpId="0"/>
      <p:bldP spid="32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/>
              <p:nvPr/>
            </p:nvSpPr>
            <p:spPr>
              <a:xfrm>
                <a:off x="7477648" y="1570525"/>
                <a:ext cx="4191323" cy="2648390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16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Правила дифференцирования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16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endParaRPr lang="ru-RU" altLang="ru-RU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  <a:p>
                <a:pPr lvl="0">
                  <a:defRPr/>
                </a:pPr>
                <a:endParaRPr lang="ru-RU" dirty="0"/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ru-RU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16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16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lvl="0">
                  <a:lnSpc>
                    <a:spcPts val="2250"/>
                  </a:lnSpc>
                  <a:spcAft>
                    <a:spcPts val="800"/>
                  </a:spcAft>
                  <a:defRPr/>
                </a:pPr>
                <a:endParaRPr lang="ru-RU" altLang="ru-RU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7477648" y="1570525"/>
                <a:ext cx="4191323" cy="2648390"/>
              </a:xfrm>
              <a:prstGeom prst="snipRoundRect">
                <a:avLst>
                  <a:gd fmla="val 0" name="adj1"/>
                  <a:gd fmla="val 16667" name="adj2"/>
                </a:avLst>
              </a:prstGeom>
              <a:blipFill>
                <a:blip r:embed="rId2"/>
                <a:stretch>
                  <a:fillRect l="-726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2726261C-CF08-47C0-8D20-AE867A2DE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 b="37"/>
          <a:stretch/>
        </p:blipFill>
        <p:spPr bwMode="auto">
          <a:xfrm>
            <a:off x="513461" y="1483426"/>
            <a:ext cx="6629723" cy="4205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6073"/>
                <a:ext cx="10515600" cy="1325563"/>
              </a:xfrm>
              <a:solidFill>
                <a:schemeClr val="bg1"/>
              </a:solidFill>
              <a:ln w="25400" cap="rnd" cmpd="sng">
                <a:solidFill>
                  <a:srgbClr val="FFC000"/>
                </a:solidFill>
                <a:beve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</a:t>
                </a:r>
                <a:r>
                  <a:rPr lang="ru-RU" sz="2400" dirty="0">
                    <a:solidFill>
                      <a:srgbClr val="FF0000"/>
                    </a:solidFill>
                  </a:rPr>
                  <a:t> 6</a:t>
                </a:r>
                <a:r>
                  <a:rPr lang="ru-RU" sz="2800" dirty="0">
                    <a:solidFill>
                      <a:srgbClr val="FF0000"/>
                    </a:solidFill>
                  </a:rPr>
                  <a:t>. </a:t>
                </a:r>
                <a:r>
                  <a:rPr lang="ru-RU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точку минимума функции </a:t>
                </a:r>
                <a14:m>
                  <m:oMath xmlns:m="http://schemas.openxmlformats.org/officeDocument/2006/math">
                    <m:r>
                      <a:rPr lang="ru-RU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800" dirty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ru-RU" sz="2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ru-RU" sz="28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8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800" dirty="0">
                            <a:latin typeface="Cambria Math" panose="02040503050406030204" pitchFamily="18" charset="0"/>
                          </a:rPr>
                          <m:t>+144</m:t>
                        </m:r>
                      </m:den>
                    </m:f>
                  </m:oMath>
                </a14:m>
                <a:endParaRPr lang="ru-RU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type="title"/>
              </p:nvPr>
            </p:nvSpPr>
            <p:spPr>
              <a:xfrm>
                <a:off x="838200" y="66073"/>
                <a:ext cx="10515600" cy="1325563"/>
              </a:xfrm>
              <a:blipFill>
                <a:blip r:embed="rId4"/>
                <a:stretch>
                  <a:fillRect/>
                </a:stretch>
              </a:blipFill>
              <a:ln cap="rnd" cmpd="sng" w="25400">
                <a:solidFill>
                  <a:srgbClr val="FFC000"/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5CCB74CD-D11A-42D6-8875-AC507C738F3E}"/>
              </a:ext>
            </a:extLst>
          </p:cNvPr>
          <p:cNvSpPr txBox="1"/>
          <p:nvPr/>
        </p:nvSpPr>
        <p:spPr>
          <a:xfrm>
            <a:off x="519546" y="5806598"/>
            <a:ext cx="11152908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через точку х=12 производная меняет знак с «-» на «+», значит, эта точка минимума.</a:t>
            </a:r>
          </a:p>
          <a:p>
            <a:pPr lvl="0">
              <a:defRPr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4375" y="1496461"/>
                <a:ext cx="6168742" cy="2957849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  <a:defRPr/>
                </a:pPr>
                <a:r>
                  <a:rPr lang="en-US" sz="1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D(y)=R</a:t>
                </a:r>
                <a:endParaRPr lang="ru-RU" sz="1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000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ru-RU" sz="20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000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000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+144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  </m:t>
                        </m:r>
                      </m:sup>
                    </m:sSup>
                    <m:r>
                      <a:rPr lang="ru-RU" sz="2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000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+144</m:t>
                            </m:r>
                          </m:e>
                        </m:d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0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000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000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+144</m:t>
                                </m:r>
                              </m:e>
                            </m:d>
                          </m:e>
                          <m:sup>
                            <m:r>
                              <a:rPr lang="ru-RU" sz="20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0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000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000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+144</m:t>
                                </m:r>
                              </m:e>
                            </m:d>
                          </m:e>
                          <m:sup>
                            <m:r>
                              <a:rPr lang="ru-RU" sz="20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1⋅</m:t>
                        </m:r>
                        <m:d>
                          <m:d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000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+144</m:t>
                            </m:r>
                          </m:e>
                        </m:d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⋅2</m:t>
                        </m:r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0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000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000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+144</m:t>
                                </m:r>
                              </m:e>
                            </m:d>
                          </m:e>
                          <m:sup>
                            <m:r>
                              <a:rPr lang="ru-RU" sz="20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+144−2</m:t>
                        </m:r>
                        <m:sSup>
                          <m:sSup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0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000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000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+144</m:t>
                                </m:r>
                              </m:e>
                            </m:d>
                          </m:e>
                          <m:sup>
                            <m:r>
                              <a:rPr lang="ru-RU" sz="20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+144</m:t>
                        </m:r>
                      </m:num>
                      <m:den>
                        <m:sSup>
                          <m:sSup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0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000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000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+144</m:t>
                                </m:r>
                              </m:e>
                            </m:d>
                          </m:e>
                          <m:sup>
                            <m:r>
                              <a:rPr lang="ru-RU" sz="20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−144</m:t>
                        </m:r>
                      </m:num>
                      <m:den>
                        <m:sSup>
                          <m:sSup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0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000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000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+144</m:t>
                                </m:r>
                              </m:e>
                            </m:d>
                          </m:e>
                          <m:sup>
                            <m:r>
                              <a:rPr lang="ru-RU" sz="20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0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−12</m:t>
                            </m:r>
                          </m:e>
                        </m:d>
                        <m:d>
                          <m:d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0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+12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0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000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000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+144</m:t>
                                </m:r>
                              </m:e>
                            </m:d>
                          </m:e>
                          <m:sup>
                            <m:r>
                              <a:rPr lang="ru-RU" sz="20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200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0" lvl="0" indent="0"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ru-RU" sz="2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2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2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−12</m:t>
                            </m:r>
                          </m:e>
                        </m:d>
                        <m:d>
                          <m:dPr>
                            <m:ctrlPr>
                              <a:rPr lang="ru-RU" sz="2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2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2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+12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ru-RU" sz="2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2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200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200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200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+144</m:t>
                                </m:r>
                              </m:e>
                            </m:d>
                          </m:e>
                          <m:sup>
                            <m:r>
                              <a:rPr lang="ru-RU" sz="22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  <a:defRPr/>
                </a:pPr>
                <a:r>
                  <a:rPr lang="ru-RU" sz="1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  </m:t>
                        </m:r>
                        <m:r>
                          <a:rPr lang="ru-RU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=−12;  </m:t>
                    </m:r>
                    <m:sSub>
                      <m:sSubPr>
                        <m:ctrlPr>
                          <a:rPr lang="ru-RU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ru-RU" sz="2200" i="1" dirty="0"/>
              </a:p>
            </p:txBody>
          </p:sp>
        </mc:Choice>
        <mc:Fallback xmlns="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idx="1"/>
              </p:nvPr>
            </p:nvSpPr>
            <p:spPr>
              <a:xfrm>
                <a:off x="714375" y="1496461"/>
                <a:ext cx="6168742" cy="2957849"/>
              </a:xfrm>
              <a:blipFill>
                <a:blip r:embed="rId5"/>
                <a:stretch>
                  <a:fillRect b="-412" l="-791" t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1C40749E-A46B-4406-971B-B3F3E4D4E3B2}"/>
              </a:ext>
            </a:extLst>
          </p:cNvPr>
          <p:cNvCxnSpPr>
            <a:cxnSpLocks/>
          </p:cNvCxnSpPr>
          <p:nvPr/>
        </p:nvCxnSpPr>
        <p:spPr>
          <a:xfrm>
            <a:off x="2248847" y="4877798"/>
            <a:ext cx="259541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:a16="http://schemas.microsoft.com/office/drawing/2014/main" id="{E1B695AC-1F66-4BD8-B8CA-6DF3CC7331A9}"/>
              </a:ext>
            </a:extLst>
          </p:cNvPr>
          <p:cNvSpPr/>
          <p:nvPr/>
        </p:nvSpPr>
        <p:spPr>
          <a:xfrm>
            <a:off x="2812266" y="4813143"/>
            <a:ext cx="129309" cy="1293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A1BFB8D-EFB2-45D9-8533-AC1A3C47A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2590" y="4813143"/>
            <a:ext cx="140220" cy="140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028ABD-46D0-4F02-B73A-719BA4960FBB}"/>
                  </a:ext>
                </a:extLst>
              </p:cNvPr>
              <p:cNvSpPr txBox="1"/>
              <p:nvPr/>
            </p:nvSpPr>
            <p:spPr>
              <a:xfrm>
                <a:off x="1926628" y="4476139"/>
                <a:ext cx="434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028ABD-46D0-4F02-B73A-719BA4960FBB}"/>
                  </a:ext>
                </a:extLst>
              </p:cNvPr>
              <p:cNvSpPr txBox="1"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1926628" y="4476139"/>
                <a:ext cx="434109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3F0F4A9D-CFFF-4EF2-8B6C-5F5F7037F034}"/>
              </a:ext>
            </a:extLst>
          </p:cNvPr>
          <p:cNvSpPr txBox="1"/>
          <p:nvPr/>
        </p:nvSpPr>
        <p:spPr>
          <a:xfrm>
            <a:off x="1913826" y="4910126"/>
            <a:ext cx="43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7CFE85-7A09-4A57-B63C-5E4F9AEAF596}"/>
              </a:ext>
            </a:extLst>
          </p:cNvPr>
          <p:cNvSpPr txBox="1"/>
          <p:nvPr/>
        </p:nvSpPr>
        <p:spPr>
          <a:xfrm>
            <a:off x="2439247" y="4476139"/>
            <a:ext cx="43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CF3C18-B838-451A-BC9D-2820BD2CE850}"/>
              </a:ext>
            </a:extLst>
          </p:cNvPr>
          <p:cNvSpPr txBox="1"/>
          <p:nvPr/>
        </p:nvSpPr>
        <p:spPr>
          <a:xfrm>
            <a:off x="3990956" y="4476139"/>
            <a:ext cx="43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71A63E-2A5D-481C-A45D-A9F306BF33A8}"/>
              </a:ext>
            </a:extLst>
          </p:cNvPr>
          <p:cNvSpPr txBox="1"/>
          <p:nvPr/>
        </p:nvSpPr>
        <p:spPr>
          <a:xfrm>
            <a:off x="3144501" y="4416180"/>
            <a:ext cx="434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-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8F88CC-1B74-40B3-AACF-2B173686353D}"/>
              </a:ext>
            </a:extLst>
          </p:cNvPr>
          <p:cNvSpPr txBox="1"/>
          <p:nvPr/>
        </p:nvSpPr>
        <p:spPr>
          <a:xfrm>
            <a:off x="2570744" y="4996350"/>
            <a:ext cx="55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-12</a:t>
            </a:r>
            <a:endParaRPr lang="ru-RU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3571AA-27D1-4406-AB3C-2B8E70F7B30A}"/>
              </a:ext>
            </a:extLst>
          </p:cNvPr>
          <p:cNvSpPr txBox="1"/>
          <p:nvPr/>
        </p:nvSpPr>
        <p:spPr>
          <a:xfrm>
            <a:off x="3525808" y="5009295"/>
            <a:ext cx="46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12</a:t>
            </a:r>
            <a:endParaRPr lang="ru-RU" sz="2000" dirty="0"/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4906A10B-8CEE-44F5-B6C7-553EF28570FA}"/>
              </a:ext>
            </a:extLst>
          </p:cNvPr>
          <p:cNvCxnSpPr>
            <a:cxnSpLocks/>
          </p:cNvCxnSpPr>
          <p:nvPr/>
        </p:nvCxnSpPr>
        <p:spPr>
          <a:xfrm flipV="1">
            <a:off x="2395900" y="5057264"/>
            <a:ext cx="317088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EA039CB9-21EF-4E5F-8D7B-D662D1C5A413}"/>
              </a:ext>
            </a:extLst>
          </p:cNvPr>
          <p:cNvCxnSpPr>
            <a:cxnSpLocks/>
          </p:cNvCxnSpPr>
          <p:nvPr/>
        </p:nvCxnSpPr>
        <p:spPr>
          <a:xfrm flipV="1">
            <a:off x="4049466" y="5057263"/>
            <a:ext cx="317088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C82FCF58-3F93-4FF0-9AE7-8193D8C71D85}"/>
              </a:ext>
            </a:extLst>
          </p:cNvPr>
          <p:cNvCxnSpPr>
            <a:cxnSpLocks/>
          </p:cNvCxnSpPr>
          <p:nvPr/>
        </p:nvCxnSpPr>
        <p:spPr>
          <a:xfrm>
            <a:off x="3181132" y="5057263"/>
            <a:ext cx="344676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3344A2E-F508-4BBC-B683-EA7655796FFD}"/>
              </a:ext>
            </a:extLst>
          </p:cNvPr>
          <p:cNvSpPr txBox="1"/>
          <p:nvPr/>
        </p:nvSpPr>
        <p:spPr>
          <a:xfrm>
            <a:off x="2599241" y="5289155"/>
            <a:ext cx="572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FDF594-830F-493C-8B36-A171000F03E3}"/>
              </a:ext>
            </a:extLst>
          </p:cNvPr>
          <p:cNvSpPr txBox="1"/>
          <p:nvPr/>
        </p:nvSpPr>
        <p:spPr>
          <a:xfrm>
            <a:off x="3511711" y="5310236"/>
            <a:ext cx="572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9101E8-2C7B-46D7-A306-89BE8DF26D61}"/>
              </a:ext>
            </a:extLst>
          </p:cNvPr>
          <p:cNvSpPr txBox="1"/>
          <p:nvPr/>
        </p:nvSpPr>
        <p:spPr>
          <a:xfrm>
            <a:off x="4619243" y="4909351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207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5" grpId="0" animBg="1"/>
      <p:bldP spid="19" grpId="0" animBg="1"/>
      <p:bldP spid="21" grpId="0"/>
      <p:bldP spid="23" grpId="0"/>
      <p:bldP spid="24" grpId="0"/>
      <p:bldP spid="25" grpId="0"/>
      <p:bldP spid="26" grpId="0"/>
      <p:bldP spid="39" grpId="0"/>
      <p:bldP spid="40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</TotalTime>
  <Words>2146</Words>
  <Application>Microsoft Office PowerPoint</Application>
  <PresentationFormat>Широкоэкранный</PresentationFormat>
  <Paragraphs>300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Neue Haas Grotesk Text Pro</vt:lpstr>
      <vt:lpstr>Times New Roman</vt:lpstr>
      <vt:lpstr>Тема Office</vt:lpstr>
      <vt:lpstr>Решение заданий  ЕГЭ по теме:  «Наибольшее и наименьшее значения функции» Задание 11</vt:lpstr>
      <vt:lpstr>Основные понятия</vt:lpstr>
      <vt:lpstr>Задание №1. Найдите точку минимума функции y=x3-9x2+12.</vt:lpstr>
      <vt:lpstr>Пусть функция f имеет на отрезке [а; b] конечное число критических точек.   Наибольшее и наименьшее значения функция f может принимать в критических точках функции или в точках а и b. </vt:lpstr>
      <vt:lpstr>Задание №2. Найдите наибольшее значение функции y=〖  x〗^3/4-27x+11  на отрезке [-8;0].</vt:lpstr>
      <vt:lpstr>Задание №3. Найдите наименьшее значение функции y=x√x-3x+16  на отрезке [1;9] .</vt:lpstr>
      <vt:lpstr>Задание № 4. Найдите наибольшее значение функции y= (x+9)^2⋅(x-5)-5 на отрезке [-19;-5].</vt:lpstr>
      <vt:lpstr>Задание №5. Найдите точку максимума функции y=(x+12)⋅ⅇ^(12-x)</vt:lpstr>
      <vt:lpstr>Задание № 6. Найдите точку минимума функции y=-x/(x^2+144)</vt:lpstr>
      <vt:lpstr>Задание №7. Найдите точку максимума функции y=-(x^2+324)/x .</vt:lpstr>
      <vt:lpstr>Задание №8. Найдите наименьшее значение функции y=9x-9 ln⁡(x+4)+2   на отрезке [-3;0].</vt:lpstr>
      <vt:lpstr>Задание №9. Найдите точку максимума функции y=13^(8x-x^2 ).</vt:lpstr>
      <vt:lpstr>Задание №10. Найдите наибольшее значение функции y=√(7-6x-x^2 ).</vt:lpstr>
      <vt:lpstr>Задание №11. Найдите наименьшее значение функции y=log_3⁡(x^2-6x+10)+2.</vt:lpstr>
      <vt:lpstr>Задание №12. Найдите наименьшее значение функции y=5 sin⁡x+24/π x+6   на отрезке [-7π/6;0].</vt:lpstr>
      <vt:lpstr>Задание №13. Найдите наименьшее значение функции y=3 cos⁡x-5x+4   на отрезке [-3π/2;0].</vt:lpstr>
      <vt:lpstr>Задание №14. Найдите наибольшее значение функции y=9tgx-5x+6   на отрезке [-π/4;0].</vt:lpstr>
      <vt:lpstr>Задание №15. Найдите наибольшее значение функции y=12 cos⁡x+6√3 x-2√3 π+6   на отрезке [0;π/2].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Куйда</dc:creator>
  <cp:lastModifiedBy>Александр Лобанев</cp:lastModifiedBy>
  <cp:revision>132</cp:revision>
  <dcterms:created xsi:type="dcterms:W3CDTF">2021-05-07T15:14:36Z</dcterms:created>
  <dcterms:modified xsi:type="dcterms:W3CDTF">2021-12-09T15:33:15Z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1453339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