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Merriweather" panose="020B0604020202020204" pitchFamily="2" charset="-52"/>
      <p:regular r:id="rId14"/>
      <p:bold r:id="rId15"/>
      <p:italic r:id="rId16"/>
      <p:boldItalic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>
        <p:scale>
          <a:sx n="153" d="100"/>
          <a:sy n="153" d="100"/>
        </p:scale>
        <p:origin x="174" y="-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ec67131afce3ece_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4ec67131afce3ece_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ec67131afce3ece_4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ec67131afce3ece_4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ec67131afce3ece_4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ec67131afce3ece_4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ec67131afce3ece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ec67131afce3ece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ec67131afce3ece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ec67131afce3ece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ec67131afce3ece_3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ec67131afce3ece_3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ec67131afce3ece_3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ec67131afce3ece_3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ec67131afce3ece_3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ec67131afce3ece_3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ec67131afce3ece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ec67131afce3ece_4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ec67131afce3ece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ec67131afce3ece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ec67131afce3ece_4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ec67131afce3ece_4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1275650" y="0"/>
            <a:ext cx="67110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/>
              <a:t>Естественный отбор </a:t>
            </a:r>
            <a:endParaRPr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/>
        </p:nvSpPr>
        <p:spPr>
          <a:xfrm>
            <a:off x="300600" y="0"/>
            <a:ext cx="8542800" cy="44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2.   </a:t>
            </a:r>
            <a:r>
              <a:rPr lang="ru" sz="2000" i="1" u="sng"/>
              <a:t>Межвидовая борьба </a:t>
            </a:r>
            <a:r>
              <a:rPr lang="ru" sz="2000"/>
              <a:t>— борьба за существование между разными видами. Как правило, межвидовая борьба протекает особенно остро, если у видов сильно перекрываются экологические ниши (часто у представителей одного рода или семейства). В ходе межвидовой борьбы организмы также конкурируют за одни и те же ресурсы — пищевые, территориальные. Межвидовая борьба за существование включает в себя отношения типа хищник — жертва, паразит — хозяин, травоядное животное — растение. Межвидовая борьба за существование во многих случаях стимулирует эволюционные изменения у видов. Другим примером борьбы за существование является взаимно полезное влияние одного вида на другой или другие (например, мутуалистические отношения, комменсализм), подобным образом животные опыляют растения и переносят семена, питаясь нектаром, пыльцой и плодами. 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/>
        </p:nvSpPr>
        <p:spPr>
          <a:xfrm>
            <a:off x="332850" y="0"/>
            <a:ext cx="8478300" cy="44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3.   </a:t>
            </a:r>
            <a:r>
              <a:rPr lang="ru" sz="2000" i="1" u="sng"/>
              <a:t>Борьба с неблагоприятными условиями неживой природы</a:t>
            </a:r>
            <a:r>
              <a:rPr lang="ru" sz="2000"/>
              <a:t> — выживание самых приспособленных особей, популяций и видов в изменившихся условиях неживой природы.Этот вид борьбы наблюдается при избытке или недостатке абиотических факторов среды: тепла, влажности, света, кислорода и т.д.</a:t>
            </a:r>
            <a:endParaRPr sz="2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Примеры:</a:t>
            </a:r>
            <a:endParaRPr sz="2000"/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сезонная смена меха (линька) у млекопитающих;</a:t>
            </a:r>
            <a:endParaRPr sz="2000"/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летняя и зимняя спячка у животных;</a:t>
            </a:r>
            <a:endParaRPr sz="2000"/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сезонные перелёты птиц;</a:t>
            </a:r>
            <a:endParaRPr sz="2000"/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ru" sz="2000"/>
              <a:t>приспособления к сохранению влаги у растений пустынь.</a:t>
            </a:r>
            <a:endParaRPr sz="20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Борьба с абиотическими факторами проходит постоянно, так как не бывает в природе абсолютно стабильных условий. Условия среды постоянно меняются, и организм вынужден либо приспосабливаться к ним, либо погибнуть</a:t>
            </a:r>
            <a:r>
              <a:rPr lang="ru"/>
              <a:t>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/>
        </p:nvSpPr>
        <p:spPr>
          <a:xfrm>
            <a:off x="914400" y="-2"/>
            <a:ext cx="7315200" cy="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>
                <a:latin typeface="Roboto"/>
                <a:ea typeface="Roboto"/>
                <a:cs typeface="Roboto"/>
                <a:sym typeface="Roboto"/>
              </a:rPr>
              <a:t>Содержание</a:t>
            </a:r>
            <a:endParaRPr sz="3200"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297455" y="632250"/>
            <a:ext cx="8494895" cy="41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Введение….….….….….….….….….….….….….….….….….….….….….….….….….3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Формы естественного отбора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Движущий отбор..….….….….….….….….….….….….….….….….….…...4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Стабилизирующий отбор….….….….….….….….….….….….….……..5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Дизруптивный отбор ….….….….….….….….….….….….….….….…….6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Половой отбор…….….….….….….….….….….….….….….….….….…......7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Борьба за существование…….….….….….….….….….….….….….…..…...8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Формы борьбы за существование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внутривидовая борьба …….….….….….….….….….….…...….….…...9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межвидовая борьба …..….….….….….….….….….….….….….….…..10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Char char="○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Борьба с неблагоприятными 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условиями неживой природы…..….….….….…….….….….….…..11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Roboto"/>
              <a:buAutoNum type="arabicPeriod"/>
            </a:pPr>
            <a:r>
              <a:rPr lang="ru" sz="2000" dirty="0">
                <a:latin typeface="Roboto"/>
                <a:ea typeface="Roboto"/>
                <a:cs typeface="Roboto"/>
                <a:sym typeface="Roboto"/>
              </a:rPr>
              <a:t>Заключение…….….….….….….….….….….….….…..….….….….….….….…....12</a:t>
            </a:r>
            <a:endParaRPr sz="20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/>
        </p:nvSpPr>
        <p:spPr>
          <a:xfrm>
            <a:off x="914400" y="-2"/>
            <a:ext cx="7315200" cy="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>
                <a:latin typeface="Roboto"/>
                <a:ea typeface="Roboto"/>
                <a:cs typeface="Roboto"/>
                <a:sym typeface="Roboto"/>
              </a:rPr>
              <a:t>Введение</a:t>
            </a:r>
            <a:endParaRPr sz="3200"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813450" y="675300"/>
            <a:ext cx="7517100" cy="23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i="1" dirty="0"/>
              <a:t>	</a:t>
            </a:r>
            <a:r>
              <a:rPr lang="ru" sz="2000" i="1" u="sng" dirty="0"/>
              <a:t>Естественный отбор</a:t>
            </a:r>
            <a:r>
              <a:rPr lang="ru" sz="2000" dirty="0"/>
              <a:t> — это процесс отбора генотипов особей, наиболее приспособленных к данным условиям среды, и устранения генотипов особей, менее приспособленных к данным условиям. Более приспособленные к данным условиям среды особи оставляют больше потомков, чем менее приспособленные. Естественный отбор является движущей силой эволюции.</a:t>
            </a:r>
            <a:endParaRPr sz="2000" dirty="0"/>
          </a:p>
        </p:txBody>
      </p:sp>
      <p:pic>
        <p:nvPicPr>
          <p:cNvPr id="80" name="Google Shape;8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450" y="3319800"/>
            <a:ext cx="2021748" cy="182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1164525" y="0"/>
            <a:ext cx="6739200" cy="7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/>
              <a:t>Форма </a:t>
            </a:r>
            <a:r>
              <a:rPr lang="ru" sz="3200" b="1">
                <a:solidFill>
                  <a:srgbClr val="FFFFFF"/>
                </a:solidFill>
              </a:rPr>
              <a:t>естест</a:t>
            </a:r>
            <a:r>
              <a:rPr lang="ru" sz="3200" b="1">
                <a:solidFill>
                  <a:srgbClr val="000000"/>
                </a:solidFill>
              </a:rPr>
              <a:t>венного отбора</a:t>
            </a:r>
            <a:endParaRPr sz="3200" b="1">
              <a:solidFill>
                <a:srgbClr val="000000"/>
              </a:solidFill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5" y="798600"/>
            <a:ext cx="4166400" cy="41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dirty="0">
                <a:solidFill>
                  <a:srgbClr val="FFFFFF"/>
                </a:solidFill>
              </a:rPr>
              <a:t>1. </a:t>
            </a:r>
            <a:r>
              <a:rPr lang="ru" sz="2000" i="1" u="sng" dirty="0">
                <a:solidFill>
                  <a:srgbClr val="FFFFFF"/>
                </a:solidFill>
              </a:rPr>
              <a:t>Движущий отбор </a:t>
            </a:r>
            <a:r>
              <a:rPr lang="ru" sz="2000" dirty="0">
                <a:solidFill>
                  <a:srgbClr val="FFFFFF"/>
                </a:solidFill>
              </a:rPr>
              <a:t>— форма естественного отбора, которая действует при направленном изменении условий внешней среды. Примером действия движущего отбора является «индустриальный меланизм» у насекомых. Представляет собой резкое повышение доли меланистических особей в тех популяциях насекомых которые обитают в промышленных районах.</a:t>
            </a:r>
            <a:endParaRPr sz="2000" dirty="0">
              <a:solidFill>
                <a:srgbClr val="FFFFFF"/>
              </a:solidFill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0108" y="1010050"/>
            <a:ext cx="4771375" cy="31233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-8" y="-9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>
                <a:solidFill>
                  <a:srgbClr val="FFFFFF"/>
                </a:solidFill>
              </a:rPr>
              <a:t>2.   </a:t>
            </a:r>
            <a:r>
              <a:rPr lang="ru" sz="2000" i="1" u="sng">
                <a:solidFill>
                  <a:srgbClr val="FFFFFF"/>
                </a:solidFill>
              </a:rPr>
              <a:t>Стабилизирующий отбор</a:t>
            </a:r>
            <a:r>
              <a:rPr lang="ru" sz="2000">
                <a:solidFill>
                  <a:srgbClr val="FFFFFF"/>
                </a:solidFill>
              </a:rPr>
              <a:t> — основной фактор эволюции, в результате действия которого в популяции увеличивается число особей, обладающих более высокой приспособленностью к условиям среды (наиболее благоприятными признаками), в то время как количество особей с неблагоприятными признаками уменьшается</a:t>
            </a:r>
            <a:r>
              <a:rPr lang="ru"/>
              <a:t>.</a:t>
            </a:r>
            <a:endParaRPr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6775" y="1212950"/>
            <a:ext cx="4817225" cy="28016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0" y="0"/>
            <a:ext cx="4269300" cy="47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FFFF"/>
                </a:solidFill>
              </a:rPr>
              <a:t>3. </a:t>
            </a:r>
            <a:r>
              <a:rPr lang="ru" sz="2000" i="1" u="sng">
                <a:solidFill>
                  <a:srgbClr val="FFFFFF"/>
                </a:solidFill>
              </a:rPr>
              <a:t>Дизруптивный</a:t>
            </a:r>
            <a:r>
              <a:rPr lang="ru" sz="2000">
                <a:solidFill>
                  <a:srgbClr val="FFFFFF"/>
                </a:solidFill>
              </a:rPr>
              <a:t> </a:t>
            </a:r>
            <a:r>
              <a:rPr lang="ru" sz="2000" i="1" u="sng">
                <a:solidFill>
                  <a:srgbClr val="FFFFFF"/>
                </a:solidFill>
              </a:rPr>
              <a:t>(разрывающий) отбор</a:t>
            </a:r>
            <a:r>
              <a:rPr lang="ru" sz="2000">
                <a:solidFill>
                  <a:srgbClr val="FFFFFF"/>
                </a:solidFill>
              </a:rPr>
              <a:t> — форма естественного отбора, при которой условия благоприятствуют двум или нескольким крайним вариантам (направлениям) изменчивости, но не благоприятствуют промежуточному, среднему состоянию признака. </a:t>
            </a:r>
            <a:r>
              <a:rPr lang="ru" sz="1600">
                <a:solidFill>
                  <a:srgbClr val="FFFFFF"/>
                </a:solidFill>
              </a:rPr>
              <a:t>НАБЛЮДАЕТСЯ В СЛУЧАЕ, КОГДА В РАЗЛИЧНЫХ ЧАСТЯХ АРЕАЛА ДЕЙСТВУЮТ РАЗЛИЧНЫЕ УСЛОВИЯ СРЕДЫ. ВНУТРИ ПОПУЛЯЦИИ ВОЗНИКАЕТ НЕСКОЛЬКО ОТЧЕТЛИВО РАЗЛИЧАЮЩИХСЯ ФЕНОТИПИЧЕСКИХ ФОРМ.</a:t>
            </a:r>
            <a:endParaRPr sz="1600">
              <a:solidFill>
                <a:srgbClr val="FFFFFF"/>
              </a:solidFill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3382" y="774086"/>
            <a:ext cx="4770950" cy="3157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/>
        </p:nvSpPr>
        <p:spPr>
          <a:xfrm>
            <a:off x="0" y="0"/>
            <a:ext cx="4260000" cy="51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FFFFFF"/>
                </a:solidFill>
              </a:rPr>
              <a:t>4.   </a:t>
            </a:r>
            <a:r>
              <a:rPr lang="ru" sz="2000" i="1" u="sng">
                <a:solidFill>
                  <a:srgbClr val="FFFFFF"/>
                </a:solidFill>
              </a:rPr>
              <a:t>Половой отбор</a:t>
            </a:r>
            <a:r>
              <a:rPr lang="ru" sz="2000">
                <a:solidFill>
                  <a:srgbClr val="FFFFFF"/>
                </a:solidFill>
              </a:rPr>
              <a:t> — процесс, в основе которого лежит конкуренция за полового партнёра между особями одного пола, что влечёт за собой выборочное спаривание и производство потомства. Этот механизм может быть причиной эволюции некоторых характерных черт и приводить к их усилению. В пределах вида один из полов (практически всегда женский) играет роль ограниченного ресурса для другого (практически всегда мужского</a:t>
            </a:r>
            <a:endParaRPr sz="2000">
              <a:solidFill>
                <a:srgbClr val="FFFFFF"/>
              </a:solidFill>
            </a:endParaRPr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8925" y="1286978"/>
            <a:ext cx="4805075" cy="2775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/>
        </p:nvSpPr>
        <p:spPr>
          <a:xfrm>
            <a:off x="301748" y="0"/>
            <a:ext cx="8539500" cy="48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/>
              <a:t>Борьба за существование</a:t>
            </a:r>
            <a:endParaRPr sz="3200" b="1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/>
              <a:t>  </a:t>
            </a:r>
            <a:r>
              <a:rPr lang="ru" sz="2000" i="1" u="sng"/>
              <a:t>Борьба за существование </a:t>
            </a:r>
            <a:r>
              <a:rPr lang="ru" sz="2000"/>
              <a:t>— это сложные отношения между организмами и неорганической природой.Один из движущих факторов эволюции, наряду с естественным отбором и наследственной изменчивостью, совокупность многообразных и сложных взаимоотношений, существующих между организмами и условиями среды. Помимо этого, третья глава книги Чарльза Дарвина «Происхождение видов путём естественного отбора» также имеет название «Борьба за существование». Выделяют три формы борьбы за существование: внутривидовая, межвидовая и борьба с неорганической природой. Борьба за существование приводит к естественному отбору. Естественный отбор – это выживание и размножение особей, наиболее приспособленных к данным условиям. Естественный отбор – движущая сила эволюции.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/>
        </p:nvSpPr>
        <p:spPr>
          <a:xfrm>
            <a:off x="914400" y="-2"/>
            <a:ext cx="7315200" cy="6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 b="1">
                <a:latin typeface="Roboto"/>
                <a:ea typeface="Roboto"/>
                <a:cs typeface="Roboto"/>
                <a:sym typeface="Roboto"/>
              </a:rPr>
              <a:t>Формы борьбы за существование</a:t>
            </a:r>
            <a:endParaRPr sz="3200"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6" name="Google Shape;116;p21"/>
          <p:cNvSpPr txBox="1"/>
          <p:nvPr/>
        </p:nvSpPr>
        <p:spPr>
          <a:xfrm>
            <a:off x="358050" y="675300"/>
            <a:ext cx="8427900" cy="35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i="1" u="sng"/>
              <a:t>1.   Внутривидовая борьба </a:t>
            </a:r>
            <a:r>
              <a:rPr lang="ru" sz="2000"/>
              <a:t>— борьба, которая протекает наиболее остро, так как у всех особей вида совпадает экологическая ниша. В ходе внутривидовой борьбы организмы конкурируют за ограниченные ресурсы — пищевые, территориальные, самцы некоторых животных конкурируют между собой за оплодотворение самки, а также другие ресурсы. Для снижения остроты внутривидовой борьбы организмы вырабатывают различные приспособления — разграничение индивидуальных участков, сложные иерархические отношения. Внутривидовая борьба приводит к гибели менее приспособленных особей, способствуя таким образом естественному отбору.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760</Words>
  <Application>Microsoft Office PowerPoint</Application>
  <PresentationFormat>Экран (16:9)</PresentationFormat>
  <Paragraphs>34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Roboto</vt:lpstr>
      <vt:lpstr>Merriweather</vt:lpstr>
      <vt:lpstr>Arial</vt:lpstr>
      <vt:lpstr>Paradigm</vt:lpstr>
      <vt:lpstr>Естественный отбор </vt:lpstr>
      <vt:lpstr>Презентация PowerPoint</vt:lpstr>
      <vt:lpstr>Презентация PowerPoint</vt:lpstr>
      <vt:lpstr>Форма естественного отбора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Презентационный проект по биологии на тему: Естественный отбор</dc:title>
  <dc:creator>777</dc:creator>
  <cp:lastModifiedBy>Александр Лобанев</cp:lastModifiedBy>
  <cp:revision>3</cp:revision>
  <dcterms:modified xsi:type="dcterms:W3CDTF">2021-11-28T17:51:15Z</dcterms:modified>
</cp:coreProperties>
</file>