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media/image1.jpeg" ContentType="image/jpeg"/>
  <Override PartName="/ppt/media/image2.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7.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8880" cy="1144440"/>
          </a:xfrm>
          <a:prstGeom prst="rect">
            <a:avLst/>
          </a:prstGeom>
        </p:spPr>
        <p:txBody>
          <a:bodyPr lIns="0" rIns="0" tIns="0" bIns="0" anchor="ctr">
            <a:noAutofit/>
          </a:bodyPr>
          <a:p>
            <a:endParaRPr b="0" lang="ru-RU" sz="1800" spc="-1" strike="noStrike">
              <a:solidFill>
                <a:srgbClr val="000000"/>
              </a:solidFill>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normAutofit/>
          </a:bodyPr>
          <a:p>
            <a:endParaRPr b="0" lang="ru-RU" sz="2800" spc="-1" strike="noStrike">
              <a:solidFill>
                <a:srgbClr val="000000"/>
              </a:solidFill>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normAutofit/>
          </a:bodyPr>
          <a:p>
            <a:endParaRPr b="0" lang="ru-RU" sz="28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8880" cy="1144440"/>
          </a:xfrm>
          <a:prstGeom prst="rect">
            <a:avLst/>
          </a:prstGeom>
        </p:spPr>
        <p:txBody>
          <a:bodyPr lIns="0" rIns="0" tIns="0" bIns="0" anchor="ctr">
            <a:noAutofit/>
          </a:bodyPr>
          <a:p>
            <a:endParaRPr b="0" lang="ru-RU" sz="1800" spc="-1" strike="noStrike">
              <a:solidFill>
                <a:srgbClr val="000000"/>
              </a:solidFill>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normAutofit/>
          </a:bodyPr>
          <a:p>
            <a:endParaRPr b="0" lang="ru-RU" sz="2800" spc="-1" strike="noStrike">
              <a:solidFill>
                <a:srgbClr val="000000"/>
              </a:solidFill>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normAutofit/>
          </a:bodyPr>
          <a:p>
            <a:endParaRPr b="0" lang="ru-RU" sz="2800" spc="-1" strike="noStrike">
              <a:solidFill>
                <a:srgbClr val="000000"/>
              </a:solidFill>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rIns="0" tIns="0" bIns="0">
            <a:normAutofit/>
          </a:bodyPr>
          <a:p>
            <a:endParaRPr b="0" lang="ru-RU" sz="2800" spc="-1" strike="noStrike">
              <a:solidFill>
                <a:srgbClr val="000000"/>
              </a:solidFill>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rIns="0" tIns="0" bIns="0">
            <a:normAutofit/>
          </a:bodyPr>
          <a:p>
            <a:endParaRPr b="0" lang="ru-RU" sz="28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8880" cy="1144440"/>
          </a:xfrm>
          <a:prstGeom prst="rect">
            <a:avLst/>
          </a:prstGeom>
        </p:spPr>
        <p:txBody>
          <a:bodyPr lIns="0" rIns="0" tIns="0" bIns="0" anchor="ctr">
            <a:noAutofit/>
          </a:bodyPr>
          <a:p>
            <a:endParaRPr b="0" lang="ru-RU" sz="1800" spc="-1" strike="noStrike">
              <a:solidFill>
                <a:srgbClr val="000000"/>
              </a:solidFill>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rIns="0" tIns="0" bIns="0">
            <a:normAutofit/>
          </a:bodyPr>
          <a:p>
            <a:endParaRPr b="0" lang="ru-RU" sz="2800" spc="-1" strike="noStrike">
              <a:solidFill>
                <a:srgbClr val="000000"/>
              </a:solidFill>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rIns="0" tIns="0" bIns="0">
            <a:normAutofit/>
          </a:bodyPr>
          <a:p>
            <a:endParaRPr b="0" lang="ru-RU" sz="2800" spc="-1" strike="noStrike">
              <a:solidFill>
                <a:srgbClr val="000000"/>
              </a:solidFill>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rIns="0" tIns="0" bIns="0">
            <a:normAutofit/>
          </a:bodyPr>
          <a:p>
            <a:endParaRPr b="0" lang="ru-RU" sz="2800" spc="-1" strike="noStrike">
              <a:solidFill>
                <a:srgbClr val="000000"/>
              </a:solidFill>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rIns="0" tIns="0" bIns="0">
            <a:normAutofit/>
          </a:bodyPr>
          <a:p>
            <a:endParaRPr b="0" lang="ru-RU" sz="2800" spc="-1" strike="noStrike">
              <a:solidFill>
                <a:srgbClr val="000000"/>
              </a:solidFill>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rIns="0" tIns="0" bIns="0">
            <a:normAutofit/>
          </a:bodyPr>
          <a:p>
            <a:endParaRPr b="0" lang="ru-RU" sz="2800" spc="-1" strike="noStrike">
              <a:solidFill>
                <a:srgbClr val="000000"/>
              </a:solidFill>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rIns="0" tIns="0" bIns="0">
            <a:normAutofit/>
          </a:bodyPr>
          <a:p>
            <a:endParaRPr b="0" lang="ru-RU" sz="28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8880" cy="1144440"/>
          </a:xfrm>
          <a:prstGeom prst="rect">
            <a:avLst/>
          </a:prstGeom>
        </p:spPr>
        <p:txBody>
          <a:bodyPr lIns="0" rIns="0" tIns="0" bIns="0" anchor="ctr">
            <a:noAutofit/>
          </a:bodyPr>
          <a:p>
            <a:endParaRPr b="0" lang="ru-RU" sz="1800" spc="-1" strike="noStrike">
              <a:solidFill>
                <a:srgbClr val="000000"/>
              </a:solidFill>
              <a:latin typeface="Arial"/>
            </a:endParaRPr>
          </a:p>
        </p:txBody>
      </p:sp>
      <p:sp>
        <p:nvSpPr>
          <p:cNvPr id="41"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ru-RU"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8880" cy="1144440"/>
          </a:xfrm>
          <a:prstGeom prst="rect">
            <a:avLst/>
          </a:prstGeom>
        </p:spPr>
        <p:txBody>
          <a:bodyPr lIns="0" rIns="0" tIns="0" bIns="0" anchor="ctr">
            <a:noAutofit/>
          </a:bodyPr>
          <a:p>
            <a:endParaRPr b="0" lang="ru-RU" sz="1800" spc="-1" strike="noStrike">
              <a:solidFill>
                <a:srgbClr val="000000"/>
              </a:solidFill>
              <a:latin typeface="Arial"/>
            </a:endParaRPr>
          </a:p>
        </p:txBody>
      </p:sp>
      <p:sp>
        <p:nvSpPr>
          <p:cNvPr id="43" name="PlaceHolder 2"/>
          <p:cNvSpPr>
            <a:spLocks noGrp="1"/>
          </p:cNvSpPr>
          <p:nvPr>
            <p:ph type="body"/>
          </p:nvPr>
        </p:nvSpPr>
        <p:spPr>
          <a:xfrm>
            <a:off x="457200" y="1604520"/>
            <a:ext cx="8229240" cy="3977280"/>
          </a:xfrm>
          <a:prstGeom prst="rect">
            <a:avLst/>
          </a:prstGeom>
        </p:spPr>
        <p:txBody>
          <a:bodyPr lIns="0" rIns="0" tIns="0" bIns="0">
            <a:normAutofit/>
          </a:bodyPr>
          <a:p>
            <a:endParaRPr b="0" lang="ru-RU" sz="28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8880" cy="1144440"/>
          </a:xfrm>
          <a:prstGeom prst="rect">
            <a:avLst/>
          </a:prstGeom>
        </p:spPr>
        <p:txBody>
          <a:bodyPr lIns="0" rIns="0" tIns="0" bIns="0" anchor="ctr">
            <a:noAutofit/>
          </a:bodyPr>
          <a:p>
            <a:endParaRPr b="0" lang="ru-RU" sz="1800" spc="-1" strike="noStrike">
              <a:solidFill>
                <a:srgbClr val="000000"/>
              </a:solidFill>
              <a:latin typeface="Arial"/>
            </a:endParaRPr>
          </a:p>
        </p:txBody>
      </p:sp>
      <p:sp>
        <p:nvSpPr>
          <p:cNvPr id="45" name="PlaceHolder 2"/>
          <p:cNvSpPr>
            <a:spLocks noGrp="1"/>
          </p:cNvSpPr>
          <p:nvPr>
            <p:ph type="body"/>
          </p:nvPr>
        </p:nvSpPr>
        <p:spPr>
          <a:xfrm>
            <a:off x="457200" y="1604520"/>
            <a:ext cx="4015800" cy="3977280"/>
          </a:xfrm>
          <a:prstGeom prst="rect">
            <a:avLst/>
          </a:prstGeom>
        </p:spPr>
        <p:txBody>
          <a:bodyPr lIns="0" rIns="0" tIns="0" bIns="0">
            <a:normAutofit/>
          </a:bodyPr>
          <a:p>
            <a:endParaRPr b="0" lang="ru-RU" sz="2800" spc="-1" strike="noStrike">
              <a:solidFill>
                <a:srgbClr val="000000"/>
              </a:solidFill>
              <a:latin typeface="Arial"/>
            </a:endParaRPr>
          </a:p>
        </p:txBody>
      </p:sp>
      <p:sp>
        <p:nvSpPr>
          <p:cNvPr id="46" name="PlaceHolder 3"/>
          <p:cNvSpPr>
            <a:spLocks noGrp="1"/>
          </p:cNvSpPr>
          <p:nvPr>
            <p:ph type="body"/>
          </p:nvPr>
        </p:nvSpPr>
        <p:spPr>
          <a:xfrm>
            <a:off x="4674240" y="1604520"/>
            <a:ext cx="4015800" cy="3977280"/>
          </a:xfrm>
          <a:prstGeom prst="rect">
            <a:avLst/>
          </a:prstGeom>
        </p:spPr>
        <p:txBody>
          <a:bodyPr lIns="0" rIns="0" tIns="0" bIns="0">
            <a:normAutofit/>
          </a:bodyPr>
          <a:p>
            <a:endParaRPr b="0" lang="ru-RU" sz="28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8880" cy="1144440"/>
          </a:xfrm>
          <a:prstGeom prst="rect">
            <a:avLst/>
          </a:prstGeom>
        </p:spPr>
        <p:txBody>
          <a:bodyPr lIns="0" rIns="0" tIns="0" bIns="0" anchor="ctr">
            <a:noAutofit/>
          </a:bodyPr>
          <a:p>
            <a:endParaRPr b="0" lang="ru-RU" sz="18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73600"/>
            <a:ext cx="8228880" cy="5306400"/>
          </a:xfrm>
          <a:prstGeom prst="rect">
            <a:avLst/>
          </a:prstGeom>
        </p:spPr>
        <p:txBody>
          <a:bodyPr lIns="0" rIns="0" tIns="0" bIns="0" anchor="ctr">
            <a:noAutofit/>
          </a:bodyPr>
          <a:p>
            <a:pPr algn="ctr"/>
            <a:endParaRPr b="0" lang="ru-RU"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8880" cy="1144440"/>
          </a:xfrm>
          <a:prstGeom prst="rect">
            <a:avLst/>
          </a:prstGeom>
        </p:spPr>
        <p:txBody>
          <a:bodyPr lIns="0" rIns="0" tIns="0" bIns="0" anchor="ctr">
            <a:noAutofit/>
          </a:bodyPr>
          <a:p>
            <a:endParaRPr b="0" lang="ru-RU" sz="1800" spc="-1" strike="noStrike">
              <a:solidFill>
                <a:srgbClr val="000000"/>
              </a:solidFill>
              <a:latin typeface="Arial"/>
            </a:endParaRPr>
          </a:p>
        </p:txBody>
      </p:sp>
      <p:sp>
        <p:nvSpPr>
          <p:cNvPr id="50" name="PlaceHolder 2"/>
          <p:cNvSpPr>
            <a:spLocks noGrp="1"/>
          </p:cNvSpPr>
          <p:nvPr>
            <p:ph type="body"/>
          </p:nvPr>
        </p:nvSpPr>
        <p:spPr>
          <a:xfrm>
            <a:off x="457200" y="1604520"/>
            <a:ext cx="4015800" cy="1896840"/>
          </a:xfrm>
          <a:prstGeom prst="rect">
            <a:avLst/>
          </a:prstGeom>
        </p:spPr>
        <p:txBody>
          <a:bodyPr lIns="0" rIns="0" tIns="0" bIns="0">
            <a:normAutofit/>
          </a:bodyPr>
          <a:p>
            <a:endParaRPr b="0" lang="ru-RU" sz="2800" spc="-1" strike="noStrike">
              <a:solidFill>
                <a:srgbClr val="000000"/>
              </a:solidFill>
              <a:latin typeface="Arial"/>
            </a:endParaRPr>
          </a:p>
        </p:txBody>
      </p:sp>
      <p:sp>
        <p:nvSpPr>
          <p:cNvPr id="51" name="PlaceHolder 3"/>
          <p:cNvSpPr>
            <a:spLocks noGrp="1"/>
          </p:cNvSpPr>
          <p:nvPr>
            <p:ph type="body"/>
          </p:nvPr>
        </p:nvSpPr>
        <p:spPr>
          <a:xfrm>
            <a:off x="4674240" y="1604520"/>
            <a:ext cx="4015800" cy="3977280"/>
          </a:xfrm>
          <a:prstGeom prst="rect">
            <a:avLst/>
          </a:prstGeom>
        </p:spPr>
        <p:txBody>
          <a:bodyPr lIns="0" rIns="0" tIns="0" bIns="0">
            <a:normAutofit/>
          </a:bodyPr>
          <a:p>
            <a:endParaRPr b="0" lang="ru-RU" sz="2800" spc="-1" strike="noStrike">
              <a:solidFill>
                <a:srgbClr val="000000"/>
              </a:solidFill>
              <a:latin typeface="Arial"/>
            </a:endParaRPr>
          </a:p>
        </p:txBody>
      </p:sp>
      <p:sp>
        <p:nvSpPr>
          <p:cNvPr id="52" name="PlaceHolder 4"/>
          <p:cNvSpPr>
            <a:spLocks noGrp="1"/>
          </p:cNvSpPr>
          <p:nvPr>
            <p:ph type="body"/>
          </p:nvPr>
        </p:nvSpPr>
        <p:spPr>
          <a:xfrm>
            <a:off x="457200" y="3682080"/>
            <a:ext cx="4015800" cy="1896840"/>
          </a:xfrm>
          <a:prstGeom prst="rect">
            <a:avLst/>
          </a:prstGeom>
        </p:spPr>
        <p:txBody>
          <a:bodyPr lIns="0" rIns="0" tIns="0" bIns="0">
            <a:normAutofit/>
          </a:bodyPr>
          <a:p>
            <a:endParaRPr b="0" lang="ru-RU" sz="28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8880" cy="1144440"/>
          </a:xfrm>
          <a:prstGeom prst="rect">
            <a:avLst/>
          </a:prstGeom>
        </p:spPr>
        <p:txBody>
          <a:bodyPr lIns="0" rIns="0" tIns="0" bIns="0" anchor="ctr">
            <a:noAutofit/>
          </a:bodyPr>
          <a:p>
            <a:endParaRPr b="0" lang="ru-RU" sz="1800" spc="-1" strike="noStrike">
              <a:solidFill>
                <a:srgbClr val="000000"/>
              </a:solidFill>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ru-RU"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8880" cy="1144440"/>
          </a:xfrm>
          <a:prstGeom prst="rect">
            <a:avLst/>
          </a:prstGeom>
        </p:spPr>
        <p:txBody>
          <a:bodyPr lIns="0" rIns="0" tIns="0" bIns="0" anchor="ctr">
            <a:noAutofit/>
          </a:bodyPr>
          <a:p>
            <a:endParaRPr b="0" lang="ru-RU" sz="1800" spc="-1" strike="noStrike">
              <a:solidFill>
                <a:srgbClr val="000000"/>
              </a:solidFill>
              <a:latin typeface="Arial"/>
            </a:endParaRPr>
          </a:p>
        </p:txBody>
      </p:sp>
      <p:sp>
        <p:nvSpPr>
          <p:cNvPr id="54" name="PlaceHolder 2"/>
          <p:cNvSpPr>
            <a:spLocks noGrp="1"/>
          </p:cNvSpPr>
          <p:nvPr>
            <p:ph type="body"/>
          </p:nvPr>
        </p:nvSpPr>
        <p:spPr>
          <a:xfrm>
            <a:off x="457200" y="1604520"/>
            <a:ext cx="4015800" cy="3977280"/>
          </a:xfrm>
          <a:prstGeom prst="rect">
            <a:avLst/>
          </a:prstGeom>
        </p:spPr>
        <p:txBody>
          <a:bodyPr lIns="0" rIns="0" tIns="0" bIns="0">
            <a:normAutofit/>
          </a:bodyPr>
          <a:p>
            <a:endParaRPr b="0" lang="ru-RU" sz="2800" spc="-1" strike="noStrike">
              <a:solidFill>
                <a:srgbClr val="000000"/>
              </a:solidFill>
              <a:latin typeface="Arial"/>
            </a:endParaRPr>
          </a:p>
        </p:txBody>
      </p:sp>
      <p:sp>
        <p:nvSpPr>
          <p:cNvPr id="55" name="PlaceHolder 3"/>
          <p:cNvSpPr>
            <a:spLocks noGrp="1"/>
          </p:cNvSpPr>
          <p:nvPr>
            <p:ph type="body"/>
          </p:nvPr>
        </p:nvSpPr>
        <p:spPr>
          <a:xfrm>
            <a:off x="4674240" y="1604520"/>
            <a:ext cx="4015800" cy="1896840"/>
          </a:xfrm>
          <a:prstGeom prst="rect">
            <a:avLst/>
          </a:prstGeom>
        </p:spPr>
        <p:txBody>
          <a:bodyPr lIns="0" rIns="0" tIns="0" bIns="0">
            <a:normAutofit/>
          </a:bodyPr>
          <a:p>
            <a:endParaRPr b="0" lang="ru-RU" sz="2800" spc="-1" strike="noStrike">
              <a:solidFill>
                <a:srgbClr val="000000"/>
              </a:solidFill>
              <a:latin typeface="Arial"/>
            </a:endParaRPr>
          </a:p>
        </p:txBody>
      </p:sp>
      <p:sp>
        <p:nvSpPr>
          <p:cNvPr id="56" name="PlaceHolder 4"/>
          <p:cNvSpPr>
            <a:spLocks noGrp="1"/>
          </p:cNvSpPr>
          <p:nvPr>
            <p:ph type="body"/>
          </p:nvPr>
        </p:nvSpPr>
        <p:spPr>
          <a:xfrm>
            <a:off x="4674240" y="3682080"/>
            <a:ext cx="4015800" cy="1896840"/>
          </a:xfrm>
          <a:prstGeom prst="rect">
            <a:avLst/>
          </a:prstGeom>
        </p:spPr>
        <p:txBody>
          <a:bodyPr lIns="0" rIns="0" tIns="0" bIns="0">
            <a:normAutofit/>
          </a:bodyPr>
          <a:p>
            <a:endParaRPr b="0" lang="ru-RU" sz="28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8880" cy="1144440"/>
          </a:xfrm>
          <a:prstGeom prst="rect">
            <a:avLst/>
          </a:prstGeom>
        </p:spPr>
        <p:txBody>
          <a:bodyPr lIns="0" rIns="0" tIns="0" bIns="0" anchor="ctr">
            <a:noAutofit/>
          </a:bodyPr>
          <a:p>
            <a:endParaRPr b="0" lang="ru-RU" sz="1800" spc="-1" strike="noStrike">
              <a:solidFill>
                <a:srgbClr val="000000"/>
              </a:solidFill>
              <a:latin typeface="Arial"/>
            </a:endParaRPr>
          </a:p>
        </p:txBody>
      </p:sp>
      <p:sp>
        <p:nvSpPr>
          <p:cNvPr id="58" name="PlaceHolder 2"/>
          <p:cNvSpPr>
            <a:spLocks noGrp="1"/>
          </p:cNvSpPr>
          <p:nvPr>
            <p:ph type="body"/>
          </p:nvPr>
        </p:nvSpPr>
        <p:spPr>
          <a:xfrm>
            <a:off x="457200" y="1604520"/>
            <a:ext cx="4015800" cy="1896840"/>
          </a:xfrm>
          <a:prstGeom prst="rect">
            <a:avLst/>
          </a:prstGeom>
        </p:spPr>
        <p:txBody>
          <a:bodyPr lIns="0" rIns="0" tIns="0" bIns="0">
            <a:normAutofit/>
          </a:bodyPr>
          <a:p>
            <a:endParaRPr b="0" lang="ru-RU" sz="2800" spc="-1" strike="noStrike">
              <a:solidFill>
                <a:srgbClr val="000000"/>
              </a:solidFill>
              <a:latin typeface="Arial"/>
            </a:endParaRPr>
          </a:p>
        </p:txBody>
      </p:sp>
      <p:sp>
        <p:nvSpPr>
          <p:cNvPr id="59" name="PlaceHolder 3"/>
          <p:cNvSpPr>
            <a:spLocks noGrp="1"/>
          </p:cNvSpPr>
          <p:nvPr>
            <p:ph type="body"/>
          </p:nvPr>
        </p:nvSpPr>
        <p:spPr>
          <a:xfrm>
            <a:off x="4674240" y="1604520"/>
            <a:ext cx="4015800" cy="1896840"/>
          </a:xfrm>
          <a:prstGeom prst="rect">
            <a:avLst/>
          </a:prstGeom>
        </p:spPr>
        <p:txBody>
          <a:bodyPr lIns="0" rIns="0" tIns="0" bIns="0">
            <a:normAutofit/>
          </a:bodyPr>
          <a:p>
            <a:endParaRPr b="0" lang="ru-RU" sz="2800" spc="-1" strike="noStrike">
              <a:solidFill>
                <a:srgbClr val="000000"/>
              </a:solidFill>
              <a:latin typeface="Arial"/>
            </a:endParaRPr>
          </a:p>
        </p:txBody>
      </p:sp>
      <p:sp>
        <p:nvSpPr>
          <p:cNvPr id="60" name="PlaceHolder 4"/>
          <p:cNvSpPr>
            <a:spLocks noGrp="1"/>
          </p:cNvSpPr>
          <p:nvPr>
            <p:ph type="body"/>
          </p:nvPr>
        </p:nvSpPr>
        <p:spPr>
          <a:xfrm>
            <a:off x="457200" y="3682080"/>
            <a:ext cx="8229240" cy="1896840"/>
          </a:xfrm>
          <a:prstGeom prst="rect">
            <a:avLst/>
          </a:prstGeom>
        </p:spPr>
        <p:txBody>
          <a:bodyPr lIns="0" rIns="0" tIns="0" bIns="0">
            <a:normAutofit/>
          </a:bodyPr>
          <a:p>
            <a:endParaRPr b="0" lang="ru-RU" sz="28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8880" cy="1144440"/>
          </a:xfrm>
          <a:prstGeom prst="rect">
            <a:avLst/>
          </a:prstGeom>
        </p:spPr>
        <p:txBody>
          <a:bodyPr lIns="0" rIns="0" tIns="0" bIns="0" anchor="ctr">
            <a:noAutofit/>
          </a:bodyPr>
          <a:p>
            <a:endParaRPr b="0" lang="ru-RU" sz="1800" spc="-1" strike="noStrike">
              <a:solidFill>
                <a:srgbClr val="000000"/>
              </a:solidFill>
              <a:latin typeface="Arial"/>
            </a:endParaRPr>
          </a:p>
        </p:txBody>
      </p:sp>
      <p:sp>
        <p:nvSpPr>
          <p:cNvPr id="62" name="PlaceHolder 2"/>
          <p:cNvSpPr>
            <a:spLocks noGrp="1"/>
          </p:cNvSpPr>
          <p:nvPr>
            <p:ph type="body"/>
          </p:nvPr>
        </p:nvSpPr>
        <p:spPr>
          <a:xfrm>
            <a:off x="457200" y="1604520"/>
            <a:ext cx="8229240" cy="1896840"/>
          </a:xfrm>
          <a:prstGeom prst="rect">
            <a:avLst/>
          </a:prstGeom>
        </p:spPr>
        <p:txBody>
          <a:bodyPr lIns="0" rIns="0" tIns="0" bIns="0">
            <a:normAutofit/>
          </a:bodyPr>
          <a:p>
            <a:endParaRPr b="0" lang="ru-RU" sz="2800" spc="-1" strike="noStrike">
              <a:solidFill>
                <a:srgbClr val="000000"/>
              </a:solidFill>
              <a:latin typeface="Arial"/>
            </a:endParaRPr>
          </a:p>
        </p:txBody>
      </p:sp>
      <p:sp>
        <p:nvSpPr>
          <p:cNvPr id="63" name="PlaceHolder 3"/>
          <p:cNvSpPr>
            <a:spLocks noGrp="1"/>
          </p:cNvSpPr>
          <p:nvPr>
            <p:ph type="body"/>
          </p:nvPr>
        </p:nvSpPr>
        <p:spPr>
          <a:xfrm>
            <a:off x="457200" y="3682080"/>
            <a:ext cx="8229240" cy="1896840"/>
          </a:xfrm>
          <a:prstGeom prst="rect">
            <a:avLst/>
          </a:prstGeom>
        </p:spPr>
        <p:txBody>
          <a:bodyPr lIns="0" rIns="0" tIns="0" bIns="0">
            <a:normAutofit/>
          </a:bodyPr>
          <a:p>
            <a:endParaRPr b="0" lang="ru-RU" sz="28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8880" cy="1144440"/>
          </a:xfrm>
          <a:prstGeom prst="rect">
            <a:avLst/>
          </a:prstGeom>
        </p:spPr>
        <p:txBody>
          <a:bodyPr lIns="0" rIns="0" tIns="0" bIns="0" anchor="ctr">
            <a:noAutofit/>
          </a:bodyPr>
          <a:p>
            <a:endParaRPr b="0" lang="ru-RU" sz="1800" spc="-1" strike="noStrike">
              <a:solidFill>
                <a:srgbClr val="000000"/>
              </a:solidFill>
              <a:latin typeface="Arial"/>
            </a:endParaRPr>
          </a:p>
        </p:txBody>
      </p:sp>
      <p:sp>
        <p:nvSpPr>
          <p:cNvPr id="65" name="PlaceHolder 2"/>
          <p:cNvSpPr>
            <a:spLocks noGrp="1"/>
          </p:cNvSpPr>
          <p:nvPr>
            <p:ph type="body"/>
          </p:nvPr>
        </p:nvSpPr>
        <p:spPr>
          <a:xfrm>
            <a:off x="457200" y="1604520"/>
            <a:ext cx="4015800" cy="1896840"/>
          </a:xfrm>
          <a:prstGeom prst="rect">
            <a:avLst/>
          </a:prstGeom>
        </p:spPr>
        <p:txBody>
          <a:bodyPr lIns="0" rIns="0" tIns="0" bIns="0">
            <a:normAutofit/>
          </a:bodyPr>
          <a:p>
            <a:endParaRPr b="0" lang="ru-RU" sz="2800" spc="-1" strike="noStrike">
              <a:solidFill>
                <a:srgbClr val="000000"/>
              </a:solidFill>
              <a:latin typeface="Arial"/>
            </a:endParaRPr>
          </a:p>
        </p:txBody>
      </p:sp>
      <p:sp>
        <p:nvSpPr>
          <p:cNvPr id="66" name="PlaceHolder 3"/>
          <p:cNvSpPr>
            <a:spLocks noGrp="1"/>
          </p:cNvSpPr>
          <p:nvPr>
            <p:ph type="body"/>
          </p:nvPr>
        </p:nvSpPr>
        <p:spPr>
          <a:xfrm>
            <a:off x="4674240" y="1604520"/>
            <a:ext cx="4015800" cy="1896840"/>
          </a:xfrm>
          <a:prstGeom prst="rect">
            <a:avLst/>
          </a:prstGeom>
        </p:spPr>
        <p:txBody>
          <a:bodyPr lIns="0" rIns="0" tIns="0" bIns="0">
            <a:normAutofit/>
          </a:bodyPr>
          <a:p>
            <a:endParaRPr b="0" lang="ru-RU" sz="2800" spc="-1" strike="noStrike">
              <a:solidFill>
                <a:srgbClr val="000000"/>
              </a:solidFill>
              <a:latin typeface="Arial"/>
            </a:endParaRPr>
          </a:p>
        </p:txBody>
      </p:sp>
      <p:sp>
        <p:nvSpPr>
          <p:cNvPr id="67" name="PlaceHolder 4"/>
          <p:cNvSpPr>
            <a:spLocks noGrp="1"/>
          </p:cNvSpPr>
          <p:nvPr>
            <p:ph type="body"/>
          </p:nvPr>
        </p:nvSpPr>
        <p:spPr>
          <a:xfrm>
            <a:off x="457200" y="3682080"/>
            <a:ext cx="4015800" cy="1896840"/>
          </a:xfrm>
          <a:prstGeom prst="rect">
            <a:avLst/>
          </a:prstGeom>
        </p:spPr>
        <p:txBody>
          <a:bodyPr lIns="0" rIns="0" tIns="0" bIns="0">
            <a:normAutofit/>
          </a:bodyPr>
          <a:p>
            <a:endParaRPr b="0" lang="ru-RU" sz="2800" spc="-1" strike="noStrike">
              <a:solidFill>
                <a:srgbClr val="000000"/>
              </a:solidFill>
              <a:latin typeface="Arial"/>
            </a:endParaRPr>
          </a:p>
        </p:txBody>
      </p:sp>
      <p:sp>
        <p:nvSpPr>
          <p:cNvPr id="68" name="PlaceHolder 5"/>
          <p:cNvSpPr>
            <a:spLocks noGrp="1"/>
          </p:cNvSpPr>
          <p:nvPr>
            <p:ph type="body"/>
          </p:nvPr>
        </p:nvSpPr>
        <p:spPr>
          <a:xfrm>
            <a:off x="4674240" y="3682080"/>
            <a:ext cx="4015800" cy="1896840"/>
          </a:xfrm>
          <a:prstGeom prst="rect">
            <a:avLst/>
          </a:prstGeom>
        </p:spPr>
        <p:txBody>
          <a:bodyPr lIns="0" rIns="0" tIns="0" bIns="0">
            <a:normAutofit/>
          </a:bodyPr>
          <a:p>
            <a:endParaRPr b="0" lang="ru-RU" sz="28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8880" cy="1144440"/>
          </a:xfrm>
          <a:prstGeom prst="rect">
            <a:avLst/>
          </a:prstGeom>
        </p:spPr>
        <p:txBody>
          <a:bodyPr lIns="0" rIns="0" tIns="0" bIns="0" anchor="ctr">
            <a:noAutofit/>
          </a:bodyPr>
          <a:p>
            <a:endParaRPr b="0" lang="ru-RU" sz="1800" spc="-1" strike="noStrike">
              <a:solidFill>
                <a:srgbClr val="000000"/>
              </a:solidFill>
              <a:latin typeface="Arial"/>
            </a:endParaRPr>
          </a:p>
        </p:txBody>
      </p:sp>
      <p:sp>
        <p:nvSpPr>
          <p:cNvPr id="70" name="PlaceHolder 2"/>
          <p:cNvSpPr>
            <a:spLocks noGrp="1"/>
          </p:cNvSpPr>
          <p:nvPr>
            <p:ph type="body"/>
          </p:nvPr>
        </p:nvSpPr>
        <p:spPr>
          <a:xfrm>
            <a:off x="457200" y="1604520"/>
            <a:ext cx="2649600" cy="1896840"/>
          </a:xfrm>
          <a:prstGeom prst="rect">
            <a:avLst/>
          </a:prstGeom>
        </p:spPr>
        <p:txBody>
          <a:bodyPr lIns="0" rIns="0" tIns="0" bIns="0">
            <a:normAutofit/>
          </a:bodyPr>
          <a:p>
            <a:endParaRPr b="0" lang="ru-RU" sz="2800" spc="-1" strike="noStrike">
              <a:solidFill>
                <a:srgbClr val="000000"/>
              </a:solidFill>
              <a:latin typeface="Arial"/>
            </a:endParaRPr>
          </a:p>
        </p:txBody>
      </p:sp>
      <p:sp>
        <p:nvSpPr>
          <p:cNvPr id="71" name="PlaceHolder 3"/>
          <p:cNvSpPr>
            <a:spLocks noGrp="1"/>
          </p:cNvSpPr>
          <p:nvPr>
            <p:ph type="body"/>
          </p:nvPr>
        </p:nvSpPr>
        <p:spPr>
          <a:xfrm>
            <a:off x="3239640" y="1604520"/>
            <a:ext cx="2649600" cy="1896840"/>
          </a:xfrm>
          <a:prstGeom prst="rect">
            <a:avLst/>
          </a:prstGeom>
        </p:spPr>
        <p:txBody>
          <a:bodyPr lIns="0" rIns="0" tIns="0" bIns="0">
            <a:normAutofit/>
          </a:bodyPr>
          <a:p>
            <a:endParaRPr b="0" lang="ru-RU" sz="2800" spc="-1" strike="noStrike">
              <a:solidFill>
                <a:srgbClr val="000000"/>
              </a:solidFill>
              <a:latin typeface="Arial"/>
            </a:endParaRPr>
          </a:p>
        </p:txBody>
      </p:sp>
      <p:sp>
        <p:nvSpPr>
          <p:cNvPr id="72" name="PlaceHolder 4"/>
          <p:cNvSpPr>
            <a:spLocks noGrp="1"/>
          </p:cNvSpPr>
          <p:nvPr>
            <p:ph type="body"/>
          </p:nvPr>
        </p:nvSpPr>
        <p:spPr>
          <a:xfrm>
            <a:off x="6022080" y="1604520"/>
            <a:ext cx="2649600" cy="1896840"/>
          </a:xfrm>
          <a:prstGeom prst="rect">
            <a:avLst/>
          </a:prstGeom>
        </p:spPr>
        <p:txBody>
          <a:bodyPr lIns="0" rIns="0" tIns="0" bIns="0">
            <a:normAutofit/>
          </a:bodyPr>
          <a:p>
            <a:endParaRPr b="0" lang="ru-RU" sz="2800" spc="-1" strike="noStrike">
              <a:solidFill>
                <a:srgbClr val="000000"/>
              </a:solidFill>
              <a:latin typeface="Arial"/>
            </a:endParaRPr>
          </a:p>
        </p:txBody>
      </p:sp>
      <p:sp>
        <p:nvSpPr>
          <p:cNvPr id="73" name="PlaceHolder 5"/>
          <p:cNvSpPr>
            <a:spLocks noGrp="1"/>
          </p:cNvSpPr>
          <p:nvPr>
            <p:ph type="body"/>
          </p:nvPr>
        </p:nvSpPr>
        <p:spPr>
          <a:xfrm>
            <a:off x="457200" y="3682080"/>
            <a:ext cx="2649600" cy="1896840"/>
          </a:xfrm>
          <a:prstGeom prst="rect">
            <a:avLst/>
          </a:prstGeom>
        </p:spPr>
        <p:txBody>
          <a:bodyPr lIns="0" rIns="0" tIns="0" bIns="0">
            <a:normAutofit/>
          </a:bodyPr>
          <a:p>
            <a:endParaRPr b="0" lang="ru-RU" sz="2800" spc="-1" strike="noStrike">
              <a:solidFill>
                <a:srgbClr val="000000"/>
              </a:solidFill>
              <a:latin typeface="Arial"/>
            </a:endParaRPr>
          </a:p>
        </p:txBody>
      </p:sp>
      <p:sp>
        <p:nvSpPr>
          <p:cNvPr id="74" name="PlaceHolder 6"/>
          <p:cNvSpPr>
            <a:spLocks noGrp="1"/>
          </p:cNvSpPr>
          <p:nvPr>
            <p:ph type="body"/>
          </p:nvPr>
        </p:nvSpPr>
        <p:spPr>
          <a:xfrm>
            <a:off x="3239640" y="3682080"/>
            <a:ext cx="2649600" cy="1896840"/>
          </a:xfrm>
          <a:prstGeom prst="rect">
            <a:avLst/>
          </a:prstGeom>
        </p:spPr>
        <p:txBody>
          <a:bodyPr lIns="0" rIns="0" tIns="0" bIns="0">
            <a:normAutofit/>
          </a:bodyPr>
          <a:p>
            <a:endParaRPr b="0" lang="ru-RU" sz="2800" spc="-1" strike="noStrike">
              <a:solidFill>
                <a:srgbClr val="000000"/>
              </a:solidFill>
              <a:latin typeface="Arial"/>
            </a:endParaRPr>
          </a:p>
        </p:txBody>
      </p:sp>
      <p:sp>
        <p:nvSpPr>
          <p:cNvPr id="75" name="PlaceHolder 7"/>
          <p:cNvSpPr>
            <a:spLocks noGrp="1"/>
          </p:cNvSpPr>
          <p:nvPr>
            <p:ph type="body"/>
          </p:nvPr>
        </p:nvSpPr>
        <p:spPr>
          <a:xfrm>
            <a:off x="6022080" y="3682080"/>
            <a:ext cx="2649600" cy="1896840"/>
          </a:xfrm>
          <a:prstGeom prst="rect">
            <a:avLst/>
          </a:prstGeom>
        </p:spPr>
        <p:txBody>
          <a:bodyPr lIns="0" rIns="0" tIns="0" bIns="0">
            <a:normAutofit/>
          </a:bodyPr>
          <a:p>
            <a:endParaRPr b="0" lang="ru-RU" sz="28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8880" cy="1144440"/>
          </a:xfrm>
          <a:prstGeom prst="rect">
            <a:avLst/>
          </a:prstGeom>
        </p:spPr>
        <p:txBody>
          <a:bodyPr lIns="0" rIns="0" tIns="0" bIns="0" anchor="ctr">
            <a:noAutofit/>
          </a:bodyPr>
          <a:p>
            <a:endParaRPr b="0" lang="ru-RU" sz="1800" spc="-1" strike="noStrike">
              <a:solidFill>
                <a:srgbClr val="000000"/>
              </a:solidFill>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normAutofit/>
          </a:bodyPr>
          <a:p>
            <a:endParaRPr b="0" lang="ru-RU" sz="28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8880" cy="1144440"/>
          </a:xfrm>
          <a:prstGeom prst="rect">
            <a:avLst/>
          </a:prstGeom>
        </p:spPr>
        <p:txBody>
          <a:bodyPr lIns="0" rIns="0" tIns="0" bIns="0" anchor="ctr">
            <a:noAutofit/>
          </a:bodyPr>
          <a:p>
            <a:endParaRPr b="0" lang="ru-RU" sz="1800" spc="-1" strike="noStrike">
              <a:solidFill>
                <a:srgbClr val="000000"/>
              </a:solidFill>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normAutofit/>
          </a:bodyPr>
          <a:p>
            <a:endParaRPr b="0" lang="ru-RU" sz="2800" spc="-1" strike="noStrike">
              <a:solidFill>
                <a:srgbClr val="000000"/>
              </a:solidFill>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normAutofit/>
          </a:bodyPr>
          <a:p>
            <a:endParaRPr b="0" lang="ru-RU" sz="28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8880" cy="1144440"/>
          </a:xfrm>
          <a:prstGeom prst="rect">
            <a:avLst/>
          </a:prstGeom>
        </p:spPr>
        <p:txBody>
          <a:bodyPr lIns="0" rIns="0" tIns="0" bIns="0" anchor="ctr">
            <a:noAutofit/>
          </a:bodyPr>
          <a:p>
            <a:endParaRPr b="0" lang="ru-RU" sz="18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8880" cy="5306400"/>
          </a:xfrm>
          <a:prstGeom prst="rect">
            <a:avLst/>
          </a:prstGeom>
        </p:spPr>
        <p:txBody>
          <a:bodyPr lIns="0" rIns="0" tIns="0" bIns="0" anchor="ctr">
            <a:noAutofit/>
          </a:bodyPr>
          <a:p>
            <a:pPr algn="ctr"/>
            <a:endParaRPr b="0" lang="ru-RU"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8880" cy="1144440"/>
          </a:xfrm>
          <a:prstGeom prst="rect">
            <a:avLst/>
          </a:prstGeom>
        </p:spPr>
        <p:txBody>
          <a:bodyPr lIns="0" rIns="0" tIns="0" bIns="0" anchor="ctr">
            <a:noAutofit/>
          </a:bodyPr>
          <a:p>
            <a:endParaRPr b="0" lang="ru-RU" sz="1800" spc="-1" strike="noStrike">
              <a:solidFill>
                <a:srgbClr val="000000"/>
              </a:solidFill>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normAutofit/>
          </a:bodyPr>
          <a:p>
            <a:endParaRPr b="0" lang="ru-RU" sz="2800" spc="-1" strike="noStrike">
              <a:solidFill>
                <a:srgbClr val="000000"/>
              </a:solidFill>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rIns="0" tIns="0" bIns="0">
            <a:normAutofit/>
          </a:bodyPr>
          <a:p>
            <a:endParaRPr b="0" lang="ru-RU" sz="2800" spc="-1" strike="noStrike">
              <a:solidFill>
                <a:srgbClr val="000000"/>
              </a:solidFill>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rIns="0" tIns="0" bIns="0">
            <a:normAutofit/>
          </a:bodyPr>
          <a:p>
            <a:endParaRPr b="0" lang="ru-RU" sz="28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8880" cy="1144440"/>
          </a:xfrm>
          <a:prstGeom prst="rect">
            <a:avLst/>
          </a:prstGeom>
        </p:spPr>
        <p:txBody>
          <a:bodyPr lIns="0" rIns="0" tIns="0" bIns="0" anchor="ctr">
            <a:noAutofit/>
          </a:bodyPr>
          <a:p>
            <a:endParaRPr b="0" lang="ru-RU" sz="1800" spc="-1" strike="noStrike">
              <a:solidFill>
                <a:srgbClr val="000000"/>
              </a:solidFill>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normAutofit/>
          </a:bodyPr>
          <a:p>
            <a:endParaRPr b="0" lang="ru-RU" sz="2800" spc="-1" strike="noStrike">
              <a:solidFill>
                <a:srgbClr val="000000"/>
              </a:solidFill>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normAutofit/>
          </a:bodyPr>
          <a:p>
            <a:endParaRPr b="0" lang="ru-RU" sz="2800" spc="-1" strike="noStrike">
              <a:solidFill>
                <a:srgbClr val="000000"/>
              </a:solidFill>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normAutofit/>
          </a:bodyPr>
          <a:p>
            <a:endParaRPr b="0" lang="ru-RU" sz="28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8880" cy="1144440"/>
          </a:xfrm>
          <a:prstGeom prst="rect">
            <a:avLst/>
          </a:prstGeom>
        </p:spPr>
        <p:txBody>
          <a:bodyPr lIns="0" rIns="0" tIns="0" bIns="0" anchor="ctr">
            <a:noAutofit/>
          </a:bodyPr>
          <a:p>
            <a:endParaRPr b="0" lang="ru-RU" sz="1800" spc="-1" strike="noStrike">
              <a:solidFill>
                <a:srgbClr val="000000"/>
              </a:solidFill>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ru-RU" sz="2800" spc="-1" strike="noStrike">
              <a:solidFill>
                <a:srgbClr val="000000"/>
              </a:solidFill>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ru-RU" sz="2800" spc="-1" strike="noStrike">
              <a:solidFill>
                <a:srgbClr val="000000"/>
              </a:solidFill>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normAutofit/>
          </a:bodyPr>
          <a:p>
            <a:endParaRPr b="0" lang="ru-RU" sz="28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2.jpe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lIns="0" rIns="0" tIns="0" bIns="0" anchor="ctr">
            <a:noAutofit/>
          </a:bodyPr>
          <a:p>
            <a:r>
              <a:rPr b="0" lang="ru-RU" sz="1800" spc="-1" strike="noStrike">
                <a:solidFill>
                  <a:srgbClr val="000000"/>
                </a:solidFill>
                <a:latin typeface="Arial"/>
              </a:rPr>
              <a:t>Click to edit the title text format</a:t>
            </a:r>
            <a:endParaRPr b="0" lang="ru-RU" sz="1800" spc="-1" strike="noStrike">
              <a:solidFill>
                <a:srgbClr val="000000"/>
              </a:solidFill>
              <a:latin typeface="Arial"/>
            </a:endParaRPr>
          </a:p>
        </p:txBody>
      </p:sp>
      <p:sp>
        <p:nvSpPr>
          <p:cNvPr id="1"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ru-RU" sz="2800" spc="-1" strike="noStrike">
                <a:solidFill>
                  <a:srgbClr val="000000"/>
                </a:solidFill>
                <a:latin typeface="Arial"/>
              </a:rPr>
              <a:t>Click to edit the outline text format</a:t>
            </a:r>
            <a:endParaRPr b="0" lang="ru-RU" sz="2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ru-RU" sz="2000" spc="-1" strike="noStrike">
                <a:solidFill>
                  <a:srgbClr val="000000"/>
                </a:solidFill>
                <a:latin typeface="Arial"/>
              </a:rPr>
              <a:t>Second Outline Level</a:t>
            </a:r>
            <a:endParaRPr b="0" lang="ru-RU" sz="20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ru-RU" sz="1800" spc="-1" strike="noStrike">
                <a:solidFill>
                  <a:srgbClr val="000000"/>
                </a:solidFill>
                <a:latin typeface="Arial"/>
              </a:rPr>
              <a:t>Third Outline Level</a:t>
            </a:r>
            <a:endParaRPr b="0" lang="ru-RU"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ru-RU" sz="1800" spc="-1" strike="noStrike">
                <a:solidFill>
                  <a:srgbClr val="000000"/>
                </a:solidFill>
                <a:latin typeface="Arial"/>
              </a:rPr>
              <a:t>Fourth Outline Level</a:t>
            </a:r>
            <a:endParaRPr b="0" lang="ru-RU"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ru-RU" sz="2000" spc="-1" strike="noStrike">
                <a:solidFill>
                  <a:srgbClr val="000000"/>
                </a:solidFill>
                <a:latin typeface="Arial"/>
              </a:rPr>
              <a:t>Fifth Outline Level</a:t>
            </a:r>
            <a:endParaRPr b="0" lang="ru-RU"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ru-RU" sz="2000" spc="-1" strike="noStrike">
                <a:solidFill>
                  <a:srgbClr val="000000"/>
                </a:solidFill>
                <a:latin typeface="Arial"/>
              </a:rPr>
              <a:t>Sixth Outline Level</a:t>
            </a:r>
            <a:endParaRPr b="0" lang="ru-RU"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ru-RU" sz="2000" spc="-1" strike="noStrike">
                <a:solidFill>
                  <a:srgbClr val="000000"/>
                </a:solidFill>
                <a:latin typeface="Arial"/>
              </a:rPr>
              <a:t>Seventh Outline Level</a:t>
            </a:r>
            <a:endParaRPr b="0" lang="ru-RU"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8880" cy="1144440"/>
          </a:xfrm>
          <a:prstGeom prst="rect">
            <a:avLst/>
          </a:prstGeom>
        </p:spPr>
        <p:txBody>
          <a:bodyPr lIns="0" rIns="0" tIns="0" bIns="0" anchor="ctr">
            <a:noAutofit/>
          </a:bodyPr>
          <a:p>
            <a:pPr algn="ctr"/>
            <a:r>
              <a:rPr b="0" lang="ru-RU" sz="4400" spc="-1" strike="noStrike">
                <a:solidFill>
                  <a:srgbClr val="000000"/>
                </a:solidFill>
                <a:latin typeface="Arial"/>
              </a:rPr>
              <a:t>Click to edit the title text format</a:t>
            </a:r>
            <a:endParaRPr b="0" lang="ru-RU" sz="4400" spc="-1" strike="noStrike">
              <a:solidFill>
                <a:srgbClr val="000000"/>
              </a:solidFill>
              <a:latin typeface="Arial"/>
            </a:endParaRPr>
          </a:p>
        </p:txBody>
      </p:sp>
      <p:sp>
        <p:nvSpPr>
          <p:cNvPr id="39"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ru-RU" sz="2800" spc="-1" strike="noStrike">
                <a:solidFill>
                  <a:srgbClr val="000000"/>
                </a:solidFill>
                <a:latin typeface="Arial"/>
              </a:rPr>
              <a:t>Click to edit the outline text format</a:t>
            </a:r>
            <a:endParaRPr b="0" lang="ru-RU" sz="2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ru-RU" sz="2000" spc="-1" strike="noStrike">
                <a:solidFill>
                  <a:srgbClr val="000000"/>
                </a:solidFill>
                <a:latin typeface="Arial"/>
              </a:rPr>
              <a:t>Second Outline Level</a:t>
            </a:r>
            <a:endParaRPr b="0" lang="ru-RU" sz="20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ru-RU" sz="1800" spc="-1" strike="noStrike">
                <a:solidFill>
                  <a:srgbClr val="000000"/>
                </a:solidFill>
                <a:latin typeface="Arial"/>
              </a:rPr>
              <a:t>Third Outline Level</a:t>
            </a:r>
            <a:endParaRPr b="0" lang="ru-RU"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ru-RU" sz="1800" spc="-1" strike="noStrike">
                <a:solidFill>
                  <a:srgbClr val="000000"/>
                </a:solidFill>
                <a:latin typeface="Arial"/>
              </a:rPr>
              <a:t>Fourth Outline Level</a:t>
            </a:r>
            <a:endParaRPr b="0" lang="ru-RU"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ru-RU" sz="2000" spc="-1" strike="noStrike">
                <a:solidFill>
                  <a:srgbClr val="000000"/>
                </a:solidFill>
                <a:latin typeface="Arial"/>
              </a:rPr>
              <a:t>Fifth Outline Level</a:t>
            </a:r>
            <a:endParaRPr b="0" lang="ru-RU"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ru-RU" sz="2000" spc="-1" strike="noStrike">
                <a:solidFill>
                  <a:srgbClr val="000000"/>
                </a:solidFill>
                <a:latin typeface="Arial"/>
              </a:rPr>
              <a:t>Sixth Outline Level</a:t>
            </a:r>
            <a:endParaRPr b="0" lang="ru-RU"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ru-RU" sz="2000" spc="-1" strike="noStrike">
                <a:solidFill>
                  <a:srgbClr val="000000"/>
                </a:solidFill>
                <a:latin typeface="Arial"/>
              </a:rPr>
              <a:t>Seventh Outline Level</a:t>
            </a:r>
            <a:endParaRPr b="0" lang="ru-RU"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CustomShape 1"/>
          <p:cNvSpPr/>
          <p:nvPr/>
        </p:nvSpPr>
        <p:spPr>
          <a:xfrm>
            <a:off x="1187640" y="188640"/>
            <a:ext cx="7268400" cy="647856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1" lang="ru-RU" sz="4800" spc="-1" strike="noStrike">
                <a:solidFill>
                  <a:srgbClr val="ff0000"/>
                </a:solidFill>
                <a:latin typeface="Times New Roman"/>
                <a:ea typeface="DejaVu Sans"/>
              </a:rPr>
              <a:t>КИМ ЕГЭ-2022: задания  на знание Конституции России</a:t>
            </a:r>
            <a:endParaRPr b="0" lang="ru-RU" sz="48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TextShape 1"/>
          <p:cNvSpPr txBox="1"/>
          <p:nvPr/>
        </p:nvSpPr>
        <p:spPr>
          <a:xfrm rot="10800000">
            <a:off x="254520" y="254520"/>
            <a:ext cx="8483400" cy="358560"/>
          </a:xfrm>
          <a:prstGeom prst="rect">
            <a:avLst/>
          </a:prstGeom>
          <a:noFill/>
          <a:ln w="0">
            <a:noFill/>
          </a:ln>
        </p:spPr>
        <p:txBody>
          <a:bodyPr lIns="0" rIns="0" tIns="0" bIns="0" anchor="ctr">
            <a:noAutofit/>
          </a:bodyPr>
          <a:p>
            <a:endParaRPr b="0" lang="ru-RU" sz="1800" spc="-1" strike="noStrike">
              <a:solidFill>
                <a:srgbClr val="000000"/>
              </a:solidFill>
              <a:latin typeface="Arial"/>
            </a:endParaRPr>
          </a:p>
        </p:txBody>
      </p:sp>
      <p:sp>
        <p:nvSpPr>
          <p:cNvPr id="99" name="TextShape 2"/>
          <p:cNvSpPr txBox="1"/>
          <p:nvPr/>
        </p:nvSpPr>
        <p:spPr>
          <a:xfrm>
            <a:off x="254520" y="694440"/>
            <a:ext cx="8431560" cy="5925960"/>
          </a:xfrm>
          <a:prstGeom prst="rect">
            <a:avLst/>
          </a:prstGeom>
          <a:noFill/>
          <a:ln w="0">
            <a:noFill/>
          </a:ln>
        </p:spPr>
        <p:txBody>
          <a:bodyPr lIns="0" rIns="0" tIns="0" bIns="0" anchor="ctr">
            <a:noAutofit/>
          </a:bodyPr>
          <a:p>
            <a:pPr>
              <a:lnSpc>
                <a:spcPct val="90000"/>
              </a:lnSpc>
              <a:spcBef>
                <a:spcPts val="1001"/>
              </a:spcBef>
              <a:tabLst>
                <a:tab algn="l" pos="0"/>
              </a:tabLst>
            </a:pPr>
            <a:r>
              <a:rPr b="0" lang="ru-RU" sz="1800" spc="-1" strike="noStrike">
                <a:solidFill>
                  <a:srgbClr val="000000"/>
                </a:solidFill>
                <a:latin typeface="Arial"/>
                <a:ea typeface="DejaVu Sans"/>
              </a:rPr>
              <a:t> </a:t>
            </a:r>
            <a:r>
              <a:rPr b="0" lang="ru-RU" sz="2000" spc="-1" strike="noStrike">
                <a:solidFill>
                  <a:srgbClr val="000000"/>
                </a:solidFill>
                <a:latin typeface="Times New Roman"/>
                <a:ea typeface="DejaVu Sans"/>
              </a:rPr>
              <a:t>Конституция РФ защищает </a:t>
            </a:r>
            <a:r>
              <a:rPr b="0" lang="ru-RU" sz="2000" spc="-1" strike="noStrike" u="sng">
                <a:solidFill>
                  <a:srgbClr val="000000"/>
                </a:solidFill>
                <a:uFillTx/>
                <a:latin typeface="Times New Roman"/>
                <a:ea typeface="DejaVu Sans"/>
              </a:rPr>
              <a:t>семью и традиционные семейные ценности</a:t>
            </a:r>
            <a:r>
              <a:rPr b="0" lang="ru-RU" sz="2000" spc="-1" strike="noStrike">
                <a:solidFill>
                  <a:srgbClr val="000000"/>
                </a:solidFill>
                <a:latin typeface="Times New Roman"/>
                <a:ea typeface="DejaVu Sans"/>
              </a:rPr>
              <a:t>. С опорой на положения Конституции РФ приведите три подтверждения этой характеристики.</a:t>
            </a:r>
            <a:r>
              <a:rPr b="0" i="1" lang="ru-RU" sz="2000" spc="-1" strike="noStrike">
                <a:solidFill>
                  <a:srgbClr val="000000"/>
                </a:solidFill>
                <a:latin typeface="Times New Roman"/>
                <a:ea typeface="DejaVu Sans"/>
              </a:rPr>
              <a:t> (Каждое подтверждение должно быть сформулировано как распространённое предложение с опорой на конкретное положение Конституции Российской Федерации. Обратите внимание на то, что правильное выполнение задания </a:t>
            </a:r>
            <a:r>
              <a:rPr b="1" i="1" lang="ru-RU" sz="2000" spc="-1" strike="noStrike">
                <a:solidFill>
                  <a:srgbClr val="000000"/>
                </a:solidFill>
                <a:latin typeface="Times New Roman"/>
                <a:ea typeface="DejaVu Sans"/>
              </a:rPr>
              <a:t>не требует </a:t>
            </a:r>
            <a:r>
              <a:rPr b="0" i="1" lang="ru-RU" sz="2000" spc="-1" strike="noStrike">
                <a:solidFill>
                  <a:srgbClr val="000000"/>
                </a:solidFill>
                <a:latin typeface="Times New Roman"/>
                <a:ea typeface="DejaVu Sans"/>
              </a:rPr>
              <a:t>указания в ответе номеров соответствующих статей Конституции РФ и дословного воспроизведения их содержания.)</a:t>
            </a:r>
            <a:endParaRPr b="0" lang="ru-RU" sz="2000" spc="-1" strike="noStrike">
              <a:latin typeface="Arial"/>
            </a:endParaRPr>
          </a:p>
          <a:p>
            <a:pPr>
              <a:lnSpc>
                <a:spcPct val="100000"/>
              </a:lnSpc>
              <a:tabLst>
                <a:tab algn="l" pos="0"/>
              </a:tabLst>
            </a:pPr>
            <a:r>
              <a:rPr b="0" i="1" lang="ru-RU" sz="2000" spc="-1" strike="noStrike">
                <a:solidFill>
                  <a:srgbClr val="002060"/>
                </a:solidFill>
                <a:latin typeface="Times New Roman"/>
                <a:ea typeface="DejaVu Sans"/>
              </a:rPr>
              <a:t>-  Материнство и детство, семья находятся под защитой государства. </a:t>
            </a:r>
            <a:endParaRPr b="0" lang="ru-RU" sz="2000" spc="-1" strike="noStrike">
              <a:latin typeface="Arial"/>
            </a:endParaRPr>
          </a:p>
          <a:p>
            <a:pPr>
              <a:lnSpc>
                <a:spcPct val="100000"/>
              </a:lnSpc>
              <a:tabLst>
                <a:tab algn="l" pos="0"/>
              </a:tabLst>
            </a:pPr>
            <a:r>
              <a:rPr b="0" i="1" lang="ru-RU" sz="2000" spc="-1" strike="noStrike">
                <a:solidFill>
                  <a:srgbClr val="002060"/>
                </a:solidFill>
                <a:latin typeface="Times New Roman"/>
                <a:ea typeface="DejaVu Sans"/>
              </a:rPr>
              <a:t>- Забота о детях, их воспитание — равное право и обязанность родителей. </a:t>
            </a:r>
            <a:endParaRPr b="0" lang="ru-RU" sz="2000" spc="-1" strike="noStrike">
              <a:latin typeface="Arial"/>
            </a:endParaRPr>
          </a:p>
          <a:p>
            <a:pPr>
              <a:lnSpc>
                <a:spcPct val="100000"/>
              </a:lnSpc>
              <a:tabLst>
                <a:tab algn="l" pos="0"/>
              </a:tabLst>
            </a:pPr>
            <a:r>
              <a:rPr b="0" i="1" lang="ru-RU" sz="2000" spc="-1" strike="noStrike">
                <a:solidFill>
                  <a:srgbClr val="002060"/>
                </a:solidFill>
                <a:latin typeface="Times New Roman"/>
                <a:ea typeface="DejaVu Sans"/>
              </a:rPr>
              <a:t>- Трудоспособные дети, достигшие 18 лет, должны заботиться о нетрудоспособных родителях.</a:t>
            </a:r>
            <a:endParaRPr b="0" lang="ru-RU" sz="2000" spc="-1" strike="noStrike">
              <a:latin typeface="Arial"/>
            </a:endParaRPr>
          </a:p>
          <a:p>
            <a:pPr>
              <a:lnSpc>
                <a:spcPct val="100000"/>
              </a:lnSpc>
              <a:tabLst>
                <a:tab algn="l" pos="0"/>
              </a:tabLst>
            </a:pPr>
            <a:r>
              <a:rPr b="0" i="1" lang="ru-RU" sz="2000" spc="-1" strike="noStrike">
                <a:solidFill>
                  <a:srgbClr val="002060"/>
                </a:solidFill>
                <a:latin typeface="Times New Roman"/>
                <a:ea typeface="DejaVu Sans"/>
              </a:rPr>
              <a:t> </a:t>
            </a:r>
            <a:r>
              <a:rPr b="0" i="1" lang="ru-RU" sz="2000" spc="-1" strike="noStrike">
                <a:solidFill>
                  <a:srgbClr val="002060"/>
                </a:solidFill>
                <a:latin typeface="Times New Roman"/>
                <a:ea typeface="DejaVu Sans"/>
              </a:rPr>
              <a:t>- защита семьи, материнства, отцовства и детства; защита института брака как союза мужчины и женщины; создание условий для достойного воспитания детей в семье, а также для осуществления совершеннолетними детьми обязанности заботиться о родителях; </a:t>
            </a:r>
            <a:endParaRPr b="0" lang="ru-RU" sz="2000" spc="-1" strike="noStrike">
              <a:latin typeface="Arial"/>
            </a:endParaRPr>
          </a:p>
          <a:p>
            <a:pPr>
              <a:lnSpc>
                <a:spcPct val="100000"/>
              </a:lnSpc>
              <a:tabLst>
                <a:tab algn="l" pos="0"/>
              </a:tabLst>
            </a:pPr>
            <a:r>
              <a:rPr b="0" i="1" lang="ru-RU" sz="2000" spc="-1" strike="noStrike">
                <a:solidFill>
                  <a:srgbClr val="002060"/>
                </a:solidFill>
                <a:latin typeface="Times New Roman"/>
                <a:ea typeface="DejaVu Sans"/>
              </a:rPr>
              <a:t>- правительство проводит государственную политику в области </a:t>
            </a:r>
            <a:r>
              <a:rPr b="1" i="1" lang="ru-RU" sz="2000" spc="-1" strike="noStrike">
                <a:solidFill>
                  <a:srgbClr val="002060"/>
                </a:solidFill>
                <a:latin typeface="Times New Roman"/>
                <a:ea typeface="DejaVu Sans"/>
              </a:rPr>
              <a:t>поддержки, укрепления и защиты семьи, сохранения традиционных семейных ценностей.</a:t>
            </a:r>
            <a:endParaRPr b="0" lang="ru-RU" sz="2000" spc="-1" strike="noStrike">
              <a:latin typeface="Arial"/>
            </a:endParaRPr>
          </a:p>
          <a:p>
            <a:pPr>
              <a:lnSpc>
                <a:spcPct val="90000"/>
              </a:lnSpc>
              <a:spcBef>
                <a:spcPts val="1001"/>
              </a:spcBef>
              <a:tabLst>
                <a:tab algn="l" pos="0"/>
              </a:tabLst>
            </a:pPr>
            <a:endParaRPr b="0" lang="ru-RU" sz="20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TextShape 1"/>
          <p:cNvSpPr txBox="1"/>
          <p:nvPr/>
        </p:nvSpPr>
        <p:spPr>
          <a:xfrm>
            <a:off x="457200" y="867960"/>
            <a:ext cx="8246160" cy="110160"/>
          </a:xfrm>
          <a:prstGeom prst="rect">
            <a:avLst/>
          </a:prstGeom>
          <a:noFill/>
          <a:ln w="0">
            <a:noFill/>
          </a:ln>
        </p:spPr>
        <p:txBody>
          <a:bodyPr lIns="0" rIns="0" tIns="0" bIns="0" anchor="ctr">
            <a:noAutofit/>
          </a:bodyPr>
          <a:p>
            <a:endParaRPr b="0" lang="ru-RU" sz="1800" spc="-1" strike="noStrike">
              <a:solidFill>
                <a:srgbClr val="000000"/>
              </a:solidFill>
              <a:latin typeface="Arial"/>
            </a:endParaRPr>
          </a:p>
        </p:txBody>
      </p:sp>
      <p:sp>
        <p:nvSpPr>
          <p:cNvPr id="101" name="TextShape 2"/>
          <p:cNvSpPr txBox="1"/>
          <p:nvPr/>
        </p:nvSpPr>
        <p:spPr>
          <a:xfrm>
            <a:off x="335520" y="1099440"/>
            <a:ext cx="8350560" cy="5393520"/>
          </a:xfrm>
          <a:prstGeom prst="rect">
            <a:avLst/>
          </a:prstGeom>
          <a:noFill/>
          <a:ln w="0">
            <a:noFill/>
          </a:ln>
        </p:spPr>
        <p:txBody>
          <a:bodyPr lIns="0" rIns="0" tIns="0" bIns="0" anchor="ctr">
            <a:noAutofit/>
          </a:bodyPr>
          <a:p>
            <a:pPr>
              <a:lnSpc>
                <a:spcPct val="90000"/>
              </a:lnSpc>
              <a:spcBef>
                <a:spcPts val="1001"/>
              </a:spcBef>
              <a:tabLst>
                <a:tab algn="l" pos="0"/>
              </a:tabLst>
            </a:pPr>
            <a:r>
              <a:rPr b="0" lang="ru-RU" sz="1800" spc="-1" strike="noStrike">
                <a:solidFill>
                  <a:srgbClr val="000000"/>
                </a:solidFill>
                <a:latin typeface="Arial"/>
                <a:ea typeface="DejaVu Sans"/>
              </a:rPr>
              <a:t> </a:t>
            </a:r>
            <a:r>
              <a:rPr b="0" lang="ru-RU" sz="2000" spc="-1" strike="noStrike">
                <a:solidFill>
                  <a:srgbClr val="000000"/>
                </a:solidFill>
                <a:latin typeface="Times New Roman"/>
                <a:ea typeface="DejaVu Sans"/>
              </a:rPr>
              <a:t>Конституция РФ провозглашает </a:t>
            </a:r>
            <a:r>
              <a:rPr b="0" lang="ru-RU" sz="2000" spc="-1" strike="noStrike" u="sng">
                <a:solidFill>
                  <a:srgbClr val="000000"/>
                </a:solidFill>
                <a:uFillTx/>
                <a:latin typeface="Times New Roman"/>
                <a:ea typeface="DejaVu Sans"/>
              </a:rPr>
              <a:t>ценности уважительного отношения к культуре народов, которые населяют Россию. </a:t>
            </a:r>
            <a:r>
              <a:rPr b="0" lang="ru-RU" sz="2000" spc="-1" strike="noStrike">
                <a:solidFill>
                  <a:srgbClr val="000000"/>
                </a:solidFill>
                <a:latin typeface="Times New Roman"/>
                <a:ea typeface="DejaVu Sans"/>
              </a:rPr>
              <a:t>На основании содержания Конституции приведите три подтверждения данного положения.</a:t>
            </a:r>
            <a:r>
              <a:rPr b="0" i="1" lang="ru-RU" sz="2000" spc="-1" strike="noStrike">
                <a:solidFill>
                  <a:srgbClr val="000000"/>
                </a:solidFill>
                <a:latin typeface="Times New Roman"/>
                <a:ea typeface="DejaVu Sans"/>
              </a:rPr>
              <a:t> (Каждое подтверждение должно быть сформулировано как распространённое предложение с опорой на конкретное положение Конституции Российской Федерации. Обратите внимание на то, что правильное выполнение задания </a:t>
            </a:r>
            <a:r>
              <a:rPr b="1" i="1" lang="ru-RU" sz="2000" spc="-1" strike="noStrike">
                <a:solidFill>
                  <a:srgbClr val="000000"/>
                </a:solidFill>
                <a:latin typeface="Times New Roman"/>
                <a:ea typeface="DejaVu Sans"/>
              </a:rPr>
              <a:t>не требует </a:t>
            </a:r>
            <a:r>
              <a:rPr b="0" i="1" lang="ru-RU" sz="2000" spc="-1" strike="noStrike">
                <a:solidFill>
                  <a:srgbClr val="000000"/>
                </a:solidFill>
                <a:latin typeface="Times New Roman"/>
                <a:ea typeface="DejaVu Sans"/>
              </a:rPr>
              <a:t>указания в ответе номеров соответствующих статей Конституции РФ и дословного воспроизведения их содержания.)</a:t>
            </a:r>
            <a:endParaRPr b="0" lang="ru-RU" sz="2000" spc="-1" strike="noStrike">
              <a:latin typeface="Arial"/>
            </a:endParaRPr>
          </a:p>
          <a:p>
            <a:pPr>
              <a:lnSpc>
                <a:spcPct val="90000"/>
              </a:lnSpc>
              <a:spcBef>
                <a:spcPts val="1001"/>
              </a:spcBef>
              <a:tabLst>
                <a:tab algn="l" pos="0"/>
              </a:tabLst>
            </a:pPr>
            <a:r>
              <a:rPr b="0" i="1" lang="ru-RU" sz="2000" spc="-1" strike="noStrike">
                <a:solidFill>
                  <a:srgbClr val="002060"/>
                </a:solidFill>
                <a:latin typeface="Times New Roman"/>
                <a:ea typeface="DejaVu Sans"/>
              </a:rPr>
              <a:t>- в Конституции гарантируются права коренных малочисленных народов,</a:t>
            </a:r>
            <a:endParaRPr b="0" lang="ru-RU" sz="2000" spc="-1" strike="noStrike">
              <a:latin typeface="Arial"/>
            </a:endParaRPr>
          </a:p>
          <a:p>
            <a:pPr>
              <a:lnSpc>
                <a:spcPct val="90000"/>
              </a:lnSpc>
              <a:spcBef>
                <a:spcPts val="1001"/>
              </a:spcBef>
              <a:tabLst>
                <a:tab algn="l" pos="0"/>
              </a:tabLst>
            </a:pPr>
            <a:r>
              <a:rPr b="0" i="1" lang="ru-RU" sz="2000" spc="-1" strike="noStrike">
                <a:solidFill>
                  <a:srgbClr val="002060"/>
                </a:solidFill>
                <a:latin typeface="Times New Roman"/>
                <a:ea typeface="DejaVu Sans"/>
              </a:rPr>
              <a:t>- закреплен принцип, что Россия защищает культурную самобытность всех народов и этнических общностей Российской Федерации, гарантирует сохранение этнокультурного и языкового многообразия,</a:t>
            </a:r>
            <a:endParaRPr b="0" lang="ru-RU" sz="2000" spc="-1" strike="noStrike">
              <a:latin typeface="Arial"/>
            </a:endParaRPr>
          </a:p>
          <a:p>
            <a:pPr>
              <a:lnSpc>
                <a:spcPct val="90000"/>
              </a:lnSpc>
              <a:spcBef>
                <a:spcPts val="1001"/>
              </a:spcBef>
              <a:tabLst>
                <a:tab algn="l" pos="0"/>
              </a:tabLst>
            </a:pPr>
            <a:r>
              <a:rPr b="0" i="1" lang="ru-RU" sz="2000" spc="-1" strike="noStrike">
                <a:solidFill>
                  <a:srgbClr val="002060"/>
                </a:solidFill>
                <a:latin typeface="Times New Roman"/>
                <a:ea typeface="DejaVu Sans"/>
              </a:rPr>
              <a:t>- закреплен принцип, что культура в Российской Федерации является уникальным наследием ее многонационального народа. Культура поддерживается и охраняется государством.</a:t>
            </a:r>
            <a:endParaRPr b="0" lang="ru-RU" sz="2000" spc="-1" strike="noStrike">
              <a:latin typeface="Arial"/>
            </a:endParaRPr>
          </a:p>
          <a:p>
            <a:pPr>
              <a:lnSpc>
                <a:spcPct val="90000"/>
              </a:lnSpc>
              <a:spcBef>
                <a:spcPts val="1001"/>
              </a:spcBef>
              <a:tabLst>
                <a:tab algn="l" pos="0"/>
              </a:tabLst>
            </a:pPr>
            <a:endParaRPr b="0" lang="ru-RU" sz="20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TextShape 1"/>
          <p:cNvSpPr txBox="1"/>
          <p:nvPr/>
        </p:nvSpPr>
        <p:spPr>
          <a:xfrm>
            <a:off x="457200" y="555480"/>
            <a:ext cx="8228880" cy="57600"/>
          </a:xfrm>
          <a:prstGeom prst="rect">
            <a:avLst/>
          </a:prstGeom>
          <a:noFill/>
          <a:ln w="0">
            <a:noFill/>
          </a:ln>
        </p:spPr>
        <p:txBody>
          <a:bodyPr lIns="0" rIns="0" tIns="0" bIns="0" anchor="ctr">
            <a:noAutofit/>
          </a:bodyPr>
          <a:p>
            <a:endParaRPr b="0" lang="ru-RU" sz="1800" spc="-1" strike="noStrike">
              <a:solidFill>
                <a:srgbClr val="000000"/>
              </a:solidFill>
              <a:latin typeface="Arial"/>
            </a:endParaRPr>
          </a:p>
        </p:txBody>
      </p:sp>
      <p:sp>
        <p:nvSpPr>
          <p:cNvPr id="103" name="TextShape 2"/>
          <p:cNvSpPr txBox="1"/>
          <p:nvPr/>
        </p:nvSpPr>
        <p:spPr>
          <a:xfrm>
            <a:off x="243000" y="914400"/>
            <a:ext cx="8443080" cy="5943240"/>
          </a:xfrm>
          <a:prstGeom prst="rect">
            <a:avLst/>
          </a:prstGeom>
          <a:noFill/>
          <a:ln w="0">
            <a:noFill/>
          </a:ln>
        </p:spPr>
        <p:txBody>
          <a:bodyPr lIns="0" rIns="0" tIns="0" bIns="0" anchor="ctr">
            <a:noAutofit/>
          </a:bodyPr>
          <a:p>
            <a:pPr>
              <a:lnSpc>
                <a:spcPct val="90000"/>
              </a:lnSpc>
              <a:spcBef>
                <a:spcPts val="1001"/>
              </a:spcBef>
              <a:tabLst>
                <a:tab algn="l" pos="0"/>
              </a:tabLst>
            </a:pPr>
            <a:r>
              <a:rPr b="0" lang="ru-RU" sz="1800" spc="-1" strike="noStrike">
                <a:solidFill>
                  <a:srgbClr val="000000"/>
                </a:solidFill>
                <a:latin typeface="Arial"/>
                <a:ea typeface="DejaVu Sans"/>
              </a:rPr>
              <a:t> </a:t>
            </a:r>
            <a:r>
              <a:rPr b="0" lang="ru-RU" sz="2000" spc="-1" strike="noStrike">
                <a:solidFill>
                  <a:srgbClr val="000000"/>
                </a:solidFill>
                <a:latin typeface="Times New Roman"/>
                <a:ea typeface="DejaVu Sans"/>
              </a:rPr>
              <a:t>Конституция РФ определяет </a:t>
            </a:r>
            <a:r>
              <a:rPr b="0" lang="ru-RU" sz="2000" spc="-1" strike="noStrike" u="sng">
                <a:solidFill>
                  <a:srgbClr val="000000"/>
                </a:solidFill>
                <a:uFillTx/>
                <a:latin typeface="Times New Roman"/>
                <a:ea typeface="DejaVu Sans"/>
              </a:rPr>
              <a:t>нематериальные блага, принадлежащие гражданину от рождения или в силу закона. </a:t>
            </a:r>
            <a:r>
              <a:rPr b="0" lang="ru-RU" sz="2000" spc="-1" strike="noStrike">
                <a:solidFill>
                  <a:srgbClr val="000000"/>
                </a:solidFill>
                <a:latin typeface="Times New Roman"/>
                <a:ea typeface="DejaVu Sans"/>
              </a:rPr>
              <a:t>На основе положений Конституции РФ сформулируйте три подтверждения этой характеристики.  (Каждое подтверждение должно быть сформулировано как распространенное предложение с опорой на  конкретное положение Конституции РФ. Указания в ответе номеров соответствующих статей Конституции и дословного воспроизведения их содержания не требуется).</a:t>
            </a:r>
            <a:endParaRPr b="0" lang="ru-RU" sz="2000" spc="-1" strike="noStrike">
              <a:latin typeface="Arial"/>
            </a:endParaRPr>
          </a:p>
          <a:p>
            <a:pPr>
              <a:lnSpc>
                <a:spcPct val="90000"/>
              </a:lnSpc>
              <a:spcBef>
                <a:spcPts val="1001"/>
              </a:spcBef>
              <a:tabLst>
                <a:tab algn="l" pos="0"/>
              </a:tabLst>
            </a:pPr>
            <a:r>
              <a:rPr b="0" i="1" lang="ru-RU" sz="2000" spc="-1" strike="noStrike">
                <a:solidFill>
                  <a:srgbClr val="002060"/>
                </a:solidFill>
                <a:latin typeface="Times New Roman"/>
                <a:ea typeface="DejaVu Sans"/>
              </a:rPr>
              <a:t>- каждый имеет право на жизнь</a:t>
            </a:r>
            <a:endParaRPr b="0" lang="ru-RU" sz="2000" spc="-1" strike="noStrike">
              <a:latin typeface="Arial"/>
            </a:endParaRPr>
          </a:p>
          <a:p>
            <a:pPr>
              <a:lnSpc>
                <a:spcPct val="90000"/>
              </a:lnSpc>
              <a:spcBef>
                <a:spcPts val="1001"/>
              </a:spcBef>
              <a:tabLst>
                <a:tab algn="l" pos="0"/>
              </a:tabLst>
            </a:pPr>
            <a:r>
              <a:rPr b="0" i="1" lang="ru-RU" sz="2000" spc="-1" strike="noStrike">
                <a:solidFill>
                  <a:srgbClr val="002060"/>
                </a:solidFill>
                <a:latin typeface="Times New Roman"/>
                <a:ea typeface="DejaVu Sans"/>
              </a:rPr>
              <a:t>- каждый имеет право на свободу и личную неприкосновенность</a:t>
            </a:r>
            <a:endParaRPr b="0" lang="ru-RU" sz="2000" spc="-1" strike="noStrike">
              <a:latin typeface="Arial"/>
            </a:endParaRPr>
          </a:p>
          <a:p>
            <a:pPr>
              <a:lnSpc>
                <a:spcPct val="90000"/>
              </a:lnSpc>
              <a:spcBef>
                <a:spcPts val="1001"/>
              </a:spcBef>
              <a:tabLst>
                <a:tab algn="l" pos="0"/>
              </a:tabLst>
            </a:pPr>
            <a:r>
              <a:rPr b="0" i="1" lang="ru-RU" sz="2000" spc="-1" strike="noStrike">
                <a:solidFill>
                  <a:srgbClr val="002060"/>
                </a:solidFill>
                <a:latin typeface="Times New Roman"/>
                <a:ea typeface="DejaVu Sans"/>
              </a:rPr>
              <a:t>- каждый имеет право на неприкосновенность частной жизни, личную и семейную тайну, защиту своей чести и доброго имени.</a:t>
            </a:r>
            <a:endParaRPr b="0" lang="ru-RU" sz="2000" spc="-1" strike="noStrike">
              <a:latin typeface="Arial"/>
            </a:endParaRPr>
          </a:p>
          <a:p>
            <a:pPr>
              <a:lnSpc>
                <a:spcPct val="90000"/>
              </a:lnSpc>
              <a:spcBef>
                <a:spcPts val="1001"/>
              </a:spcBef>
              <a:tabLst>
                <a:tab algn="l" pos="0"/>
              </a:tabLst>
            </a:pPr>
            <a:r>
              <a:rPr b="0" i="1" lang="ru-RU" sz="2000" spc="-1" strike="noStrike">
                <a:solidFill>
                  <a:srgbClr val="002060"/>
                </a:solidFill>
                <a:latin typeface="Times New Roman"/>
                <a:ea typeface="DejaVu Sans"/>
              </a:rPr>
              <a:t> </a:t>
            </a:r>
            <a:endParaRPr b="0" lang="ru-RU" sz="2000" spc="-1" strike="noStrike">
              <a:latin typeface="Arial"/>
            </a:endParaRPr>
          </a:p>
          <a:p>
            <a:pPr>
              <a:lnSpc>
                <a:spcPct val="90000"/>
              </a:lnSpc>
              <a:spcBef>
                <a:spcPts val="1001"/>
              </a:spcBef>
              <a:tabLst>
                <a:tab algn="l" pos="0"/>
              </a:tabLst>
            </a:pPr>
            <a:endParaRPr b="0" lang="ru-RU" sz="20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TextShape 1"/>
          <p:cNvSpPr txBox="1"/>
          <p:nvPr/>
        </p:nvSpPr>
        <p:spPr>
          <a:xfrm>
            <a:off x="457200" y="347400"/>
            <a:ext cx="8228880" cy="45360"/>
          </a:xfrm>
          <a:prstGeom prst="rect">
            <a:avLst/>
          </a:prstGeom>
          <a:noFill/>
          <a:ln w="0">
            <a:noFill/>
          </a:ln>
        </p:spPr>
        <p:txBody>
          <a:bodyPr lIns="0" rIns="0" tIns="0" bIns="0" anchor="ctr">
            <a:noAutofit/>
          </a:bodyPr>
          <a:p>
            <a:endParaRPr b="0" lang="ru-RU" sz="1800" spc="-1" strike="noStrike">
              <a:solidFill>
                <a:srgbClr val="000000"/>
              </a:solidFill>
              <a:latin typeface="Arial"/>
            </a:endParaRPr>
          </a:p>
        </p:txBody>
      </p:sp>
      <p:sp>
        <p:nvSpPr>
          <p:cNvPr id="105" name="TextShape 2"/>
          <p:cNvSpPr txBox="1"/>
          <p:nvPr/>
        </p:nvSpPr>
        <p:spPr>
          <a:xfrm>
            <a:off x="243000" y="567000"/>
            <a:ext cx="8443080" cy="6180480"/>
          </a:xfrm>
          <a:prstGeom prst="rect">
            <a:avLst/>
          </a:prstGeom>
          <a:noFill/>
          <a:ln w="0">
            <a:noFill/>
          </a:ln>
        </p:spPr>
        <p:txBody>
          <a:bodyPr lIns="0" rIns="0" tIns="0" bIns="0" anchor="ctr">
            <a:noAutofit/>
          </a:bodyPr>
          <a:p>
            <a:pPr>
              <a:lnSpc>
                <a:spcPct val="90000"/>
              </a:lnSpc>
              <a:spcBef>
                <a:spcPts val="1001"/>
              </a:spcBef>
              <a:tabLst>
                <a:tab algn="l" pos="0"/>
              </a:tabLst>
            </a:pPr>
            <a:r>
              <a:rPr b="0" lang="ru-RU" sz="1800" spc="-1" strike="noStrike">
                <a:solidFill>
                  <a:srgbClr val="000000"/>
                </a:solidFill>
                <a:latin typeface="Arial"/>
                <a:ea typeface="DejaVu Sans"/>
              </a:rPr>
              <a:t> </a:t>
            </a:r>
            <a:r>
              <a:rPr b="0" lang="ru-RU" sz="2000" spc="-1" strike="noStrike">
                <a:solidFill>
                  <a:srgbClr val="000000"/>
                </a:solidFill>
                <a:latin typeface="Times New Roman"/>
                <a:ea typeface="DejaVu Sans"/>
              </a:rPr>
              <a:t>Конституция Российской Федерации закрепляет основы конституционного строя нашего государства, права и свободы человека и гражданина. Какие положения Конституции РФ подтверждают следующие характеристики нашего государства: </a:t>
            </a:r>
            <a:r>
              <a:rPr b="0" lang="ru-RU" sz="2000" spc="-1" strike="noStrike" u="sng">
                <a:solidFill>
                  <a:srgbClr val="000000"/>
                </a:solidFill>
                <a:uFillTx/>
                <a:latin typeface="Times New Roman"/>
                <a:ea typeface="DejaVu Sans"/>
              </a:rPr>
              <a:t>1) республиканская форма правления, 2) суверенное государство, 3) реализация принципа разделения властей</a:t>
            </a:r>
            <a:r>
              <a:rPr b="0" lang="ru-RU" sz="2000" spc="-1" strike="noStrike">
                <a:solidFill>
                  <a:srgbClr val="000000"/>
                </a:solidFill>
                <a:latin typeface="Times New Roman"/>
                <a:ea typeface="DejaVu Sans"/>
              </a:rPr>
              <a:t>? На основе положений Конституции сформулируйте по одному подтверждению каждой характеристики. </a:t>
            </a:r>
            <a:r>
              <a:rPr b="0" i="1" lang="ru-RU" sz="2000" spc="-1" strike="noStrike">
                <a:solidFill>
                  <a:srgbClr val="000000"/>
                </a:solidFill>
                <a:latin typeface="Times New Roman"/>
                <a:ea typeface="DejaVu Sans"/>
              </a:rPr>
              <a:t>(Каждое подтверждение должно быть сформулировано как распространенное предложение с опорой на  конкретное положение Конституции РФ. Указания в ответе номеров соответствующих статей Конституции и дословного воспроизведения их содержания не требуется).</a:t>
            </a:r>
            <a:endParaRPr b="0" lang="ru-RU" sz="2000" spc="-1" strike="noStrike">
              <a:latin typeface="Arial"/>
            </a:endParaRPr>
          </a:p>
          <a:p>
            <a:pPr>
              <a:lnSpc>
                <a:spcPct val="90000"/>
              </a:lnSpc>
              <a:spcBef>
                <a:spcPts val="1001"/>
              </a:spcBef>
              <a:tabLst>
                <a:tab algn="l" pos="0"/>
              </a:tabLst>
            </a:pPr>
            <a:r>
              <a:rPr b="0" i="1" lang="ru-RU" sz="2000" spc="-1" strike="noStrike">
                <a:solidFill>
                  <a:srgbClr val="002060"/>
                </a:solidFill>
                <a:latin typeface="Times New Roman"/>
                <a:ea typeface="DejaVu Sans"/>
              </a:rPr>
              <a:t>- Президент РФ избирается сроком на 6 лет гражданами России на основе всеобщего равного и прямого избирательного права при тайном голосовании</a:t>
            </a:r>
            <a:endParaRPr b="0" lang="ru-RU" sz="2000" spc="-1" strike="noStrike">
              <a:latin typeface="Arial"/>
            </a:endParaRPr>
          </a:p>
          <a:p>
            <a:pPr>
              <a:lnSpc>
                <a:spcPct val="90000"/>
              </a:lnSpc>
              <a:spcBef>
                <a:spcPts val="1001"/>
              </a:spcBef>
              <a:tabLst>
                <a:tab algn="l" pos="0"/>
              </a:tabLst>
            </a:pPr>
            <a:r>
              <a:rPr b="0" i="1" lang="ru-RU" sz="2000" spc="-1" strike="noStrike">
                <a:solidFill>
                  <a:srgbClr val="002060"/>
                </a:solidFill>
                <a:latin typeface="Times New Roman"/>
                <a:ea typeface="DejaVu Sans"/>
              </a:rPr>
              <a:t>- суверенитет РФ распространяется на всю ее территорию / Конституция РФ и федеральные законы имеют верховенство на всей территории РФ / РФ обеспечивает целостность и неприкосновенность своей территории</a:t>
            </a:r>
            <a:endParaRPr b="0" lang="ru-RU" sz="2000" spc="-1" strike="noStrike">
              <a:latin typeface="Arial"/>
            </a:endParaRPr>
          </a:p>
          <a:p>
            <a:pPr>
              <a:lnSpc>
                <a:spcPct val="90000"/>
              </a:lnSpc>
              <a:spcBef>
                <a:spcPts val="1001"/>
              </a:spcBef>
              <a:tabLst>
                <a:tab algn="l" pos="0"/>
              </a:tabLst>
            </a:pPr>
            <a:r>
              <a:rPr b="0" i="1" lang="ru-RU" sz="2000" spc="-1" strike="noStrike">
                <a:solidFill>
                  <a:srgbClr val="002060"/>
                </a:solidFill>
                <a:latin typeface="Times New Roman"/>
                <a:ea typeface="DejaVu Sans"/>
              </a:rPr>
              <a:t>- государственная власть в РФ осуществляется на основе разделения на законодательную, исполнительную и судебную</a:t>
            </a:r>
            <a:endParaRPr b="0" lang="ru-RU" sz="2000" spc="-1" strike="noStrike">
              <a:latin typeface="Arial"/>
            </a:endParaRPr>
          </a:p>
          <a:p>
            <a:pPr>
              <a:lnSpc>
                <a:spcPct val="90000"/>
              </a:lnSpc>
              <a:spcBef>
                <a:spcPts val="1001"/>
              </a:spcBef>
              <a:tabLst>
                <a:tab algn="l" pos="0"/>
              </a:tabLst>
            </a:pPr>
            <a:r>
              <a:rPr b="0" i="1" lang="ru-RU" sz="2000" spc="-1" strike="noStrike">
                <a:solidFill>
                  <a:srgbClr val="002060"/>
                </a:solidFill>
                <a:latin typeface="Times New Roman"/>
                <a:ea typeface="DejaVu Sans"/>
              </a:rPr>
              <a:t> </a:t>
            </a:r>
            <a:endParaRPr b="0" lang="ru-RU" sz="2000" spc="-1" strike="noStrike">
              <a:latin typeface="Arial"/>
            </a:endParaRPr>
          </a:p>
          <a:p>
            <a:pPr>
              <a:lnSpc>
                <a:spcPct val="90000"/>
              </a:lnSpc>
              <a:spcBef>
                <a:spcPts val="1001"/>
              </a:spcBef>
              <a:tabLst>
                <a:tab algn="l" pos="0"/>
              </a:tabLst>
            </a:pPr>
            <a:endParaRPr b="0" lang="ru-RU" sz="20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TextShape 1"/>
          <p:cNvSpPr txBox="1"/>
          <p:nvPr/>
        </p:nvSpPr>
        <p:spPr>
          <a:xfrm rot="10800000">
            <a:off x="457200" y="467640"/>
            <a:ext cx="8228880" cy="45360"/>
          </a:xfrm>
          <a:prstGeom prst="rect">
            <a:avLst/>
          </a:prstGeom>
          <a:noFill/>
          <a:ln w="0">
            <a:noFill/>
          </a:ln>
        </p:spPr>
        <p:txBody>
          <a:bodyPr lIns="0" rIns="0" tIns="0" bIns="0" anchor="ctr">
            <a:noAutofit/>
          </a:bodyPr>
          <a:p>
            <a:endParaRPr b="0" lang="ru-RU" sz="1800" spc="-1" strike="noStrike">
              <a:solidFill>
                <a:srgbClr val="000000"/>
              </a:solidFill>
              <a:latin typeface="Arial"/>
            </a:endParaRPr>
          </a:p>
        </p:txBody>
      </p:sp>
      <p:sp>
        <p:nvSpPr>
          <p:cNvPr id="107" name="TextShape 2"/>
          <p:cNvSpPr txBox="1"/>
          <p:nvPr/>
        </p:nvSpPr>
        <p:spPr>
          <a:xfrm>
            <a:off x="219960" y="513360"/>
            <a:ext cx="8466120" cy="6188040"/>
          </a:xfrm>
          <a:prstGeom prst="rect">
            <a:avLst/>
          </a:prstGeom>
          <a:noFill/>
          <a:ln w="0">
            <a:noFill/>
          </a:ln>
        </p:spPr>
        <p:txBody>
          <a:bodyPr lIns="0" rIns="0" tIns="0" bIns="0" anchor="ctr">
            <a:noAutofit/>
          </a:bodyPr>
          <a:p>
            <a:pPr>
              <a:lnSpc>
                <a:spcPct val="90000"/>
              </a:lnSpc>
              <a:spcBef>
                <a:spcPts val="1001"/>
              </a:spcBef>
              <a:tabLst>
                <a:tab algn="l" pos="0"/>
              </a:tabLst>
            </a:pPr>
            <a:r>
              <a:rPr b="0" lang="ru-RU" sz="1800" spc="-1" strike="noStrike">
                <a:solidFill>
                  <a:srgbClr val="000000"/>
                </a:solidFill>
                <a:latin typeface="Arial"/>
                <a:ea typeface="DejaVu Sans"/>
              </a:rPr>
              <a:t> </a:t>
            </a:r>
            <a:r>
              <a:rPr b="0" lang="ru-RU" sz="2000" spc="-1" strike="noStrike">
                <a:solidFill>
                  <a:srgbClr val="000000"/>
                </a:solidFill>
                <a:latin typeface="Times New Roman"/>
                <a:ea typeface="DejaVu Sans"/>
              </a:rPr>
              <a:t>Конституция РФ закрепляет</a:t>
            </a:r>
            <a:r>
              <a:rPr b="0" lang="ru-RU" sz="2000" spc="-1" strike="noStrike" u="sng">
                <a:solidFill>
                  <a:srgbClr val="000000"/>
                </a:solidFill>
                <a:uFillTx/>
                <a:latin typeface="Times New Roman"/>
                <a:ea typeface="DejaVu Sans"/>
              </a:rPr>
              <a:t> возможности обеспечения достойных условий жизни человеку.</a:t>
            </a:r>
            <a:r>
              <a:rPr b="0" lang="ru-RU" sz="2000" spc="-1" strike="noStrike">
                <a:solidFill>
                  <a:srgbClr val="000000"/>
                </a:solidFill>
                <a:latin typeface="Times New Roman"/>
                <a:ea typeface="DejaVu Sans"/>
              </a:rPr>
              <a:t> На основе положений Конституции РФ сформулируйте три подтверждения этой характеристики. </a:t>
            </a:r>
            <a:r>
              <a:rPr b="0" i="1" lang="ru-RU" sz="2000" spc="-1" strike="noStrike">
                <a:solidFill>
                  <a:srgbClr val="000000"/>
                </a:solidFill>
                <a:latin typeface="Times New Roman"/>
                <a:ea typeface="DejaVu Sans"/>
              </a:rPr>
              <a:t>(Каждое подтверждение должно быть сформулировано как распространённое предложение с опорой на  конкретное положение Конституции РФ. Указания в ответе номеров соответствующих статей Конституции и дословного воспроизведения их содержания не требуется).</a:t>
            </a:r>
            <a:endParaRPr b="0" lang="ru-RU" sz="2000" spc="-1" strike="noStrike">
              <a:latin typeface="Arial"/>
            </a:endParaRPr>
          </a:p>
          <a:p>
            <a:pPr>
              <a:lnSpc>
                <a:spcPct val="90000"/>
              </a:lnSpc>
              <a:spcBef>
                <a:spcPts val="1001"/>
              </a:spcBef>
              <a:tabLst>
                <a:tab algn="l" pos="0"/>
              </a:tabLst>
            </a:pPr>
            <a:r>
              <a:rPr b="0" i="1" lang="ru-RU" sz="2000" spc="-1" strike="noStrike">
                <a:solidFill>
                  <a:srgbClr val="002060"/>
                </a:solidFill>
                <a:latin typeface="Times New Roman"/>
                <a:ea typeface="DejaVu Sans"/>
              </a:rPr>
              <a:t>- каждый имеет право на вознаграждение за труд без какой бы то ни было дискриминации</a:t>
            </a:r>
            <a:endParaRPr b="0" lang="ru-RU" sz="2000" spc="-1" strike="noStrike">
              <a:latin typeface="Arial"/>
            </a:endParaRPr>
          </a:p>
          <a:p>
            <a:pPr>
              <a:lnSpc>
                <a:spcPct val="90000"/>
              </a:lnSpc>
              <a:spcBef>
                <a:spcPts val="1001"/>
              </a:spcBef>
              <a:tabLst>
                <a:tab algn="l" pos="0"/>
              </a:tabLst>
            </a:pPr>
            <a:r>
              <a:rPr b="0" i="1" lang="ru-RU" sz="2000" spc="-1" strike="noStrike">
                <a:solidFill>
                  <a:srgbClr val="002060"/>
                </a:solidFill>
                <a:latin typeface="Times New Roman"/>
                <a:ea typeface="DejaVu Sans"/>
              </a:rPr>
              <a:t>- каждый имеет право на защиту от безработицы</a:t>
            </a:r>
            <a:endParaRPr b="0" lang="ru-RU" sz="2000" spc="-1" strike="noStrike">
              <a:latin typeface="Arial"/>
            </a:endParaRPr>
          </a:p>
          <a:p>
            <a:pPr>
              <a:lnSpc>
                <a:spcPct val="90000"/>
              </a:lnSpc>
              <a:spcBef>
                <a:spcPts val="1001"/>
              </a:spcBef>
              <a:tabLst>
                <a:tab algn="l" pos="0"/>
              </a:tabLst>
            </a:pPr>
            <a:r>
              <a:rPr b="0" i="1" lang="ru-RU" sz="2000" spc="-1" strike="noStrike">
                <a:solidFill>
                  <a:srgbClr val="002060"/>
                </a:solidFill>
                <a:latin typeface="Times New Roman"/>
                <a:ea typeface="DejaVu Sans"/>
              </a:rPr>
              <a:t>- каждому гарантируется социальное обеспечение по возрасту, в случае болезни, инвалидности, потери кормильца, для воспитания детей и в иных случаях, установленных законом</a:t>
            </a:r>
            <a:endParaRPr b="0" lang="ru-RU" sz="2000" spc="-1" strike="noStrike">
              <a:latin typeface="Arial"/>
            </a:endParaRPr>
          </a:p>
          <a:p>
            <a:pPr>
              <a:lnSpc>
                <a:spcPct val="90000"/>
              </a:lnSpc>
              <a:spcBef>
                <a:spcPts val="1001"/>
              </a:spcBef>
              <a:tabLst>
                <a:tab algn="l" pos="0"/>
              </a:tabLst>
            </a:pPr>
            <a:endParaRPr b="0" lang="ru-RU" sz="20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TextShape 1"/>
          <p:cNvSpPr txBox="1"/>
          <p:nvPr/>
        </p:nvSpPr>
        <p:spPr>
          <a:xfrm>
            <a:off x="312480" y="273600"/>
            <a:ext cx="8373600" cy="50040"/>
          </a:xfrm>
          <a:prstGeom prst="rect">
            <a:avLst/>
          </a:prstGeom>
          <a:noFill/>
          <a:ln w="0">
            <a:noFill/>
          </a:ln>
        </p:spPr>
        <p:txBody>
          <a:bodyPr lIns="0" rIns="0" tIns="0" bIns="0" anchor="ctr">
            <a:noAutofit/>
          </a:bodyPr>
          <a:p>
            <a:endParaRPr b="0" lang="ru-RU" sz="1800" spc="-1" strike="noStrike">
              <a:solidFill>
                <a:srgbClr val="000000"/>
              </a:solidFill>
              <a:latin typeface="Arial"/>
            </a:endParaRPr>
          </a:p>
        </p:txBody>
      </p:sp>
      <p:sp>
        <p:nvSpPr>
          <p:cNvPr id="109" name="TextShape 2"/>
          <p:cNvSpPr txBox="1"/>
          <p:nvPr/>
        </p:nvSpPr>
        <p:spPr>
          <a:xfrm>
            <a:off x="196920" y="567000"/>
            <a:ext cx="8489160" cy="6168960"/>
          </a:xfrm>
          <a:prstGeom prst="rect">
            <a:avLst/>
          </a:prstGeom>
          <a:noFill/>
          <a:ln w="0">
            <a:noFill/>
          </a:ln>
        </p:spPr>
        <p:txBody>
          <a:bodyPr lIns="0" rIns="0" tIns="0" bIns="0" anchor="ctr">
            <a:noAutofit/>
          </a:bodyPr>
          <a:p>
            <a:pPr>
              <a:lnSpc>
                <a:spcPct val="90000"/>
              </a:lnSpc>
              <a:spcBef>
                <a:spcPts val="1001"/>
              </a:spcBef>
              <a:tabLst>
                <a:tab algn="l" pos="0"/>
              </a:tabLst>
            </a:pPr>
            <a:r>
              <a:rPr b="0" i="1" lang="ru-RU" sz="1800" spc="-1" strike="noStrike">
                <a:solidFill>
                  <a:srgbClr val="000000"/>
                </a:solidFill>
                <a:latin typeface="Arial"/>
                <a:ea typeface="DejaVu Sans"/>
              </a:rPr>
              <a:t> </a:t>
            </a:r>
            <a:r>
              <a:rPr b="0" lang="ru-RU" sz="2000" spc="-1" strike="noStrike">
                <a:solidFill>
                  <a:srgbClr val="000000"/>
                </a:solidFill>
                <a:latin typeface="Times New Roman"/>
                <a:ea typeface="DejaVu Sans"/>
              </a:rPr>
              <a:t>Конституция РФ устанавливает </a:t>
            </a:r>
            <a:r>
              <a:rPr b="0" lang="ru-RU" sz="2000" spc="-1" strike="noStrike" u="sng">
                <a:solidFill>
                  <a:srgbClr val="000000"/>
                </a:solidFill>
                <a:uFillTx/>
                <a:latin typeface="Times New Roman"/>
                <a:ea typeface="DejaVu Sans"/>
              </a:rPr>
              <a:t>основы гражданства РФ</a:t>
            </a:r>
            <a:r>
              <a:rPr b="0" lang="ru-RU" sz="2000" spc="-1" strike="noStrike">
                <a:solidFill>
                  <a:srgbClr val="000000"/>
                </a:solidFill>
                <a:latin typeface="Times New Roman"/>
                <a:ea typeface="DejaVu Sans"/>
              </a:rPr>
              <a:t>. На основе положений Конституции РФ сформулируйте три подтверждения этой характеристики. </a:t>
            </a:r>
            <a:r>
              <a:rPr b="0" i="1" lang="ru-RU" sz="2000" spc="-1" strike="noStrike">
                <a:solidFill>
                  <a:srgbClr val="000000"/>
                </a:solidFill>
                <a:latin typeface="Times New Roman"/>
                <a:ea typeface="DejaVu Sans"/>
              </a:rPr>
              <a:t>(Каждое подтверждение должно быть сформулировано как распространённое предложение с опорой на  конкретное положение Конституции РФ. Указания в ответе номеров соответствующих статей Конституции и дословного воспроизведения их содержания не требуется).</a:t>
            </a:r>
            <a:endParaRPr b="0" lang="ru-RU" sz="2000" spc="-1" strike="noStrike">
              <a:latin typeface="Arial"/>
            </a:endParaRPr>
          </a:p>
          <a:p>
            <a:pPr>
              <a:lnSpc>
                <a:spcPct val="90000"/>
              </a:lnSpc>
              <a:spcBef>
                <a:spcPts val="1001"/>
              </a:spcBef>
              <a:tabLst>
                <a:tab algn="l" pos="0"/>
              </a:tabLst>
            </a:pPr>
            <a:r>
              <a:rPr b="0" i="1" lang="ru-RU" sz="2000" spc="-1" strike="noStrike">
                <a:solidFill>
                  <a:srgbClr val="000000"/>
                </a:solidFill>
                <a:latin typeface="Times New Roman"/>
                <a:ea typeface="DejaVu Sans"/>
              </a:rPr>
              <a:t>- </a:t>
            </a:r>
            <a:r>
              <a:rPr b="0" i="1" lang="ru-RU" sz="2000" spc="-1" strike="noStrike">
                <a:solidFill>
                  <a:srgbClr val="002060"/>
                </a:solidFill>
                <a:latin typeface="Times New Roman"/>
                <a:ea typeface="DejaVu Sans"/>
              </a:rPr>
              <a:t>гражданство РФ приобретается и прекращается в соответствии с федеральным законом, является единым и равным независимо от оснований приобретения</a:t>
            </a:r>
            <a:endParaRPr b="0" lang="ru-RU" sz="2000" spc="-1" strike="noStrike">
              <a:latin typeface="Arial"/>
            </a:endParaRPr>
          </a:p>
          <a:p>
            <a:pPr>
              <a:lnSpc>
                <a:spcPct val="90000"/>
              </a:lnSpc>
              <a:spcBef>
                <a:spcPts val="1001"/>
              </a:spcBef>
              <a:tabLst>
                <a:tab algn="l" pos="0"/>
              </a:tabLst>
            </a:pPr>
            <a:r>
              <a:rPr b="0" i="1" lang="ru-RU" sz="2000" spc="-1" strike="noStrike">
                <a:solidFill>
                  <a:srgbClr val="002060"/>
                </a:solidFill>
                <a:latin typeface="Times New Roman"/>
                <a:ea typeface="DejaVu Sans"/>
              </a:rPr>
              <a:t>- каждый гражданин РФ обладает на её территории всеми правами и свободами и несёт равные обязанности. Предусмотренные Конституцией РФ</a:t>
            </a:r>
            <a:endParaRPr b="0" lang="ru-RU" sz="2000" spc="-1" strike="noStrike">
              <a:latin typeface="Arial"/>
            </a:endParaRPr>
          </a:p>
          <a:p>
            <a:pPr>
              <a:lnSpc>
                <a:spcPct val="90000"/>
              </a:lnSpc>
              <a:spcBef>
                <a:spcPts val="1001"/>
              </a:spcBef>
              <a:tabLst>
                <a:tab algn="l" pos="0"/>
              </a:tabLst>
            </a:pPr>
            <a:r>
              <a:rPr b="0" i="1" lang="ru-RU" sz="2000" spc="-1" strike="noStrike">
                <a:solidFill>
                  <a:srgbClr val="002060"/>
                </a:solidFill>
                <a:latin typeface="Times New Roman"/>
                <a:ea typeface="DejaVu Sans"/>
              </a:rPr>
              <a:t>- гражданин РФ не может быть лишён своего гражданства или права изменить его</a:t>
            </a:r>
            <a:endParaRPr b="0" lang="ru-RU" sz="2000" spc="-1" strike="noStrike">
              <a:latin typeface="Arial"/>
            </a:endParaRPr>
          </a:p>
          <a:p>
            <a:pPr>
              <a:lnSpc>
                <a:spcPct val="90000"/>
              </a:lnSpc>
              <a:spcBef>
                <a:spcPts val="1001"/>
              </a:spcBef>
              <a:tabLst>
                <a:tab algn="l" pos="0"/>
              </a:tabLst>
            </a:pPr>
            <a:endParaRPr b="0" lang="ru-RU" sz="20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TextShape 1"/>
          <p:cNvSpPr txBox="1"/>
          <p:nvPr/>
        </p:nvSpPr>
        <p:spPr>
          <a:xfrm>
            <a:off x="347400" y="273600"/>
            <a:ext cx="8338680" cy="45360"/>
          </a:xfrm>
          <a:prstGeom prst="rect">
            <a:avLst/>
          </a:prstGeom>
          <a:noFill/>
          <a:ln w="0">
            <a:noFill/>
          </a:ln>
        </p:spPr>
        <p:txBody>
          <a:bodyPr lIns="0" rIns="0" tIns="0" bIns="0" anchor="ctr">
            <a:noAutofit/>
          </a:bodyPr>
          <a:p>
            <a:endParaRPr b="0" lang="ru-RU" sz="1800" spc="-1" strike="noStrike">
              <a:solidFill>
                <a:srgbClr val="000000"/>
              </a:solidFill>
              <a:latin typeface="Arial"/>
            </a:endParaRPr>
          </a:p>
        </p:txBody>
      </p:sp>
      <p:sp>
        <p:nvSpPr>
          <p:cNvPr id="111" name="TextShape 2"/>
          <p:cNvSpPr txBox="1"/>
          <p:nvPr/>
        </p:nvSpPr>
        <p:spPr>
          <a:xfrm>
            <a:off x="254520" y="624960"/>
            <a:ext cx="8431560" cy="6087960"/>
          </a:xfrm>
          <a:prstGeom prst="rect">
            <a:avLst/>
          </a:prstGeom>
          <a:noFill/>
          <a:ln w="0">
            <a:noFill/>
          </a:ln>
        </p:spPr>
        <p:txBody>
          <a:bodyPr lIns="0" rIns="0" tIns="0" bIns="0" anchor="ctr">
            <a:noAutofit/>
          </a:bodyPr>
          <a:p>
            <a:pPr marL="228600" indent="-228240">
              <a:lnSpc>
                <a:spcPct val="90000"/>
              </a:lnSpc>
              <a:spcBef>
                <a:spcPts val="1001"/>
              </a:spcBef>
              <a:buClr>
                <a:srgbClr val="000000"/>
              </a:buClr>
              <a:buFont typeface="Arial"/>
              <a:buChar char="•"/>
            </a:pPr>
            <a:r>
              <a:rPr b="0" lang="ru-RU" sz="2000" spc="-1" strike="noStrike">
                <a:solidFill>
                  <a:srgbClr val="000000"/>
                </a:solidFill>
                <a:latin typeface="Times New Roman"/>
                <a:ea typeface="DejaVu Sans"/>
              </a:rPr>
              <a:t>Конституция РФ </a:t>
            </a:r>
            <a:r>
              <a:rPr b="0" lang="ru-RU" sz="2000" spc="-1" strike="noStrike" u="sng">
                <a:solidFill>
                  <a:srgbClr val="000000"/>
                </a:solidFill>
                <a:uFillTx/>
                <a:latin typeface="Times New Roman"/>
                <a:ea typeface="DejaVu Sans"/>
              </a:rPr>
              <a:t>гарантирует поддержку гражданам, оказавшимся в трудных жизненных ситуациях.</a:t>
            </a:r>
            <a:endParaRPr b="0" lang="ru-RU" sz="2000" spc="-1" strike="noStrike">
              <a:latin typeface="Arial"/>
            </a:endParaRPr>
          </a:p>
          <a:p>
            <a:pPr>
              <a:lnSpc>
                <a:spcPct val="90000"/>
              </a:lnSpc>
              <a:spcBef>
                <a:spcPts val="1001"/>
              </a:spcBef>
            </a:pPr>
            <a:endParaRPr b="0" lang="ru-RU" sz="2000" spc="-1" strike="noStrike">
              <a:latin typeface="Arial"/>
            </a:endParaRPr>
          </a:p>
          <a:p>
            <a:pPr marL="228600" indent="-228240">
              <a:lnSpc>
                <a:spcPct val="90000"/>
              </a:lnSpc>
              <a:spcBef>
                <a:spcPts val="1001"/>
              </a:spcBef>
              <a:buClr>
                <a:srgbClr val="000000"/>
              </a:buClr>
              <a:buFont typeface="Arial"/>
              <a:buChar char="•"/>
            </a:pPr>
            <a:r>
              <a:rPr b="0" lang="ru-RU" sz="2000" spc="-1" strike="noStrike">
                <a:solidFill>
                  <a:srgbClr val="000000"/>
                </a:solidFill>
                <a:latin typeface="Times New Roman"/>
                <a:ea typeface="DejaVu Sans"/>
              </a:rPr>
              <a:t>Конституция РФ закрепляет </a:t>
            </a:r>
            <a:r>
              <a:rPr b="0" lang="ru-RU" sz="2000" spc="-1" strike="noStrike" u="sng">
                <a:solidFill>
                  <a:srgbClr val="000000"/>
                </a:solidFill>
                <a:uFillTx/>
                <a:latin typeface="Times New Roman"/>
                <a:ea typeface="DejaVu Sans"/>
              </a:rPr>
              <a:t>условия для удовлетворения потребности человека в труде.</a:t>
            </a:r>
            <a:r>
              <a:rPr b="0" lang="ru-RU" sz="2000" spc="-1" strike="noStrike">
                <a:solidFill>
                  <a:srgbClr val="000000"/>
                </a:solidFill>
                <a:latin typeface="Times New Roman"/>
                <a:ea typeface="DejaVu Sans"/>
              </a:rPr>
              <a:t> </a:t>
            </a:r>
            <a:endParaRPr b="0" lang="ru-RU" sz="2000" spc="-1" strike="noStrike">
              <a:latin typeface="Arial"/>
            </a:endParaRPr>
          </a:p>
          <a:p>
            <a:pPr>
              <a:lnSpc>
                <a:spcPct val="90000"/>
              </a:lnSpc>
              <a:spcBef>
                <a:spcPts val="1001"/>
              </a:spcBef>
            </a:pPr>
            <a:endParaRPr b="0" lang="ru-RU" sz="2000" spc="-1" strike="noStrike">
              <a:latin typeface="Arial"/>
            </a:endParaRPr>
          </a:p>
          <a:p>
            <a:pPr marL="228600" indent="-228240">
              <a:lnSpc>
                <a:spcPct val="90000"/>
              </a:lnSpc>
              <a:spcBef>
                <a:spcPts val="1001"/>
              </a:spcBef>
              <a:buClr>
                <a:srgbClr val="000000"/>
              </a:buClr>
              <a:buFont typeface="Arial"/>
              <a:buChar char="•"/>
            </a:pPr>
            <a:r>
              <a:rPr b="0" lang="ru-RU" sz="2000" spc="-1" strike="noStrike">
                <a:solidFill>
                  <a:srgbClr val="000000"/>
                </a:solidFill>
                <a:latin typeface="Times New Roman"/>
                <a:ea typeface="DejaVu Sans"/>
              </a:rPr>
              <a:t>Конституция РФ закрепляет </a:t>
            </a:r>
            <a:r>
              <a:rPr b="0" lang="ru-RU" sz="2000" spc="-1" strike="noStrike" u="sng">
                <a:solidFill>
                  <a:srgbClr val="000000"/>
                </a:solidFill>
                <a:uFillTx/>
                <a:latin typeface="Times New Roman"/>
                <a:ea typeface="DejaVu Sans"/>
              </a:rPr>
              <a:t>возможности человека реализовывать свой потенциал в экономической сфере.</a:t>
            </a:r>
            <a:endParaRPr b="0" lang="ru-RU" sz="2000" spc="-1" strike="noStrike">
              <a:latin typeface="Arial"/>
            </a:endParaRPr>
          </a:p>
          <a:p>
            <a:pPr>
              <a:lnSpc>
                <a:spcPct val="90000"/>
              </a:lnSpc>
              <a:spcBef>
                <a:spcPts val="1001"/>
              </a:spcBef>
            </a:pPr>
            <a:endParaRPr b="0" lang="ru-RU" sz="2000" spc="-1" strike="noStrike">
              <a:latin typeface="Arial"/>
            </a:endParaRPr>
          </a:p>
          <a:p>
            <a:pPr marL="228600" indent="-228240">
              <a:lnSpc>
                <a:spcPct val="90000"/>
              </a:lnSpc>
              <a:spcBef>
                <a:spcPts val="1001"/>
              </a:spcBef>
              <a:buClr>
                <a:srgbClr val="000000"/>
              </a:buClr>
              <a:buFont typeface="Arial"/>
              <a:buChar char="•"/>
            </a:pPr>
            <a:r>
              <a:rPr b="0" lang="ru-RU" sz="2000" spc="-1" strike="noStrike">
                <a:solidFill>
                  <a:srgbClr val="000000"/>
                </a:solidFill>
                <a:latin typeface="Times New Roman"/>
                <a:ea typeface="DejaVu Sans"/>
              </a:rPr>
              <a:t>Конституция РФ закрепляет </a:t>
            </a:r>
            <a:r>
              <a:rPr b="0" lang="ru-RU" sz="2000" spc="-1" strike="noStrike" u="sng">
                <a:solidFill>
                  <a:srgbClr val="000000"/>
                </a:solidFill>
                <a:uFillTx/>
                <a:latin typeface="Times New Roman"/>
                <a:ea typeface="DejaVu Sans"/>
              </a:rPr>
              <a:t>возможности человека действовать в соответствии со своими культурными запросами</a:t>
            </a:r>
            <a:endParaRPr b="0" lang="ru-RU" sz="2000" spc="-1" strike="noStrike">
              <a:latin typeface="Arial"/>
            </a:endParaRPr>
          </a:p>
          <a:p>
            <a:pPr>
              <a:lnSpc>
                <a:spcPct val="90000"/>
              </a:lnSpc>
              <a:spcBef>
                <a:spcPts val="1001"/>
              </a:spcBef>
            </a:pPr>
            <a:endParaRPr b="0" lang="ru-RU" sz="2000" spc="-1" strike="noStrike">
              <a:latin typeface="Arial"/>
            </a:endParaRPr>
          </a:p>
          <a:p>
            <a:pPr marL="228600" indent="-228240">
              <a:lnSpc>
                <a:spcPct val="90000"/>
              </a:lnSpc>
              <a:spcBef>
                <a:spcPts val="1001"/>
              </a:spcBef>
              <a:buClr>
                <a:srgbClr val="000000"/>
              </a:buClr>
              <a:buFont typeface="Arial"/>
              <a:buChar char="•"/>
            </a:pPr>
            <a:r>
              <a:rPr b="0" lang="ru-RU" sz="2000" spc="-1" strike="noStrike">
                <a:solidFill>
                  <a:srgbClr val="000000"/>
                </a:solidFill>
                <a:latin typeface="Times New Roman"/>
                <a:ea typeface="DejaVu Sans"/>
              </a:rPr>
              <a:t>Конституция Российской Федерации закрепляет основы конституционного строя нашего государства, права и свободы человека и гражданина. Какие положения Конституции РФ подтверждают следующие характеристики нашего государства: </a:t>
            </a:r>
            <a:r>
              <a:rPr b="0" lang="ru-RU" sz="2000" spc="-1" strike="noStrike" u="sng">
                <a:solidFill>
                  <a:srgbClr val="000000"/>
                </a:solidFill>
                <a:uFillTx/>
                <a:latin typeface="Times New Roman"/>
                <a:ea typeface="DejaVu Sans"/>
              </a:rPr>
              <a:t>1) идеологическое многообразие, 2) наличие условий для свободного предпринимательства, 3) реализация принципа разделения государственной власти? </a:t>
            </a:r>
            <a:endParaRPr b="0" lang="ru-RU" sz="20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TextShape 1"/>
          <p:cNvSpPr txBox="1"/>
          <p:nvPr/>
        </p:nvSpPr>
        <p:spPr>
          <a:xfrm>
            <a:off x="457200" y="331560"/>
            <a:ext cx="8228880" cy="45360"/>
          </a:xfrm>
          <a:prstGeom prst="rect">
            <a:avLst/>
          </a:prstGeom>
          <a:noFill/>
          <a:ln w="0">
            <a:noFill/>
          </a:ln>
        </p:spPr>
        <p:txBody>
          <a:bodyPr lIns="0" rIns="0" tIns="0" bIns="0" anchor="ctr">
            <a:noAutofit/>
          </a:bodyPr>
          <a:p>
            <a:endParaRPr b="0" lang="ru-RU" sz="1800" spc="-1" strike="noStrike">
              <a:solidFill>
                <a:srgbClr val="000000"/>
              </a:solidFill>
              <a:latin typeface="Arial"/>
            </a:endParaRPr>
          </a:p>
        </p:txBody>
      </p:sp>
      <p:sp>
        <p:nvSpPr>
          <p:cNvPr id="113" name="TextShape 2"/>
          <p:cNvSpPr txBox="1"/>
          <p:nvPr/>
        </p:nvSpPr>
        <p:spPr>
          <a:xfrm>
            <a:off x="138960" y="377280"/>
            <a:ext cx="8547120" cy="6324120"/>
          </a:xfrm>
          <a:prstGeom prst="rect">
            <a:avLst/>
          </a:prstGeom>
          <a:noFill/>
          <a:ln w="0">
            <a:noFill/>
          </a:ln>
        </p:spPr>
        <p:txBody>
          <a:bodyPr lIns="0" rIns="0" tIns="0" bIns="0" anchor="ctr">
            <a:noAutofit/>
          </a:bodyPr>
          <a:p>
            <a:pPr marL="228600" indent="-228240">
              <a:lnSpc>
                <a:spcPct val="90000"/>
              </a:lnSpc>
              <a:spcBef>
                <a:spcPts val="1001"/>
              </a:spcBef>
              <a:buClr>
                <a:srgbClr val="000000"/>
              </a:buClr>
              <a:buFont typeface="Arial"/>
              <a:buChar char="•"/>
            </a:pPr>
            <a:r>
              <a:rPr b="0" lang="ru-RU" sz="2000" spc="-1" strike="noStrike">
                <a:solidFill>
                  <a:srgbClr val="000000"/>
                </a:solidFill>
                <a:latin typeface="Times New Roman"/>
                <a:ea typeface="DejaVu Sans"/>
              </a:rPr>
              <a:t>Задания 24-25</a:t>
            </a:r>
            <a:endParaRPr b="0" lang="ru-RU" sz="2000" spc="-1" strike="noStrike">
              <a:latin typeface="Arial"/>
            </a:endParaRPr>
          </a:p>
          <a:p>
            <a:pPr>
              <a:lnSpc>
                <a:spcPct val="90000"/>
              </a:lnSpc>
              <a:spcBef>
                <a:spcPts val="1001"/>
              </a:spcBef>
              <a:tabLst>
                <a:tab algn="l" pos="0"/>
              </a:tabLst>
            </a:pPr>
            <a:r>
              <a:rPr b="0" lang="ru-RU" sz="2000" spc="-1" strike="noStrike">
                <a:solidFill>
                  <a:srgbClr val="000000"/>
                </a:solidFill>
                <a:latin typeface="Times New Roman"/>
                <a:ea typeface="DejaVu Sans"/>
              </a:rPr>
              <a:t> </a:t>
            </a:r>
            <a:r>
              <a:rPr b="0" lang="ru-RU" sz="2000" spc="-1" strike="noStrike">
                <a:solidFill>
                  <a:srgbClr val="000000"/>
                </a:solidFill>
                <a:latin typeface="Times New Roman"/>
                <a:ea typeface="DejaVu Sans"/>
              </a:rPr>
              <a:t>Вам необходимо подготовить доклад по теме </a:t>
            </a:r>
            <a:r>
              <a:rPr b="1" lang="ru-RU" sz="2000" spc="-1" strike="noStrike">
                <a:solidFill>
                  <a:srgbClr val="000000"/>
                </a:solidFill>
                <a:latin typeface="Times New Roman"/>
                <a:ea typeface="DejaVu Sans"/>
              </a:rPr>
              <a:t>«Конституционно-правовой статус человека и гражданина»</a:t>
            </a:r>
            <a:r>
              <a:rPr b="0" lang="ru-RU" sz="2000" spc="-1" strike="noStrike">
                <a:solidFill>
                  <a:srgbClr val="000000"/>
                </a:solidFill>
                <a:latin typeface="Times New Roman"/>
                <a:ea typeface="DejaVu Sans"/>
              </a:rPr>
              <a:t>.</a:t>
            </a:r>
            <a:endParaRPr b="0" lang="ru-RU" sz="2000" spc="-1" strike="noStrike">
              <a:latin typeface="Arial"/>
            </a:endParaRPr>
          </a:p>
          <a:p>
            <a:pPr>
              <a:lnSpc>
                <a:spcPct val="90000"/>
              </a:lnSpc>
              <a:spcBef>
                <a:spcPts val="1001"/>
              </a:spcBef>
              <a:tabLst>
                <a:tab algn="l" pos="0"/>
              </a:tabLst>
            </a:pPr>
            <a:r>
              <a:rPr b="0" lang="ru-RU" sz="2000" spc="-1" strike="noStrike">
                <a:solidFill>
                  <a:srgbClr val="000000"/>
                </a:solidFill>
                <a:latin typeface="Times New Roman"/>
                <a:ea typeface="DejaVu Sans"/>
              </a:rPr>
              <a:t>Используя обществоведческие знания, составьте сложный план, позволяющий раскрыть по существу тему </a:t>
            </a:r>
            <a:r>
              <a:rPr b="1" lang="ru-RU" sz="2000" spc="-1" strike="noStrike">
                <a:solidFill>
                  <a:srgbClr val="000000"/>
                </a:solidFill>
                <a:latin typeface="Times New Roman"/>
                <a:ea typeface="DejaVu Sans"/>
              </a:rPr>
              <a:t>«Конституционно-правовой статус человека и гражданина»</a:t>
            </a:r>
            <a:r>
              <a:rPr b="0" lang="ru-RU" sz="2000" spc="-1" strike="noStrike">
                <a:solidFill>
                  <a:srgbClr val="000000"/>
                </a:solidFill>
                <a:latin typeface="Times New Roman"/>
                <a:ea typeface="DejaVu Sans"/>
              </a:rPr>
              <a:t>. Сложный план должен содержать не менее трёх пунктов, непосредственно раскрывающих тему по существу, из которых два или более детализированы в подпунктах. </a:t>
            </a:r>
            <a:r>
              <a:rPr b="0" i="1" lang="ru-RU" sz="2000" spc="-1" strike="noStrike">
                <a:solidFill>
                  <a:srgbClr val="000000"/>
                </a:solidFill>
                <a:latin typeface="Times New Roman"/>
                <a:ea typeface="DejaVu Sans"/>
              </a:rPr>
              <a:t>(Количество подпунктов каждого</a:t>
            </a:r>
            <a:r>
              <a:rPr b="0" lang="ru-RU" sz="2000" spc="-1" strike="noStrike">
                <a:solidFill>
                  <a:srgbClr val="000000"/>
                </a:solidFill>
                <a:latin typeface="Times New Roman"/>
                <a:ea typeface="DejaVu Sans"/>
              </a:rPr>
              <a:t> </a:t>
            </a:r>
            <a:r>
              <a:rPr b="0" i="1" lang="ru-RU" sz="2000" spc="-1" strike="noStrike">
                <a:solidFill>
                  <a:srgbClr val="000000"/>
                </a:solidFill>
                <a:latin typeface="Times New Roman"/>
                <a:ea typeface="DejaVu Sans"/>
              </a:rPr>
              <a:t>детализированного пункта должно быть не менее трёх, за исключением случаев, когда с точки зрения общественных наук возможно только два подпункта.)</a:t>
            </a:r>
            <a:endParaRPr b="0" lang="ru-RU" sz="2000" spc="-1" strike="noStrike">
              <a:latin typeface="Arial"/>
            </a:endParaRPr>
          </a:p>
          <a:p>
            <a:pPr>
              <a:lnSpc>
                <a:spcPct val="90000"/>
              </a:lnSpc>
              <a:spcBef>
                <a:spcPts val="1001"/>
              </a:spcBef>
              <a:tabLst>
                <a:tab algn="l" pos="0"/>
              </a:tabLst>
            </a:pPr>
            <a:r>
              <a:rPr b="0" lang="ru-RU" sz="2000" spc="-1" strike="noStrike">
                <a:solidFill>
                  <a:srgbClr val="000000"/>
                </a:solidFill>
                <a:latin typeface="Times New Roman"/>
                <a:ea typeface="DejaVu Sans"/>
              </a:rPr>
              <a:t>Обоснуйте мысль о том, что правовой статус человека и гражданина требует конституционного закрепления. </a:t>
            </a:r>
            <a:r>
              <a:rPr b="0" i="1" lang="ru-RU" sz="2000" spc="-1" strike="noStrike">
                <a:solidFill>
                  <a:srgbClr val="000000"/>
                </a:solidFill>
                <a:latin typeface="Times New Roman"/>
                <a:ea typeface="DejaVu Sans"/>
              </a:rPr>
              <a:t>(Обоснование может быть дано в одном или нескольких распространённых предложениях.)</a:t>
            </a:r>
            <a:endParaRPr b="0" lang="ru-RU" sz="2000" spc="-1" strike="noStrike">
              <a:latin typeface="Arial"/>
            </a:endParaRPr>
          </a:p>
          <a:p>
            <a:pPr>
              <a:lnSpc>
                <a:spcPct val="90000"/>
              </a:lnSpc>
              <a:spcBef>
                <a:spcPts val="1001"/>
              </a:spcBef>
              <a:tabLst>
                <a:tab algn="l" pos="0"/>
              </a:tabLst>
            </a:pPr>
            <a:r>
              <a:rPr b="0" lang="ru-RU" sz="2000" spc="-1" strike="noStrike">
                <a:solidFill>
                  <a:srgbClr val="000000"/>
                </a:solidFill>
                <a:latin typeface="Times New Roman"/>
                <a:ea typeface="DejaVu Sans"/>
              </a:rPr>
              <a:t>Какие права относятся к группе личных (гражданских) прав? (Назовите любые три из них) Для каждого из них приведите по одному примеру, иллюстрирующему государственную защиту этого права в РФ. </a:t>
            </a:r>
            <a:r>
              <a:rPr b="0" i="1" lang="ru-RU" sz="2000" spc="-1" strike="noStrike">
                <a:solidFill>
                  <a:srgbClr val="000000"/>
                </a:solidFill>
                <a:latin typeface="Times New Roman"/>
                <a:ea typeface="DejaVu Sans"/>
              </a:rPr>
              <a:t>(Каждый пример должен быть сформулирован развёрнуто. В совокупности примеры должны иллюстрировать три способа государственной защиты личных прав в РФ)</a:t>
            </a:r>
            <a:endParaRPr b="0" lang="ru-RU" sz="2000" spc="-1" strike="noStrike">
              <a:latin typeface="Arial"/>
            </a:endParaRPr>
          </a:p>
          <a:p>
            <a:pPr>
              <a:lnSpc>
                <a:spcPct val="90000"/>
              </a:lnSpc>
              <a:spcBef>
                <a:spcPts val="1001"/>
              </a:spcBef>
              <a:tabLst>
                <a:tab algn="l" pos="0"/>
              </a:tabLst>
            </a:pPr>
            <a:endParaRPr b="0" lang="ru-RU" sz="2000" spc="-1" strike="noStrike">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TextShape 1"/>
          <p:cNvSpPr txBox="1"/>
          <p:nvPr/>
        </p:nvSpPr>
        <p:spPr>
          <a:xfrm rot="10800000">
            <a:off x="277920" y="173520"/>
            <a:ext cx="8246160" cy="370080"/>
          </a:xfrm>
          <a:prstGeom prst="rect">
            <a:avLst/>
          </a:prstGeom>
          <a:noFill/>
          <a:ln w="0">
            <a:noFill/>
          </a:ln>
        </p:spPr>
        <p:txBody>
          <a:bodyPr lIns="0" rIns="0" tIns="0" bIns="0" anchor="ctr">
            <a:noAutofit/>
          </a:bodyPr>
          <a:p>
            <a:endParaRPr b="0" lang="ru-RU" sz="1800" spc="-1" strike="noStrike">
              <a:solidFill>
                <a:srgbClr val="000000"/>
              </a:solidFill>
              <a:latin typeface="Arial"/>
            </a:endParaRPr>
          </a:p>
        </p:txBody>
      </p:sp>
      <p:sp>
        <p:nvSpPr>
          <p:cNvPr id="115" name="TextShape 2"/>
          <p:cNvSpPr txBox="1"/>
          <p:nvPr/>
        </p:nvSpPr>
        <p:spPr>
          <a:xfrm>
            <a:off x="150480" y="763920"/>
            <a:ext cx="8535600" cy="5925960"/>
          </a:xfrm>
          <a:prstGeom prst="rect">
            <a:avLst/>
          </a:prstGeom>
          <a:noFill/>
          <a:ln w="0">
            <a:noFill/>
          </a:ln>
        </p:spPr>
        <p:txBody>
          <a:bodyPr lIns="0" rIns="0" tIns="0" bIns="0" anchor="ctr">
            <a:noAutofit/>
          </a:bodyPr>
          <a:p>
            <a:pPr marL="228600" indent="-228240">
              <a:lnSpc>
                <a:spcPct val="90000"/>
              </a:lnSpc>
              <a:spcBef>
                <a:spcPts val="1001"/>
              </a:spcBef>
              <a:buClr>
                <a:srgbClr val="000000"/>
              </a:buClr>
              <a:buFont typeface="Arial"/>
              <a:buChar char="•"/>
            </a:pPr>
            <a:r>
              <a:rPr b="0" lang="ru-RU" sz="2000" spc="-1" strike="noStrike">
                <a:solidFill>
                  <a:srgbClr val="000000"/>
                </a:solidFill>
                <a:latin typeface="Times New Roman"/>
                <a:ea typeface="DejaVu Sans"/>
              </a:rPr>
              <a:t>Вам необходимо подготовить доклад по теме </a:t>
            </a:r>
            <a:r>
              <a:rPr b="1" lang="ru-RU" sz="2000" spc="-1" strike="noStrike">
                <a:solidFill>
                  <a:srgbClr val="000000"/>
                </a:solidFill>
                <a:latin typeface="Times New Roman"/>
                <a:ea typeface="DejaVu Sans"/>
              </a:rPr>
              <a:t>«Федеральное собрание — парламент Российской Федерации»</a:t>
            </a:r>
            <a:r>
              <a:rPr b="0" lang="ru-RU" sz="2000" spc="-1" strike="noStrike">
                <a:solidFill>
                  <a:srgbClr val="000000"/>
                </a:solidFill>
                <a:latin typeface="Times New Roman"/>
                <a:ea typeface="DejaVu Sans"/>
              </a:rPr>
              <a:t>.</a:t>
            </a:r>
            <a:endParaRPr b="0" lang="ru-RU" sz="2000" spc="-1" strike="noStrike">
              <a:latin typeface="Arial"/>
            </a:endParaRPr>
          </a:p>
          <a:p>
            <a:pPr>
              <a:lnSpc>
                <a:spcPct val="90000"/>
              </a:lnSpc>
              <a:spcBef>
                <a:spcPts val="1001"/>
              </a:spcBef>
              <a:tabLst>
                <a:tab algn="l" pos="0"/>
              </a:tabLst>
            </a:pPr>
            <a:r>
              <a:rPr b="0" lang="ru-RU" sz="2000" spc="-1" strike="noStrike">
                <a:solidFill>
                  <a:srgbClr val="000000"/>
                </a:solidFill>
                <a:latin typeface="Times New Roman"/>
                <a:ea typeface="DejaVu Sans"/>
              </a:rPr>
              <a:t>Используя обществоведческие знания, составьте сложный план, позволяющий раскрыть по существу тему </a:t>
            </a:r>
            <a:r>
              <a:rPr b="1" lang="ru-RU" sz="2000" spc="-1" strike="noStrike">
                <a:solidFill>
                  <a:srgbClr val="000000"/>
                </a:solidFill>
                <a:latin typeface="Times New Roman"/>
                <a:ea typeface="DejaVu Sans"/>
              </a:rPr>
              <a:t>«Федеральное собрание — парламент Российской Федерации» </a:t>
            </a:r>
            <a:r>
              <a:rPr b="0" lang="ru-RU" sz="2000" spc="-1" strike="noStrike">
                <a:solidFill>
                  <a:srgbClr val="000000"/>
                </a:solidFill>
                <a:latin typeface="Times New Roman"/>
                <a:ea typeface="DejaVu Sans"/>
              </a:rPr>
              <a:t>Сложный план должен содержать не менее трёх пунктов, непосредственно раскрывающих тему по существу, из которых два или более детализированы в подпунктах. </a:t>
            </a:r>
            <a:r>
              <a:rPr b="0" i="1" lang="ru-RU" sz="2000" spc="-1" strike="noStrike">
                <a:solidFill>
                  <a:srgbClr val="000000"/>
                </a:solidFill>
                <a:latin typeface="Times New Roman"/>
                <a:ea typeface="DejaVu Sans"/>
              </a:rPr>
              <a:t>(Количество подпунктов каждого детализированного пункта должно быть не менее трёх, за исключением случаев, когда с точки зрения общественных наук возможно только два подпункта.)</a:t>
            </a:r>
            <a:endParaRPr b="0" lang="ru-RU" sz="2000" spc="-1" strike="noStrike">
              <a:latin typeface="Arial"/>
            </a:endParaRPr>
          </a:p>
          <a:p>
            <a:pPr>
              <a:lnSpc>
                <a:spcPct val="90000"/>
              </a:lnSpc>
              <a:spcBef>
                <a:spcPts val="1001"/>
              </a:spcBef>
              <a:tabLst>
                <a:tab algn="l" pos="0"/>
              </a:tabLst>
            </a:pPr>
            <a:r>
              <a:rPr b="0" lang="ru-RU" sz="2000" spc="-1" strike="noStrike">
                <a:solidFill>
                  <a:srgbClr val="000000"/>
                </a:solidFill>
                <a:latin typeface="Times New Roman"/>
                <a:ea typeface="DejaVu Sans"/>
              </a:rPr>
              <a:t>Обоснуйте мысль о том, что состав парламента должен регулярно обновляться посредством демократических выборов. </a:t>
            </a:r>
            <a:r>
              <a:rPr b="0" i="1" lang="ru-RU" sz="2000" spc="-1" strike="noStrike">
                <a:solidFill>
                  <a:srgbClr val="000000"/>
                </a:solidFill>
                <a:latin typeface="Times New Roman"/>
                <a:ea typeface="DejaVu Sans"/>
              </a:rPr>
              <a:t>(Обоснование может быть дано в одном или нескольких распространённых предложениях.)</a:t>
            </a:r>
            <a:endParaRPr b="0" lang="ru-RU" sz="2000" spc="-1" strike="noStrike">
              <a:latin typeface="Arial"/>
            </a:endParaRPr>
          </a:p>
          <a:p>
            <a:pPr>
              <a:lnSpc>
                <a:spcPct val="90000"/>
              </a:lnSpc>
              <a:spcBef>
                <a:spcPts val="1001"/>
              </a:spcBef>
              <a:tabLst>
                <a:tab algn="l" pos="0"/>
              </a:tabLst>
            </a:pPr>
            <a:r>
              <a:rPr b="0" lang="ru-RU" sz="2000" spc="-1" strike="noStrike">
                <a:solidFill>
                  <a:srgbClr val="000000"/>
                </a:solidFill>
                <a:latin typeface="Times New Roman"/>
                <a:ea typeface="DejaVu Sans"/>
              </a:rPr>
              <a:t>Какие политические партии вошли в состав Государственной Думы восьмого созыва? (Назовите любые три из них) Для каждой из них приведите по одному примеру, иллюстрирующему реализацию любой функции парламентской партии в РФ. </a:t>
            </a:r>
            <a:r>
              <a:rPr b="0" i="1" lang="ru-RU" sz="2000" spc="-1" strike="noStrike">
                <a:solidFill>
                  <a:srgbClr val="000000"/>
                </a:solidFill>
                <a:latin typeface="Times New Roman"/>
                <a:ea typeface="DejaVu Sans"/>
              </a:rPr>
              <a:t>(Каждый пример должен быть сформулирован развёрнуто. В совокупности примеры должны иллюстрировать три способа государственной защиты личных прав в РФ)</a:t>
            </a:r>
            <a:endParaRPr b="0" lang="ru-RU" sz="2000" spc="-1" strike="noStrike">
              <a:latin typeface="Arial"/>
            </a:endParaRPr>
          </a:p>
          <a:p>
            <a:pPr>
              <a:lnSpc>
                <a:spcPct val="90000"/>
              </a:lnSpc>
              <a:spcBef>
                <a:spcPts val="1001"/>
              </a:spcBef>
              <a:tabLst>
                <a:tab algn="l" pos="0"/>
              </a:tabLst>
            </a:pPr>
            <a:endParaRPr b="0" lang="ru-RU" sz="2000" spc="-1" strike="noStrike">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TextShape 1"/>
          <p:cNvSpPr txBox="1"/>
          <p:nvPr/>
        </p:nvSpPr>
        <p:spPr>
          <a:xfrm>
            <a:off x="312480" y="231480"/>
            <a:ext cx="8390880" cy="69120"/>
          </a:xfrm>
          <a:prstGeom prst="rect">
            <a:avLst/>
          </a:prstGeom>
          <a:noFill/>
          <a:ln w="0">
            <a:noFill/>
          </a:ln>
        </p:spPr>
        <p:txBody>
          <a:bodyPr lIns="0" rIns="0" tIns="0" bIns="0" anchor="ctr">
            <a:noAutofit/>
          </a:bodyPr>
          <a:p>
            <a:endParaRPr b="0" lang="ru-RU" sz="1800" spc="-1" strike="noStrike">
              <a:solidFill>
                <a:srgbClr val="000000"/>
              </a:solidFill>
              <a:latin typeface="Arial"/>
            </a:endParaRPr>
          </a:p>
        </p:txBody>
      </p:sp>
      <p:sp>
        <p:nvSpPr>
          <p:cNvPr id="117" name="TextShape 2"/>
          <p:cNvSpPr txBox="1"/>
          <p:nvPr/>
        </p:nvSpPr>
        <p:spPr>
          <a:xfrm>
            <a:off x="219960" y="543960"/>
            <a:ext cx="8466120" cy="6134400"/>
          </a:xfrm>
          <a:prstGeom prst="rect">
            <a:avLst/>
          </a:prstGeom>
          <a:noFill/>
          <a:ln w="0">
            <a:noFill/>
          </a:ln>
        </p:spPr>
        <p:txBody>
          <a:bodyPr lIns="0" rIns="0" tIns="0" bIns="0" anchor="ctr">
            <a:noAutofit/>
          </a:bodyPr>
          <a:p>
            <a:pPr marL="228600" indent="-228240">
              <a:lnSpc>
                <a:spcPct val="90000"/>
              </a:lnSpc>
              <a:spcBef>
                <a:spcPts val="1001"/>
              </a:spcBef>
              <a:buClr>
                <a:srgbClr val="000000"/>
              </a:buClr>
              <a:buFont typeface="Arial"/>
              <a:buChar char="•"/>
            </a:pPr>
            <a:r>
              <a:rPr b="0" lang="ru-RU" sz="1800" spc="-1" strike="noStrike">
                <a:solidFill>
                  <a:srgbClr val="000000"/>
                </a:solidFill>
                <a:latin typeface="Arial"/>
                <a:ea typeface="DejaVu Sans"/>
              </a:rPr>
              <a:t>Вам необходимо подготовить доклад по теме </a:t>
            </a:r>
            <a:r>
              <a:rPr b="1" lang="ru-RU" sz="1800" spc="-1" strike="noStrike">
                <a:solidFill>
                  <a:srgbClr val="000000"/>
                </a:solidFill>
                <a:latin typeface="Arial"/>
                <a:ea typeface="DejaVu Sans"/>
              </a:rPr>
              <a:t>«Местное самоуправление в РФ»</a:t>
            </a:r>
            <a:r>
              <a:rPr b="0" lang="ru-RU" sz="1800" spc="-1" strike="noStrike">
                <a:solidFill>
                  <a:srgbClr val="000000"/>
                </a:solidFill>
                <a:latin typeface="Arial"/>
                <a:ea typeface="DejaVu Sans"/>
              </a:rPr>
              <a:t>.</a:t>
            </a:r>
            <a:endParaRPr b="0" lang="ru-RU" sz="1800" spc="-1" strike="noStrike">
              <a:latin typeface="Arial"/>
            </a:endParaRPr>
          </a:p>
          <a:p>
            <a:pPr>
              <a:lnSpc>
                <a:spcPct val="90000"/>
              </a:lnSpc>
              <a:spcBef>
                <a:spcPts val="1001"/>
              </a:spcBef>
              <a:tabLst>
                <a:tab algn="l" pos="0"/>
              </a:tabLst>
            </a:pPr>
            <a:r>
              <a:rPr b="0" lang="ru-RU" sz="1800" spc="-1" strike="noStrike">
                <a:solidFill>
                  <a:srgbClr val="000000"/>
                </a:solidFill>
                <a:latin typeface="Arial"/>
                <a:ea typeface="DejaVu Sans"/>
              </a:rPr>
              <a:t>Используя обществоведческие знания, составьте сложный план, позволяющий раскрыть по существу тему </a:t>
            </a:r>
            <a:r>
              <a:rPr b="1" lang="ru-RU" sz="1800" spc="-1" strike="noStrike">
                <a:solidFill>
                  <a:srgbClr val="000000"/>
                </a:solidFill>
                <a:latin typeface="Arial"/>
                <a:ea typeface="DejaVu Sans"/>
              </a:rPr>
              <a:t>«Местное самоуправление в РФ». </a:t>
            </a:r>
            <a:r>
              <a:rPr b="0" lang="ru-RU" sz="1800" spc="-1" strike="noStrike">
                <a:solidFill>
                  <a:srgbClr val="000000"/>
                </a:solidFill>
                <a:latin typeface="Arial"/>
                <a:ea typeface="DejaVu Sans"/>
              </a:rPr>
              <a:t>Сложный план должен содержать не менее трёх пунктов, непосредственно раскрывающих тему по существу, из которых два или более детализированы в подпунктах. </a:t>
            </a:r>
            <a:r>
              <a:rPr b="0" i="1" lang="ru-RU" sz="1800" spc="-1" strike="noStrike">
                <a:solidFill>
                  <a:srgbClr val="000000"/>
                </a:solidFill>
                <a:latin typeface="Arial"/>
                <a:ea typeface="DejaVu Sans"/>
              </a:rPr>
              <a:t>(Количество подпунктов каждого детализированного пункта должно быть не менее трёх, за исключением случаев, когда с точки зрения общественных наук возможно только два подпункта.)</a:t>
            </a:r>
            <a:endParaRPr b="0" lang="ru-RU" sz="1800" spc="-1" strike="noStrike">
              <a:latin typeface="Arial"/>
            </a:endParaRPr>
          </a:p>
          <a:p>
            <a:pPr>
              <a:lnSpc>
                <a:spcPct val="90000"/>
              </a:lnSpc>
              <a:spcBef>
                <a:spcPts val="1001"/>
              </a:spcBef>
              <a:tabLst>
                <a:tab algn="l" pos="0"/>
              </a:tabLst>
            </a:pPr>
            <a:r>
              <a:rPr b="0" lang="ru-RU" sz="1800" spc="-1" strike="noStrike">
                <a:solidFill>
                  <a:srgbClr val="000000"/>
                </a:solidFill>
                <a:latin typeface="Arial"/>
                <a:ea typeface="DejaVu Sans"/>
              </a:rPr>
              <a:t>Обоснуйте мысль о том, что развитая система местного самоуправления (МСУ) – необходимый элемент демократического общества. </a:t>
            </a:r>
            <a:r>
              <a:rPr b="0" i="1" lang="ru-RU" sz="1800" spc="-1" strike="noStrike">
                <a:solidFill>
                  <a:srgbClr val="000000"/>
                </a:solidFill>
                <a:latin typeface="Arial"/>
                <a:ea typeface="DejaVu Sans"/>
              </a:rPr>
              <a:t>(Обоснование может быть дано в одном или нескольких распространённых предложениях.)</a:t>
            </a:r>
            <a:endParaRPr b="0" lang="ru-RU" sz="1800" spc="-1" strike="noStrike">
              <a:latin typeface="Arial"/>
            </a:endParaRPr>
          </a:p>
          <a:p>
            <a:pPr>
              <a:lnSpc>
                <a:spcPct val="90000"/>
              </a:lnSpc>
              <a:spcBef>
                <a:spcPts val="1001"/>
              </a:spcBef>
              <a:tabLst>
                <a:tab algn="l" pos="0"/>
              </a:tabLst>
            </a:pPr>
            <a:r>
              <a:rPr b="0" lang="ru-RU" sz="1800" spc="-1" strike="noStrike">
                <a:solidFill>
                  <a:srgbClr val="000000"/>
                </a:solidFill>
                <a:latin typeface="Arial"/>
                <a:ea typeface="DejaVu Sans"/>
              </a:rPr>
              <a:t>Какими правами обладают органы местного самоуправления на своей территории? (Назовите любые три из них) Для каждого из них приведите по одному примеру, иллюстрирующему реализацию права органов местного самоуправления (МСУ) на территории муниципального образования (города, посёлка, села), в котором вы проживаете. </a:t>
            </a:r>
            <a:r>
              <a:rPr b="0" i="1" lang="ru-RU" sz="1800" spc="-1" strike="noStrike">
                <a:solidFill>
                  <a:srgbClr val="000000"/>
                </a:solidFill>
                <a:latin typeface="Arial"/>
                <a:ea typeface="DejaVu Sans"/>
              </a:rPr>
              <a:t>(Каждый пример должен быть</a:t>
            </a:r>
            <a:r>
              <a:rPr b="0" lang="ru-RU" sz="1800" spc="-1" strike="noStrike">
                <a:solidFill>
                  <a:srgbClr val="000000"/>
                </a:solidFill>
                <a:latin typeface="Arial"/>
                <a:ea typeface="DejaVu Sans"/>
              </a:rPr>
              <a:t> </a:t>
            </a:r>
            <a:r>
              <a:rPr b="0" i="1" lang="ru-RU" sz="1800" spc="-1" strike="noStrike">
                <a:solidFill>
                  <a:srgbClr val="000000"/>
                </a:solidFill>
                <a:latin typeface="Arial"/>
                <a:ea typeface="DejaVu Sans"/>
              </a:rPr>
              <a:t>сформулирован развёрнуто. В совокупности примеры должны иллюстрировать реализацию трёх прав органов МСУ в РФ)</a:t>
            </a:r>
            <a:endParaRPr b="0" lang="ru-RU" sz="1800" spc="-1" strike="noStrike">
              <a:latin typeface="Arial"/>
            </a:endParaRPr>
          </a:p>
          <a:p>
            <a:pPr>
              <a:lnSpc>
                <a:spcPct val="90000"/>
              </a:lnSpc>
              <a:spcBef>
                <a:spcPts val="1001"/>
              </a:spcBef>
              <a:tabLst>
                <a:tab algn="l" pos="0"/>
              </a:tabLst>
            </a:pPr>
            <a:endParaRPr b="0" lang="ru-RU" sz="18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7" name="CustomShape 1"/>
          <p:cNvSpPr/>
          <p:nvPr/>
        </p:nvSpPr>
        <p:spPr>
          <a:xfrm>
            <a:off x="1187640" y="188640"/>
            <a:ext cx="7268400" cy="6478560"/>
          </a:xfrm>
          <a:prstGeom prst="rect">
            <a:avLst/>
          </a:prstGeom>
          <a:noFill/>
          <a:ln w="0">
            <a:noFill/>
          </a:ln>
        </p:spPr>
        <p:style>
          <a:lnRef idx="0"/>
          <a:fillRef idx="0"/>
          <a:effectRef idx="0"/>
          <a:fontRef idx="minor"/>
        </p:style>
        <p:txBody>
          <a:bodyPr lIns="90000" rIns="90000" tIns="45000" bIns="45000" anchor="ctr">
            <a:normAutofit/>
          </a:bodyPr>
          <a:p>
            <a:pPr algn="just">
              <a:lnSpc>
                <a:spcPct val="100000"/>
              </a:lnSpc>
            </a:pPr>
            <a:r>
              <a:rPr b="0" lang="ru-RU" sz="2000" spc="-1" strike="noStrike">
                <a:solidFill>
                  <a:srgbClr val="000000"/>
                </a:solidFill>
                <a:latin typeface="Times New Roman"/>
                <a:ea typeface="DejaVu Sans"/>
              </a:rPr>
              <a:t> </a:t>
            </a:r>
            <a:r>
              <a:rPr b="0" lang="ru-RU" sz="2000" spc="-1" strike="noStrike">
                <a:solidFill>
                  <a:srgbClr val="000000"/>
                </a:solidFill>
                <a:latin typeface="Times New Roman"/>
                <a:ea typeface="DejaVu Sans"/>
              </a:rPr>
              <a:t>В новой версии КИМ ЕГЭ-2022 на проверку знания Конституции ориентированы задания </a:t>
            </a:r>
            <a:r>
              <a:rPr b="1" lang="ru-RU" sz="2000" spc="-1" strike="noStrike">
                <a:solidFill>
                  <a:srgbClr val="002060"/>
                </a:solidFill>
                <a:latin typeface="Times New Roman"/>
                <a:ea typeface="DejaVu Sans"/>
              </a:rPr>
              <a:t>12, 13 и 23.</a:t>
            </a:r>
            <a:r>
              <a:rPr b="0" lang="ru-RU" sz="2000" spc="-1" strike="noStrike">
                <a:solidFill>
                  <a:srgbClr val="000000"/>
                </a:solidFill>
                <a:latin typeface="Times New Roman"/>
                <a:ea typeface="DejaVu Sans"/>
              </a:rPr>
              <a:t> Отметим, что задание 12 во всех вариантах проверяет знание </a:t>
            </a:r>
            <a:r>
              <a:rPr b="0" i="1" lang="ru-RU" sz="2000" spc="-1" strike="noStrike">
                <a:solidFill>
                  <a:srgbClr val="000000"/>
                </a:solidFill>
                <a:latin typeface="Times New Roman"/>
                <a:ea typeface="DejaVu Sans"/>
              </a:rPr>
              <a:t>основ конституционного строя Российской Федерации, прав и свобод человека и гражданина </a:t>
            </a:r>
            <a:r>
              <a:rPr b="0" lang="ru-RU" sz="2000" spc="-1" strike="noStrike">
                <a:solidFill>
                  <a:srgbClr val="000000"/>
                </a:solidFill>
                <a:latin typeface="Times New Roman"/>
                <a:ea typeface="DejaVu Sans"/>
              </a:rPr>
              <a:t>(позиция 5.4 кодификатора элементов содержания, проверяемых на едином государственном экзамене по обществознанию, главы 1 и 2 Конституции РФ), а задание 13 – позиции 4.14 и 4.15 кодификатора элементов содержания,  проверяемых на едином государственном экзамене по обществознанию, то есть знание </a:t>
            </a:r>
            <a:r>
              <a:rPr b="0" i="1" lang="ru-RU" sz="2000" spc="-1" strike="noStrike">
                <a:solidFill>
                  <a:srgbClr val="000000"/>
                </a:solidFill>
                <a:latin typeface="Times New Roman"/>
                <a:ea typeface="DejaVu Sans"/>
              </a:rPr>
              <a:t>полномочий высших органов государственной власти и осуществление полномочий федеральным центром и совместно федеральным центром и субъектами РФ (</a:t>
            </a:r>
            <a:r>
              <a:rPr b="0" lang="ru-RU" sz="2000" spc="-1" strike="noStrike">
                <a:solidFill>
                  <a:srgbClr val="000000"/>
                </a:solidFill>
                <a:latin typeface="Times New Roman"/>
                <a:ea typeface="DejaVu Sans"/>
              </a:rPr>
              <a:t>главы 3, 4, 5, 6 и 7 Конституции РФ).</a:t>
            </a:r>
            <a:endParaRPr b="0" lang="ru-RU" sz="2000" spc="-1" strike="noStrike">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TextShape 1"/>
          <p:cNvSpPr txBox="1"/>
          <p:nvPr/>
        </p:nvSpPr>
        <p:spPr>
          <a:xfrm>
            <a:off x="358920" y="157680"/>
            <a:ext cx="8344800" cy="108000"/>
          </a:xfrm>
          <a:prstGeom prst="rect">
            <a:avLst/>
          </a:prstGeom>
          <a:noFill/>
          <a:ln w="0">
            <a:noFill/>
          </a:ln>
        </p:spPr>
        <p:txBody>
          <a:bodyPr lIns="0" rIns="0" tIns="0" bIns="0" anchor="ctr">
            <a:noAutofit/>
          </a:bodyPr>
          <a:p>
            <a:endParaRPr b="0" lang="ru-RU" sz="1800" spc="-1" strike="noStrike">
              <a:solidFill>
                <a:srgbClr val="000000"/>
              </a:solidFill>
              <a:latin typeface="Arial"/>
            </a:endParaRPr>
          </a:p>
        </p:txBody>
      </p:sp>
      <p:sp>
        <p:nvSpPr>
          <p:cNvPr id="119" name="TextShape 2"/>
          <p:cNvSpPr txBox="1"/>
          <p:nvPr/>
        </p:nvSpPr>
        <p:spPr>
          <a:xfrm>
            <a:off x="115920" y="567000"/>
            <a:ext cx="8842680" cy="6145920"/>
          </a:xfrm>
          <a:prstGeom prst="rect">
            <a:avLst/>
          </a:prstGeom>
          <a:noFill/>
          <a:ln w="0">
            <a:noFill/>
          </a:ln>
        </p:spPr>
        <p:txBody>
          <a:bodyPr lIns="0" rIns="0" tIns="0" bIns="0" anchor="ctr">
            <a:noAutofit/>
          </a:bodyPr>
          <a:p>
            <a:pPr>
              <a:lnSpc>
                <a:spcPct val="90000"/>
              </a:lnSpc>
              <a:spcBef>
                <a:spcPts val="1001"/>
              </a:spcBef>
              <a:tabLst>
                <a:tab algn="l" pos="0"/>
              </a:tabLst>
            </a:pPr>
            <a:r>
              <a:rPr b="0" i="1" lang="ru-RU" sz="2800" spc="-1" strike="noStrike">
                <a:solidFill>
                  <a:srgbClr val="000000"/>
                </a:solidFill>
                <a:latin typeface="Times New Roman"/>
                <a:ea typeface="DejaVu Sans"/>
              </a:rPr>
              <a:t>Задание 12 </a:t>
            </a:r>
            <a:r>
              <a:rPr b="0" lang="ru-RU" sz="2800" spc="-1" strike="noStrike">
                <a:solidFill>
                  <a:srgbClr val="000000"/>
                </a:solidFill>
                <a:latin typeface="Times New Roman"/>
                <a:ea typeface="DejaVu Sans"/>
              </a:rPr>
              <a:t>является базовым и оценивается 1 первичным баллом.</a:t>
            </a:r>
            <a:endParaRPr b="0" lang="ru-RU" sz="2800" spc="-1" strike="noStrike">
              <a:latin typeface="Arial"/>
            </a:endParaRPr>
          </a:p>
          <a:p>
            <a:pPr>
              <a:lnSpc>
                <a:spcPct val="90000"/>
              </a:lnSpc>
              <a:spcBef>
                <a:spcPts val="1001"/>
              </a:spcBef>
              <a:tabLst>
                <a:tab algn="l" pos="0"/>
              </a:tabLst>
            </a:pPr>
            <a:r>
              <a:rPr b="0" i="1" lang="ru-RU" sz="2800" spc="-1" strike="noStrike">
                <a:solidFill>
                  <a:srgbClr val="000000"/>
                </a:solidFill>
                <a:latin typeface="Times New Roman"/>
                <a:ea typeface="DejaVu Sans"/>
              </a:rPr>
              <a:t>Задание 13 </a:t>
            </a:r>
            <a:r>
              <a:rPr b="0" lang="ru-RU" sz="2800" spc="-1" strike="noStrike">
                <a:solidFill>
                  <a:srgbClr val="000000"/>
                </a:solidFill>
                <a:latin typeface="Times New Roman"/>
                <a:ea typeface="DejaVu Sans"/>
              </a:rPr>
              <a:t>на установление соответствия — 2 первичными баллами (то есть наличие любой одной ошибки оценивается 1 первичным баллом, за две любые ошибки ставится 0 баллов). </a:t>
            </a:r>
            <a:endParaRPr b="0" lang="ru-RU" sz="2800" spc="-1" strike="noStrike">
              <a:latin typeface="Arial"/>
            </a:endParaRPr>
          </a:p>
          <a:p>
            <a:pPr>
              <a:lnSpc>
                <a:spcPct val="90000"/>
              </a:lnSpc>
              <a:spcBef>
                <a:spcPts val="1001"/>
              </a:spcBef>
              <a:tabLst>
                <a:tab algn="l" pos="0"/>
              </a:tabLst>
            </a:pPr>
            <a:r>
              <a:rPr b="0" i="1" lang="ru-RU" sz="2800" spc="-1" strike="noStrike">
                <a:solidFill>
                  <a:srgbClr val="000000"/>
                </a:solidFill>
                <a:latin typeface="Times New Roman"/>
                <a:ea typeface="DejaVu Sans"/>
              </a:rPr>
              <a:t>Задание 23 </a:t>
            </a:r>
            <a:r>
              <a:rPr b="0" lang="ru-RU" sz="2800" spc="-1" strike="noStrike">
                <a:solidFill>
                  <a:srgbClr val="000000"/>
                </a:solidFill>
                <a:latin typeface="Times New Roman"/>
                <a:ea typeface="DejaVu Sans"/>
              </a:rPr>
              <a:t>оценивается максимально 3 баллами.</a:t>
            </a:r>
            <a:endParaRPr b="0" lang="ru-RU" sz="2800" spc="-1" strike="noStrike">
              <a:latin typeface="Arial"/>
            </a:endParaRPr>
          </a:p>
          <a:p>
            <a:pPr>
              <a:lnSpc>
                <a:spcPct val="90000"/>
              </a:lnSpc>
              <a:spcBef>
                <a:spcPts val="1001"/>
              </a:spcBef>
              <a:tabLst>
                <a:tab algn="l" pos="0"/>
              </a:tabLst>
            </a:pPr>
            <a:r>
              <a:rPr b="0" i="1" lang="ru-RU" sz="2800" spc="-1" strike="noStrike">
                <a:solidFill>
                  <a:srgbClr val="000000"/>
                </a:solidFill>
                <a:latin typeface="Times New Roman"/>
                <a:ea typeface="DejaVu Sans"/>
              </a:rPr>
              <a:t>Задание 24 </a:t>
            </a:r>
            <a:r>
              <a:rPr b="0" lang="ru-RU" sz="2800" spc="-1" strike="noStrike">
                <a:solidFill>
                  <a:srgbClr val="000000"/>
                </a:solidFill>
                <a:latin typeface="Times New Roman"/>
                <a:ea typeface="DejaVu Sans"/>
              </a:rPr>
              <a:t>оценивается максимально 4 баллами.</a:t>
            </a:r>
            <a:endParaRPr b="0" lang="ru-RU" sz="2800" spc="-1" strike="noStrike">
              <a:latin typeface="Arial"/>
            </a:endParaRPr>
          </a:p>
          <a:p>
            <a:pPr>
              <a:lnSpc>
                <a:spcPct val="90000"/>
              </a:lnSpc>
              <a:spcBef>
                <a:spcPts val="1001"/>
              </a:spcBef>
              <a:tabLst>
                <a:tab algn="l" pos="0"/>
              </a:tabLst>
            </a:pPr>
            <a:r>
              <a:rPr b="0" i="1" lang="ru-RU" sz="2800" spc="-1" strike="noStrike">
                <a:solidFill>
                  <a:srgbClr val="000000"/>
                </a:solidFill>
                <a:latin typeface="Times New Roman"/>
                <a:ea typeface="DejaVu Sans"/>
              </a:rPr>
              <a:t>Задание 25 </a:t>
            </a:r>
            <a:r>
              <a:rPr b="0" lang="ru-RU" sz="2800" spc="-1" strike="noStrike">
                <a:solidFill>
                  <a:srgbClr val="000000"/>
                </a:solidFill>
                <a:latin typeface="Times New Roman"/>
                <a:ea typeface="DejaVu Sans"/>
              </a:rPr>
              <a:t>оценивается максимально 4 баллами.</a:t>
            </a:r>
            <a:endParaRPr b="0" lang="ru-RU" sz="2800" spc="-1" strike="noStrike">
              <a:latin typeface="Arial"/>
            </a:endParaRPr>
          </a:p>
          <a:p>
            <a:pPr>
              <a:lnSpc>
                <a:spcPct val="90000"/>
              </a:lnSpc>
              <a:spcBef>
                <a:spcPts val="1001"/>
              </a:spcBef>
              <a:tabLst>
                <a:tab algn="l" pos="0"/>
              </a:tabLst>
            </a:pPr>
            <a:endParaRPr b="0" lang="ru-RU" sz="2800" spc="-1" strike="noStrike">
              <a:latin typeface="Arial"/>
            </a:endParaRPr>
          </a:p>
          <a:p>
            <a:pPr>
              <a:lnSpc>
                <a:spcPct val="90000"/>
              </a:lnSpc>
              <a:spcBef>
                <a:spcPts val="1001"/>
              </a:spcBef>
              <a:tabLst>
                <a:tab algn="l" pos="0"/>
              </a:tabLst>
            </a:pPr>
            <a:endParaRPr b="0" lang="ru-RU" sz="28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CustomShape 1"/>
          <p:cNvSpPr/>
          <p:nvPr/>
        </p:nvSpPr>
        <p:spPr>
          <a:xfrm rot="10800000">
            <a:off x="857880" y="266400"/>
            <a:ext cx="7828200" cy="183240"/>
          </a:xfrm>
          <a:prstGeom prst="rect">
            <a:avLst/>
          </a:prstGeom>
          <a:noFill/>
          <a:ln w="0">
            <a:noFill/>
          </a:ln>
        </p:spPr>
        <p:style>
          <a:lnRef idx="0"/>
          <a:fillRef idx="0"/>
          <a:effectRef idx="0"/>
          <a:fontRef idx="minor"/>
        </p:style>
      </p:sp>
      <p:sp>
        <p:nvSpPr>
          <p:cNvPr id="79" name="CustomShape 2"/>
          <p:cNvSpPr/>
          <p:nvPr/>
        </p:nvSpPr>
        <p:spPr>
          <a:xfrm>
            <a:off x="408960" y="1793520"/>
            <a:ext cx="8640360" cy="2214360"/>
          </a:xfrm>
          <a:prstGeom prst="rect">
            <a:avLst/>
          </a:prstGeom>
          <a:noFill/>
          <a:ln w="0">
            <a:noFill/>
          </a:ln>
        </p:spPr>
        <p:style>
          <a:lnRef idx="0"/>
          <a:fillRef idx="0"/>
          <a:effectRef idx="0"/>
          <a:fontRef idx="minor"/>
        </p:style>
        <p:txBody>
          <a:bodyPr lIns="0" rIns="0" tIns="0" bIns="0" anchor="ctr">
            <a:noAutofit/>
          </a:bodyPr>
          <a:p>
            <a:pPr>
              <a:lnSpc>
                <a:spcPct val="90000"/>
              </a:lnSpc>
              <a:spcBef>
                <a:spcPts val="1001"/>
              </a:spcBef>
            </a:pPr>
            <a:r>
              <a:rPr b="0" i="1" lang="ru-RU" sz="2000" spc="-1" strike="noStrike">
                <a:solidFill>
                  <a:srgbClr val="000000"/>
                </a:solidFill>
                <a:latin typeface="Arial"/>
                <a:ea typeface="DejaVu Sans"/>
              </a:rPr>
              <a:t>	</a:t>
            </a:r>
            <a:r>
              <a:rPr b="0" i="1" lang="ru-RU" sz="2000" spc="-1" strike="noStrike">
                <a:solidFill>
                  <a:srgbClr val="000000"/>
                </a:solidFill>
                <a:latin typeface="Arial"/>
                <a:ea typeface="DejaVu Sans"/>
              </a:rPr>
              <a:t>	</a:t>
            </a:r>
            <a:endParaRPr b="0" lang="ru-RU" sz="2000" spc="-1" strike="noStrike">
              <a:latin typeface="Arial"/>
            </a:endParaRPr>
          </a:p>
          <a:p>
            <a:pPr algn="just">
              <a:lnSpc>
                <a:spcPct val="100000"/>
              </a:lnSpc>
            </a:pPr>
            <a:endParaRPr b="0" lang="ru-RU" sz="2000" spc="-1" strike="noStrike">
              <a:latin typeface="Arial"/>
            </a:endParaRPr>
          </a:p>
        </p:txBody>
      </p:sp>
      <p:sp>
        <p:nvSpPr>
          <p:cNvPr id="80" name="CustomShape 3"/>
          <p:cNvSpPr/>
          <p:nvPr/>
        </p:nvSpPr>
        <p:spPr>
          <a:xfrm>
            <a:off x="208440" y="358920"/>
            <a:ext cx="8935200" cy="4635000"/>
          </a:xfrm>
          <a:prstGeom prst="rect">
            <a:avLst/>
          </a:prstGeom>
          <a:noFill/>
          <a:ln w="0">
            <a:noFill/>
          </a:ln>
        </p:spPr>
        <p:style>
          <a:lnRef idx="0"/>
          <a:fillRef idx="0"/>
          <a:effectRef idx="0"/>
          <a:fontRef idx="minor"/>
        </p:style>
        <p:txBody>
          <a:bodyPr lIns="90000" rIns="90000" tIns="45000" bIns="45000">
            <a:spAutoFit/>
          </a:bodyPr>
          <a:p>
            <a:pPr>
              <a:lnSpc>
                <a:spcPct val="107000"/>
              </a:lnSpc>
              <a:tabLst>
                <a:tab algn="l" pos="4664160"/>
              </a:tabLst>
            </a:pPr>
            <a:r>
              <a:rPr b="1" i="1" lang="ru-RU" sz="2000" spc="-1" strike="noStrike">
                <a:solidFill>
                  <a:srgbClr val="002060"/>
                </a:solidFill>
                <a:latin typeface="Times New Roman"/>
                <a:ea typeface="Calibri"/>
              </a:rPr>
              <a:t>Основные содержательные блоки конституционного права, проверяемые на ЕГЭ:</a:t>
            </a:r>
            <a:endParaRPr b="0" lang="ru-RU" sz="2000" spc="-1" strike="noStrike">
              <a:latin typeface="Arial"/>
            </a:endParaRPr>
          </a:p>
          <a:p>
            <a:pPr>
              <a:lnSpc>
                <a:spcPct val="107000"/>
              </a:lnSpc>
              <a:tabLst>
                <a:tab algn="l" pos="4664160"/>
              </a:tabLst>
            </a:pPr>
            <a:r>
              <a:rPr b="1" i="1" lang="ru-RU" sz="2000" spc="-1" strike="noStrike">
                <a:solidFill>
                  <a:srgbClr val="000000"/>
                </a:solidFill>
                <a:latin typeface="Times New Roman"/>
                <a:ea typeface="Calibri"/>
              </a:rPr>
              <a:t>- </a:t>
            </a:r>
            <a:r>
              <a:rPr b="0" lang="ru-RU" sz="2000" spc="-1" strike="noStrike">
                <a:solidFill>
                  <a:srgbClr val="000000"/>
                </a:solidFill>
                <a:latin typeface="Times New Roman"/>
                <a:ea typeface="Calibri"/>
              </a:rPr>
              <a:t>Основы конституционного строя Российской Федерации (характеристика формы государства РФ, принципы организации российского общества и государства);</a:t>
            </a:r>
            <a:endParaRPr b="0" lang="ru-RU" sz="2000" spc="-1" strike="noStrike">
              <a:latin typeface="Arial"/>
            </a:endParaRPr>
          </a:p>
          <a:p>
            <a:pPr>
              <a:lnSpc>
                <a:spcPct val="107000"/>
              </a:lnSpc>
              <a:spcAft>
                <a:spcPts val="799"/>
              </a:spcAft>
              <a:tabLst>
                <a:tab algn="l" pos="4664160"/>
              </a:tabLst>
            </a:pPr>
            <a:r>
              <a:rPr b="0" lang="ru-RU" sz="2000" spc="-1" strike="noStrike">
                <a:solidFill>
                  <a:srgbClr val="002060"/>
                </a:solidFill>
                <a:latin typeface="Times New Roman"/>
                <a:ea typeface="Calibri"/>
              </a:rPr>
              <a:t>- </a:t>
            </a:r>
            <a:r>
              <a:rPr b="0" lang="ru-RU" sz="2000" spc="-1" strike="noStrike">
                <a:solidFill>
                  <a:srgbClr val="000000"/>
                </a:solidFill>
                <a:latin typeface="Times New Roman"/>
                <a:ea typeface="Calibri"/>
              </a:rPr>
              <a:t>Конституционно-правовой статус человека и гражданина в Российской Федерации (основные группы прав и свобод и обязанности граждан РФ);</a:t>
            </a:r>
            <a:endParaRPr b="0" lang="ru-RU" sz="2000" spc="-1" strike="noStrike">
              <a:latin typeface="Arial"/>
            </a:endParaRPr>
          </a:p>
          <a:p>
            <a:pPr>
              <a:lnSpc>
                <a:spcPct val="107000"/>
              </a:lnSpc>
              <a:spcAft>
                <a:spcPts val="799"/>
              </a:spcAft>
              <a:tabLst>
                <a:tab algn="l" pos="4664160"/>
              </a:tabLst>
            </a:pPr>
            <a:r>
              <a:rPr b="0" lang="ru-RU" sz="2000" spc="-1" strike="noStrike">
                <a:solidFill>
                  <a:srgbClr val="002060"/>
                </a:solidFill>
                <a:latin typeface="Times New Roman"/>
                <a:ea typeface="Calibri"/>
              </a:rPr>
              <a:t>-</a:t>
            </a:r>
            <a:r>
              <a:rPr b="0" lang="ru-RU" sz="2000" spc="-1" strike="noStrike">
                <a:solidFill>
                  <a:srgbClr val="f07f09"/>
                </a:solidFill>
                <a:latin typeface="Times New Roman"/>
                <a:ea typeface="Calibri"/>
              </a:rPr>
              <a:t> </a:t>
            </a:r>
            <a:r>
              <a:rPr b="0" lang="ru-RU" sz="2000" spc="-1" strike="noStrike">
                <a:solidFill>
                  <a:srgbClr val="000000"/>
                </a:solidFill>
                <a:latin typeface="Times New Roman"/>
                <a:ea typeface="Calibri"/>
              </a:rPr>
              <a:t>Конституционно-правовой статус Президента РФ, органов государственной власти и высших должностных лиц в Российской Федерации</a:t>
            </a:r>
            <a:endParaRPr b="0" lang="ru-RU" sz="2000" spc="-1" strike="noStrike">
              <a:latin typeface="Arial"/>
            </a:endParaRPr>
          </a:p>
          <a:p>
            <a:pPr>
              <a:lnSpc>
                <a:spcPct val="107000"/>
              </a:lnSpc>
              <a:spcAft>
                <a:spcPts val="799"/>
              </a:spcAft>
              <a:tabLst>
                <a:tab algn="l" pos="4664160"/>
              </a:tabLst>
            </a:pPr>
            <a:r>
              <a:rPr b="0" lang="ru-RU" sz="2000" spc="-1" strike="noStrike">
                <a:solidFill>
                  <a:srgbClr val="002060"/>
                </a:solidFill>
                <a:latin typeface="Times New Roman"/>
                <a:ea typeface="Calibri"/>
              </a:rPr>
              <a:t>-</a:t>
            </a:r>
            <a:r>
              <a:rPr b="0" lang="ru-RU" sz="2000" spc="-1" strike="noStrike">
                <a:solidFill>
                  <a:srgbClr val="f07f09"/>
                </a:solidFill>
                <a:latin typeface="Times New Roman"/>
                <a:ea typeface="Calibri"/>
              </a:rPr>
              <a:t> </a:t>
            </a:r>
            <a:r>
              <a:rPr b="0" lang="ru-RU" sz="2000" spc="-1" strike="noStrike">
                <a:solidFill>
                  <a:srgbClr val="000000"/>
                </a:solidFill>
                <a:latin typeface="Times New Roman"/>
                <a:ea typeface="Calibri"/>
              </a:rPr>
              <a:t>Федеративное устройство и его принципы, разграничение предметов ведения и полномочий Российской Федерации и субъектов Российской Федерации.</a:t>
            </a:r>
            <a:endParaRPr b="0" lang="ru-RU" sz="2000" spc="-1" strike="noStrike">
              <a:latin typeface="Arial"/>
            </a:endParaRPr>
          </a:p>
          <a:p>
            <a:pPr>
              <a:lnSpc>
                <a:spcPct val="107000"/>
              </a:lnSpc>
              <a:spcAft>
                <a:spcPts val="799"/>
              </a:spcAft>
              <a:tabLst>
                <a:tab algn="l" pos="4664160"/>
              </a:tabLst>
            </a:pPr>
            <a:r>
              <a:rPr b="0" lang="ru-RU" sz="2000" spc="-1" strike="noStrike">
                <a:solidFill>
                  <a:srgbClr val="002060"/>
                </a:solidFill>
                <a:latin typeface="Times New Roman"/>
                <a:ea typeface="Calibri"/>
              </a:rPr>
              <a:t>- </a:t>
            </a:r>
            <a:r>
              <a:rPr b="0" lang="ru-RU" sz="2000" spc="-1" strike="noStrike">
                <a:solidFill>
                  <a:srgbClr val="000000"/>
                </a:solidFill>
                <a:latin typeface="Times New Roman"/>
                <a:ea typeface="Calibri"/>
              </a:rPr>
              <a:t>Место Конституции РФ в системе нормативно-правовых актов РФ, её специфические признаки</a:t>
            </a:r>
            <a:endParaRPr b="0" lang="ru-RU" sz="20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1" name="CustomShape 1"/>
          <p:cNvSpPr/>
          <p:nvPr/>
        </p:nvSpPr>
        <p:spPr>
          <a:xfrm>
            <a:off x="370440" y="214920"/>
            <a:ext cx="8314200" cy="1660320"/>
          </a:xfrm>
          <a:prstGeom prst="rect">
            <a:avLst/>
          </a:prstGeom>
          <a:noFill/>
          <a:ln w="0">
            <a:noFill/>
          </a:ln>
        </p:spPr>
        <p:style>
          <a:lnRef idx="0"/>
          <a:fillRef idx="0"/>
          <a:effectRef idx="0"/>
          <a:fontRef idx="minor"/>
        </p:style>
      </p:sp>
      <p:sp>
        <p:nvSpPr>
          <p:cNvPr id="82" name="CustomShape 2"/>
          <p:cNvSpPr/>
          <p:nvPr/>
        </p:nvSpPr>
        <p:spPr>
          <a:xfrm>
            <a:off x="173520" y="2225160"/>
            <a:ext cx="8876160" cy="3987000"/>
          </a:xfrm>
          <a:prstGeom prst="rect">
            <a:avLst/>
          </a:prstGeom>
          <a:noFill/>
          <a:ln w="0">
            <a:noFill/>
          </a:ln>
        </p:spPr>
        <p:style>
          <a:lnRef idx="0"/>
          <a:fillRef idx="0"/>
          <a:effectRef idx="0"/>
          <a:fontRef idx="minor"/>
        </p:style>
      </p:sp>
      <p:sp>
        <p:nvSpPr>
          <p:cNvPr id="83" name="CustomShape 3"/>
          <p:cNvSpPr/>
          <p:nvPr/>
        </p:nvSpPr>
        <p:spPr>
          <a:xfrm>
            <a:off x="486000" y="567000"/>
            <a:ext cx="8356680" cy="2699640"/>
          </a:xfrm>
          <a:prstGeom prst="rect">
            <a:avLst/>
          </a:prstGeom>
          <a:noFill/>
          <a:ln w="0">
            <a:noFill/>
          </a:ln>
        </p:spPr>
        <p:style>
          <a:lnRef idx="0"/>
          <a:fillRef idx="0"/>
          <a:effectRef idx="0"/>
          <a:fontRef idx="minor"/>
        </p:style>
        <p:txBody>
          <a:bodyPr lIns="90000" rIns="90000" tIns="45000" bIns="45000">
            <a:spAutoFit/>
          </a:bodyPr>
          <a:p>
            <a:pPr>
              <a:lnSpc>
                <a:spcPct val="107000"/>
              </a:lnSpc>
              <a:tabLst>
                <a:tab algn="l" pos="4664160"/>
              </a:tabLst>
            </a:pPr>
            <a:r>
              <a:rPr b="1" i="1" lang="ru-RU" sz="2000" spc="-1" strike="noStrike">
                <a:solidFill>
                  <a:srgbClr val="000000"/>
                </a:solidFill>
                <a:latin typeface="Times New Roman"/>
                <a:ea typeface="Calibri"/>
              </a:rPr>
              <a:t>Задание 12.</a:t>
            </a:r>
            <a:r>
              <a:rPr b="0" lang="ru-RU" sz="2000" spc="-1" strike="noStrike">
                <a:solidFill>
                  <a:srgbClr val="000000"/>
                </a:solidFill>
                <a:latin typeface="Times New Roman"/>
                <a:ea typeface="Calibri"/>
              </a:rPr>
              <a:t> Какие из перечисленных позиций относятся к основам конституционного строя Российской Федерации? Запишите цифры, под которыми они указаны.</a:t>
            </a:r>
            <a:endParaRPr b="0" lang="ru-RU" sz="2000" spc="-1" strike="noStrike">
              <a:latin typeface="Arial"/>
            </a:endParaRPr>
          </a:p>
          <a:p>
            <a:pPr algn="just">
              <a:lnSpc>
                <a:spcPct val="107000"/>
              </a:lnSpc>
              <a:tabLst>
                <a:tab algn="l" pos="4664160"/>
              </a:tabLst>
            </a:pPr>
            <a:r>
              <a:rPr b="0" lang="ru-RU" sz="2000" spc="-1" strike="noStrike">
                <a:solidFill>
                  <a:srgbClr val="000000"/>
                </a:solidFill>
                <a:latin typeface="Times New Roman"/>
                <a:ea typeface="Calibri"/>
              </a:rPr>
              <a:t>1) единство экономического пространства</a:t>
            </a:r>
            <a:endParaRPr b="0" lang="ru-RU" sz="2000" spc="-1" strike="noStrike">
              <a:latin typeface="Arial"/>
            </a:endParaRPr>
          </a:p>
          <a:p>
            <a:pPr algn="just">
              <a:lnSpc>
                <a:spcPct val="107000"/>
              </a:lnSpc>
              <a:tabLst>
                <a:tab algn="l" pos="4664160"/>
              </a:tabLst>
            </a:pPr>
            <a:r>
              <a:rPr b="0" lang="ru-RU" sz="2000" spc="-1" strike="noStrike">
                <a:solidFill>
                  <a:srgbClr val="000000"/>
                </a:solidFill>
                <a:latin typeface="Times New Roman"/>
                <a:ea typeface="Calibri"/>
              </a:rPr>
              <a:t>2) наличие официальной идеологии</a:t>
            </a:r>
            <a:endParaRPr b="0" lang="ru-RU" sz="2000" spc="-1" strike="noStrike">
              <a:latin typeface="Arial"/>
            </a:endParaRPr>
          </a:p>
          <a:p>
            <a:pPr algn="just">
              <a:lnSpc>
                <a:spcPct val="107000"/>
              </a:lnSpc>
              <a:tabLst>
                <a:tab algn="l" pos="4664160"/>
              </a:tabLst>
            </a:pPr>
            <a:r>
              <a:rPr b="0" lang="ru-RU" sz="2000" spc="-1" strike="noStrike">
                <a:solidFill>
                  <a:srgbClr val="000000"/>
                </a:solidFill>
                <a:latin typeface="Times New Roman"/>
                <a:ea typeface="Calibri"/>
              </a:rPr>
              <a:t>3) правовое государство</a:t>
            </a:r>
            <a:endParaRPr b="0" lang="ru-RU" sz="2000" spc="-1" strike="noStrike">
              <a:latin typeface="Arial"/>
            </a:endParaRPr>
          </a:p>
          <a:p>
            <a:pPr algn="just">
              <a:lnSpc>
                <a:spcPct val="107000"/>
              </a:lnSpc>
              <a:tabLst>
                <a:tab algn="l" pos="4664160"/>
              </a:tabLst>
            </a:pPr>
            <a:r>
              <a:rPr b="0" lang="ru-RU" sz="2000" spc="-1" strike="noStrike">
                <a:solidFill>
                  <a:srgbClr val="000000"/>
                </a:solidFill>
                <a:latin typeface="Times New Roman"/>
                <a:ea typeface="Calibri"/>
              </a:rPr>
              <a:t>4) приоритет судебной власти</a:t>
            </a:r>
            <a:endParaRPr b="0" lang="ru-RU" sz="2000" spc="-1" strike="noStrike">
              <a:latin typeface="Arial"/>
            </a:endParaRPr>
          </a:p>
          <a:p>
            <a:pPr algn="just">
              <a:lnSpc>
                <a:spcPct val="107000"/>
              </a:lnSpc>
              <a:tabLst>
                <a:tab algn="l" pos="4664160"/>
              </a:tabLst>
            </a:pPr>
            <a:r>
              <a:rPr b="0" lang="ru-RU" sz="2000" spc="-1" strike="noStrike">
                <a:solidFill>
                  <a:srgbClr val="000000"/>
                </a:solidFill>
                <a:latin typeface="Times New Roman"/>
                <a:ea typeface="Calibri"/>
              </a:rPr>
              <a:t>5) светское государство</a:t>
            </a:r>
            <a:endParaRPr b="0" lang="ru-RU" sz="20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CustomShape 1"/>
          <p:cNvSpPr/>
          <p:nvPr/>
        </p:nvSpPr>
        <p:spPr>
          <a:xfrm>
            <a:off x="370440" y="76320"/>
            <a:ext cx="8314200" cy="1937160"/>
          </a:xfrm>
          <a:prstGeom prst="rect">
            <a:avLst/>
          </a:prstGeom>
          <a:noFill/>
          <a:ln w="0">
            <a:noFill/>
          </a:ln>
        </p:spPr>
        <p:style>
          <a:lnRef idx="0"/>
          <a:fillRef idx="0"/>
          <a:effectRef idx="0"/>
          <a:fontRef idx="minor"/>
        </p:style>
      </p:sp>
      <p:sp>
        <p:nvSpPr>
          <p:cNvPr id="85" name="CustomShape 2"/>
          <p:cNvSpPr/>
          <p:nvPr/>
        </p:nvSpPr>
        <p:spPr>
          <a:xfrm>
            <a:off x="196920" y="2291760"/>
            <a:ext cx="8852760" cy="4292280"/>
          </a:xfrm>
          <a:prstGeom prst="rect">
            <a:avLst/>
          </a:prstGeom>
          <a:noFill/>
          <a:ln w="0">
            <a:noFill/>
          </a:ln>
        </p:spPr>
        <p:style>
          <a:lnRef idx="0"/>
          <a:fillRef idx="0"/>
          <a:effectRef idx="0"/>
          <a:fontRef idx="minor"/>
        </p:style>
      </p:sp>
      <p:sp>
        <p:nvSpPr>
          <p:cNvPr id="86" name="CustomShape 3"/>
          <p:cNvSpPr/>
          <p:nvPr/>
        </p:nvSpPr>
        <p:spPr>
          <a:xfrm>
            <a:off x="379440" y="1438560"/>
            <a:ext cx="8487720" cy="4656600"/>
          </a:xfrm>
          <a:prstGeom prst="rect">
            <a:avLst/>
          </a:prstGeom>
          <a:noFill/>
          <a:ln w="0">
            <a:noFill/>
          </a:ln>
        </p:spPr>
        <p:style>
          <a:lnRef idx="0"/>
          <a:fillRef idx="0"/>
          <a:effectRef idx="0"/>
          <a:fontRef idx="minor"/>
        </p:style>
        <p:txBody>
          <a:bodyPr lIns="90000" rIns="90000" tIns="45000" bIns="45000">
            <a:spAutoFit/>
          </a:bodyPr>
          <a:p>
            <a:pPr algn="just">
              <a:lnSpc>
                <a:spcPct val="107000"/>
              </a:lnSpc>
            </a:pPr>
            <a:r>
              <a:rPr b="1" lang="ru-RU" sz="2000" spc="-1" strike="noStrike">
                <a:solidFill>
                  <a:srgbClr val="000000"/>
                </a:solidFill>
                <a:latin typeface="Times New Roman"/>
                <a:ea typeface="Calibri"/>
              </a:rPr>
              <a:t>Какие положения относятся к основам конституционного строя РФ?</a:t>
            </a:r>
            <a:endParaRPr b="0" lang="ru-RU" sz="2000" spc="-1" strike="noStrike">
              <a:latin typeface="Arial"/>
            </a:endParaRPr>
          </a:p>
          <a:p>
            <a:pPr>
              <a:lnSpc>
                <a:spcPct val="107000"/>
              </a:lnSpc>
            </a:pPr>
            <a:r>
              <a:rPr b="1" lang="ru-RU" sz="2000" spc="-1" strike="noStrike">
                <a:solidFill>
                  <a:srgbClr val="000000"/>
                </a:solidFill>
                <a:latin typeface="Times New Roman"/>
                <a:ea typeface="Calibri"/>
              </a:rPr>
              <a:t>Запишите цифры, под которыми они указаны.</a:t>
            </a:r>
            <a:endParaRPr b="0" lang="ru-RU" sz="2000" spc="-1" strike="noStrike">
              <a:latin typeface="Arial"/>
            </a:endParaRPr>
          </a:p>
          <a:p>
            <a:pPr>
              <a:lnSpc>
                <a:spcPct val="107000"/>
              </a:lnSpc>
            </a:pPr>
            <a:r>
              <a:rPr b="0" lang="ru-RU" sz="2000" spc="-1" strike="noStrike">
                <a:solidFill>
                  <a:srgbClr val="000000"/>
                </a:solidFill>
                <a:latin typeface="Times New Roman"/>
                <a:ea typeface="Calibri"/>
              </a:rPr>
              <a:t>1) Государственная власть в Российской Федерации осуществляется на основе разделения на законодательную, исполнительную и судебную.</a:t>
            </a:r>
            <a:endParaRPr b="0" lang="ru-RU" sz="2000" spc="-1" strike="noStrike">
              <a:latin typeface="Arial"/>
            </a:endParaRPr>
          </a:p>
          <a:p>
            <a:pPr>
              <a:lnSpc>
                <a:spcPct val="107000"/>
              </a:lnSpc>
            </a:pPr>
            <a:r>
              <a:rPr b="0" lang="ru-RU" sz="2000" spc="-1" strike="noStrike">
                <a:solidFill>
                  <a:srgbClr val="000000"/>
                </a:solidFill>
                <a:latin typeface="Times New Roman"/>
                <a:ea typeface="Calibri"/>
              </a:rPr>
              <a:t>2) Трудовой договор заключается в письменной форме в двух экземплярах.</a:t>
            </a:r>
            <a:endParaRPr b="0" lang="ru-RU" sz="2000" spc="-1" strike="noStrike">
              <a:latin typeface="Arial"/>
            </a:endParaRPr>
          </a:p>
          <a:p>
            <a:pPr>
              <a:lnSpc>
                <a:spcPct val="107000"/>
              </a:lnSpc>
            </a:pPr>
            <a:r>
              <a:rPr b="0" lang="ru-RU" sz="2000" spc="-1" strike="noStrike">
                <a:solidFill>
                  <a:srgbClr val="000000"/>
                </a:solidFill>
                <a:latin typeface="Times New Roman"/>
                <a:ea typeface="Calibri"/>
              </a:rPr>
              <a:t>3) Налогоплательщик получает отсрочку, рассрочку или инвестиционный налоговый кредит в порядке и на условиях, установленных законом.</a:t>
            </a:r>
            <a:endParaRPr b="0" lang="ru-RU" sz="2000" spc="-1" strike="noStrike">
              <a:latin typeface="Arial"/>
            </a:endParaRPr>
          </a:p>
          <a:p>
            <a:pPr>
              <a:lnSpc>
                <a:spcPct val="107000"/>
              </a:lnSpc>
            </a:pPr>
            <a:r>
              <a:rPr b="0" lang="ru-RU" sz="2000" spc="-1" strike="noStrike">
                <a:solidFill>
                  <a:srgbClr val="000000"/>
                </a:solidFill>
                <a:latin typeface="Times New Roman"/>
                <a:ea typeface="Calibri"/>
              </a:rPr>
              <a:t>4) В Российской Федерации признаются и защищаются равным образом частная, государственная, муниципальная и иные формы собственности.</a:t>
            </a:r>
            <a:endParaRPr b="0" lang="ru-RU" sz="2000" spc="-1" strike="noStrike">
              <a:latin typeface="Arial"/>
            </a:endParaRPr>
          </a:p>
          <a:p>
            <a:pPr>
              <a:lnSpc>
                <a:spcPct val="107000"/>
              </a:lnSpc>
            </a:pPr>
            <a:r>
              <a:rPr b="0" lang="ru-RU" sz="2000" spc="-1" strike="noStrike">
                <a:solidFill>
                  <a:srgbClr val="000000"/>
                </a:solidFill>
                <a:latin typeface="Times New Roman"/>
                <a:ea typeface="Calibri"/>
              </a:rPr>
              <a:t>5) Субъектами гражданских правоотношений являются физические лица, юридические лица и публично-правовые образования.</a:t>
            </a:r>
            <a:endParaRPr b="0" lang="ru-RU" sz="2000" spc="-1" strike="noStrike">
              <a:latin typeface="Arial"/>
            </a:endParaRPr>
          </a:p>
          <a:p>
            <a:pPr>
              <a:lnSpc>
                <a:spcPct val="107000"/>
              </a:lnSpc>
            </a:pPr>
            <a:r>
              <a:rPr b="0" lang="ru-RU" sz="2000" spc="-1" strike="noStrike">
                <a:solidFill>
                  <a:srgbClr val="000000"/>
                </a:solidFill>
                <a:latin typeface="Times New Roman"/>
                <a:ea typeface="Calibri"/>
              </a:rPr>
              <a:t>6) В Российской Федерации признаётся и гарантируется местное самоуправление.</a:t>
            </a:r>
            <a:endParaRPr b="0" lang="ru-RU" sz="2000" spc="-1" strike="noStrike">
              <a:latin typeface="Arial"/>
            </a:endParaRPr>
          </a:p>
          <a:p>
            <a:pPr algn="just">
              <a:lnSpc>
                <a:spcPct val="107000"/>
              </a:lnSpc>
            </a:pPr>
            <a:r>
              <a:rPr b="0" lang="ru-RU" sz="2000" spc="-1" strike="noStrike">
                <a:solidFill>
                  <a:srgbClr val="000000"/>
                </a:solidFill>
                <a:latin typeface="Times New Roman"/>
                <a:ea typeface="Calibri"/>
              </a:rPr>
              <a:t>Ответ: _______________</a:t>
            </a:r>
            <a:r>
              <a:rPr b="0" lang="ru-RU" sz="1800" spc="-1" strike="noStrike">
                <a:solidFill>
                  <a:srgbClr val="000000"/>
                </a:solidFill>
                <a:latin typeface="Times New Roman"/>
                <a:ea typeface="Calibri"/>
              </a:rPr>
              <a:t>___</a:t>
            </a:r>
            <a:endParaRPr b="0" lang="ru-RU" sz="18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CustomShape 1"/>
          <p:cNvSpPr/>
          <p:nvPr/>
        </p:nvSpPr>
        <p:spPr>
          <a:xfrm>
            <a:off x="370440" y="270360"/>
            <a:ext cx="8314200" cy="1549440"/>
          </a:xfrm>
          <a:prstGeom prst="rect">
            <a:avLst/>
          </a:prstGeom>
          <a:noFill/>
          <a:ln w="0">
            <a:noFill/>
          </a:ln>
        </p:spPr>
        <p:style>
          <a:lnRef idx="0"/>
          <a:fillRef idx="0"/>
          <a:effectRef idx="0"/>
          <a:fontRef idx="minor"/>
        </p:style>
      </p:sp>
      <p:sp>
        <p:nvSpPr>
          <p:cNvPr id="88" name="CustomShape 2"/>
          <p:cNvSpPr/>
          <p:nvPr/>
        </p:nvSpPr>
        <p:spPr>
          <a:xfrm>
            <a:off x="243000" y="2573280"/>
            <a:ext cx="8806680" cy="2989800"/>
          </a:xfrm>
          <a:prstGeom prst="rect">
            <a:avLst/>
          </a:prstGeom>
          <a:noFill/>
          <a:ln w="0">
            <a:noFill/>
          </a:ln>
        </p:spPr>
        <p:style>
          <a:lnRef idx="0"/>
          <a:fillRef idx="0"/>
          <a:effectRef idx="0"/>
          <a:fontRef idx="minor"/>
        </p:style>
      </p:sp>
      <p:sp>
        <p:nvSpPr>
          <p:cNvPr id="89" name="CustomShape 3"/>
          <p:cNvSpPr/>
          <p:nvPr/>
        </p:nvSpPr>
        <p:spPr>
          <a:xfrm>
            <a:off x="243000" y="393480"/>
            <a:ext cx="8714880" cy="5635080"/>
          </a:xfrm>
          <a:prstGeom prst="rect">
            <a:avLst/>
          </a:prstGeom>
          <a:noFill/>
          <a:ln w="0">
            <a:noFill/>
          </a:ln>
        </p:spPr>
        <p:style>
          <a:lnRef idx="0"/>
          <a:fillRef idx="0"/>
          <a:effectRef idx="0"/>
          <a:fontRef idx="minor"/>
        </p:style>
        <p:txBody>
          <a:bodyPr lIns="90000" rIns="90000" tIns="45000" bIns="45000">
            <a:spAutoFit/>
          </a:bodyPr>
          <a:p>
            <a:pPr algn="just">
              <a:lnSpc>
                <a:spcPct val="107000"/>
              </a:lnSpc>
            </a:pPr>
            <a:r>
              <a:rPr b="1" lang="ru-RU" sz="2000" spc="-1" strike="noStrike">
                <a:solidFill>
                  <a:srgbClr val="000000"/>
                </a:solidFill>
                <a:latin typeface="Times New Roman"/>
                <a:ea typeface="Calibri"/>
              </a:rPr>
              <a:t>Выберите в приведённом списке положения, характеризующие основы конституционного строя РФ, и запишите цифры, под которыми они указаны.</a:t>
            </a:r>
            <a:endParaRPr b="0" lang="ru-RU" sz="2000" spc="-1" strike="noStrike">
              <a:latin typeface="Arial"/>
            </a:endParaRPr>
          </a:p>
          <a:p>
            <a:pPr>
              <a:lnSpc>
                <a:spcPct val="107000"/>
              </a:lnSpc>
            </a:pPr>
            <a:r>
              <a:rPr b="0" lang="ru-RU" sz="2000" spc="-1" strike="noStrike">
                <a:solidFill>
                  <a:srgbClr val="000000"/>
                </a:solidFill>
                <a:latin typeface="Times New Roman"/>
                <a:ea typeface="Calibri"/>
              </a:rPr>
              <a:t>1) Человек, его права и свободы являются высшей ценностью.</a:t>
            </a:r>
            <a:endParaRPr b="0" lang="ru-RU" sz="2000" spc="-1" strike="noStrike">
              <a:latin typeface="Arial"/>
            </a:endParaRPr>
          </a:p>
          <a:p>
            <a:pPr>
              <a:lnSpc>
                <a:spcPct val="107000"/>
              </a:lnSpc>
            </a:pPr>
            <a:r>
              <a:rPr b="0" lang="ru-RU" sz="2000" spc="-1" strike="noStrike">
                <a:solidFill>
                  <a:srgbClr val="000000"/>
                </a:solidFill>
                <a:latin typeface="Times New Roman"/>
                <a:ea typeface="Calibri"/>
              </a:rPr>
              <a:t>2) Носителем суверенитета и единственным источником власти в РФ является её многонациональный народ.</a:t>
            </a:r>
            <a:endParaRPr b="0" lang="ru-RU" sz="2000" spc="-1" strike="noStrike">
              <a:latin typeface="Arial"/>
            </a:endParaRPr>
          </a:p>
          <a:p>
            <a:pPr>
              <a:lnSpc>
                <a:spcPct val="107000"/>
              </a:lnSpc>
            </a:pPr>
            <a:r>
              <a:rPr b="0" lang="ru-RU" sz="2000" spc="-1" strike="noStrike">
                <a:solidFill>
                  <a:srgbClr val="000000"/>
                </a:solidFill>
                <a:latin typeface="Times New Roman"/>
                <a:ea typeface="Calibri"/>
              </a:rPr>
              <a:t>3) Гражданин приобретает и осуществляет права и обязанности под своим именем, включающим фамилию и собственное имя, а также отчество, если иное не вытекает из закона или национального обычая.</a:t>
            </a:r>
            <a:endParaRPr b="0" lang="ru-RU" sz="2000" spc="-1" strike="noStrike">
              <a:latin typeface="Arial"/>
            </a:endParaRPr>
          </a:p>
          <a:p>
            <a:pPr>
              <a:lnSpc>
                <a:spcPct val="107000"/>
              </a:lnSpc>
            </a:pPr>
            <a:r>
              <a:rPr b="0" lang="ru-RU" sz="2000" spc="-1" strike="noStrike">
                <a:solidFill>
                  <a:srgbClr val="000000"/>
                </a:solidFill>
                <a:latin typeface="Times New Roman"/>
                <a:ea typeface="Calibri"/>
              </a:rPr>
              <a:t>4) Административный штраф должен быть уплачен лицом, привлечённым к административной ответственности, не позднее шестидесяти дней со дня вступления постановления о наложении административного штрафа в законную силу либо со дня истечения срока отсрочки или срока рассрочки его уплаты.</a:t>
            </a:r>
            <a:endParaRPr b="0" lang="ru-RU" sz="2000" spc="-1" strike="noStrike">
              <a:latin typeface="Arial"/>
            </a:endParaRPr>
          </a:p>
          <a:p>
            <a:pPr>
              <a:lnSpc>
                <a:spcPct val="107000"/>
              </a:lnSpc>
            </a:pPr>
            <a:r>
              <a:rPr b="0" lang="ru-RU" sz="2000" spc="-1" strike="noStrike">
                <a:solidFill>
                  <a:srgbClr val="000000"/>
                </a:solidFill>
                <a:latin typeface="Times New Roman"/>
                <a:ea typeface="Calibri"/>
              </a:rPr>
              <a:t>5) Конституция Российской Федерации имеет высшую юридическую силу, прямое действие и применяется на всей территории Российской Федерации.</a:t>
            </a:r>
            <a:endParaRPr b="0" lang="ru-RU" sz="2000" spc="-1" strike="noStrike">
              <a:latin typeface="Arial"/>
            </a:endParaRPr>
          </a:p>
          <a:p>
            <a:pPr algn="just">
              <a:lnSpc>
                <a:spcPct val="107000"/>
              </a:lnSpc>
            </a:pPr>
            <a:r>
              <a:rPr b="0" lang="ru-RU" sz="2000" spc="-1" strike="noStrike">
                <a:solidFill>
                  <a:srgbClr val="000000"/>
                </a:solidFill>
                <a:latin typeface="Times New Roman"/>
                <a:ea typeface="Calibri"/>
              </a:rPr>
              <a:t>Ответ: __________________</a:t>
            </a:r>
            <a:endParaRPr b="0" lang="ru-RU" sz="20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CustomShape 1"/>
          <p:cNvSpPr/>
          <p:nvPr/>
        </p:nvSpPr>
        <p:spPr>
          <a:xfrm>
            <a:off x="370440" y="298080"/>
            <a:ext cx="8314200" cy="1494000"/>
          </a:xfrm>
          <a:prstGeom prst="rect">
            <a:avLst/>
          </a:prstGeom>
          <a:noFill/>
          <a:ln w="0">
            <a:noFill/>
          </a:ln>
        </p:spPr>
        <p:style>
          <a:lnRef idx="0"/>
          <a:fillRef idx="0"/>
          <a:effectRef idx="0"/>
          <a:fontRef idx="minor"/>
        </p:style>
        <p:txBody>
          <a:bodyPr lIns="0" rIns="0" tIns="0" bIns="0" anchor="ctr">
            <a:noAutofit/>
          </a:bodyPr>
          <a:p>
            <a:pPr>
              <a:lnSpc>
                <a:spcPct val="90000"/>
              </a:lnSpc>
            </a:pPr>
            <a:br/>
            <a:r>
              <a:rPr b="0" i="1" lang="ru-RU" sz="3600" spc="-1" strike="noStrike">
                <a:solidFill>
                  <a:srgbClr val="ff0000"/>
                </a:solidFill>
                <a:latin typeface="Arial"/>
                <a:ea typeface="DejaVu Sans"/>
              </a:rPr>
              <a:t> </a:t>
            </a:r>
            <a:endParaRPr b="0" lang="ru-RU" sz="3600" spc="-1" strike="noStrike">
              <a:latin typeface="Arial"/>
            </a:endParaRPr>
          </a:p>
        </p:txBody>
      </p:sp>
      <p:sp>
        <p:nvSpPr>
          <p:cNvPr id="91" name="CustomShape 2"/>
          <p:cNvSpPr/>
          <p:nvPr/>
        </p:nvSpPr>
        <p:spPr>
          <a:xfrm>
            <a:off x="243000" y="1742400"/>
            <a:ext cx="8806680" cy="4651920"/>
          </a:xfrm>
          <a:prstGeom prst="rect">
            <a:avLst/>
          </a:prstGeom>
          <a:noFill/>
          <a:ln w="0">
            <a:noFill/>
          </a:ln>
        </p:spPr>
        <p:style>
          <a:lnRef idx="0"/>
          <a:fillRef idx="0"/>
          <a:effectRef idx="0"/>
          <a:fontRef idx="minor"/>
        </p:style>
        <p:txBody>
          <a:bodyPr lIns="0" rIns="0" tIns="0" bIns="0" anchor="ctr">
            <a:noAutofit/>
          </a:bodyPr>
          <a:p>
            <a:pPr>
              <a:lnSpc>
                <a:spcPct val="90000"/>
              </a:lnSpc>
              <a:spcBef>
                <a:spcPts val="1001"/>
              </a:spcBef>
            </a:pPr>
            <a:endParaRPr b="0" lang="ru-RU" sz="1800" spc="-1" strike="noStrike">
              <a:latin typeface="Arial"/>
            </a:endParaRPr>
          </a:p>
          <a:p>
            <a:pPr>
              <a:lnSpc>
                <a:spcPct val="90000"/>
              </a:lnSpc>
              <a:spcBef>
                <a:spcPts val="1001"/>
              </a:spcBef>
            </a:pPr>
            <a:endParaRPr b="0" lang="ru-RU" sz="1800" spc="-1" strike="noStrike">
              <a:latin typeface="Arial"/>
            </a:endParaRPr>
          </a:p>
        </p:txBody>
      </p:sp>
      <p:sp>
        <p:nvSpPr>
          <p:cNvPr id="92" name="CustomShape 3"/>
          <p:cNvSpPr/>
          <p:nvPr/>
        </p:nvSpPr>
        <p:spPr>
          <a:xfrm>
            <a:off x="216000" y="298080"/>
            <a:ext cx="8622720" cy="6353280"/>
          </a:xfrm>
          <a:prstGeom prst="rect">
            <a:avLst/>
          </a:prstGeom>
          <a:noFill/>
          <a:ln w="0">
            <a:noFill/>
          </a:ln>
        </p:spPr>
        <p:style>
          <a:lnRef idx="0"/>
          <a:fillRef idx="0"/>
          <a:effectRef idx="0"/>
          <a:fontRef idx="minor"/>
        </p:style>
        <p:txBody>
          <a:bodyPr lIns="90000" rIns="90000" tIns="45000" bIns="45000">
            <a:spAutoFit/>
          </a:bodyPr>
          <a:p>
            <a:pPr algn="just">
              <a:lnSpc>
                <a:spcPct val="107000"/>
              </a:lnSpc>
            </a:pPr>
            <a:r>
              <a:rPr b="0" lang="ru-RU" sz="1800" spc="-1" strike="noStrike">
                <a:solidFill>
                  <a:srgbClr val="000000"/>
                </a:solidFill>
                <a:latin typeface="Times New Roman"/>
                <a:ea typeface="Calibri"/>
              </a:rPr>
              <a:t> </a:t>
            </a:r>
            <a:r>
              <a:rPr b="1" lang="ru-RU" sz="1800" spc="-1" strike="noStrike">
                <a:solidFill>
                  <a:srgbClr val="000000"/>
                </a:solidFill>
                <a:latin typeface="Times New Roman"/>
                <a:ea typeface="Calibri"/>
              </a:rPr>
              <a:t>Согласно Конституции Россия является социальным государством. Выберите из</a:t>
            </a:r>
            <a:endParaRPr b="0" lang="ru-RU" sz="1800" spc="-1" strike="noStrike">
              <a:latin typeface="Arial"/>
            </a:endParaRPr>
          </a:p>
          <a:p>
            <a:pPr>
              <a:lnSpc>
                <a:spcPct val="107000"/>
              </a:lnSpc>
            </a:pPr>
            <a:r>
              <a:rPr b="1" lang="ru-RU" sz="1800" spc="-1" strike="noStrike">
                <a:solidFill>
                  <a:srgbClr val="000000"/>
                </a:solidFill>
                <a:latin typeface="Times New Roman"/>
                <a:ea typeface="Calibri"/>
              </a:rPr>
              <a:t>приведённого списка черты социального государства и запишите цифры, под которыми они указаны.</a:t>
            </a:r>
            <a:endParaRPr b="0" lang="ru-RU" sz="1800" spc="-1" strike="noStrike">
              <a:latin typeface="Arial"/>
            </a:endParaRPr>
          </a:p>
          <a:p>
            <a:pPr>
              <a:lnSpc>
                <a:spcPct val="107000"/>
              </a:lnSpc>
            </a:pPr>
            <a:r>
              <a:rPr b="0" lang="ru-RU" sz="1800" spc="-1" strike="noStrike">
                <a:solidFill>
                  <a:srgbClr val="000000"/>
                </a:solidFill>
                <a:latin typeface="Times New Roman"/>
                <a:ea typeface="Calibri"/>
              </a:rPr>
              <a:t>1) Религиозные объединения находятся вне политики, не могут создавать политических партий и участвовать в выборах в органы государственной власти.</a:t>
            </a:r>
            <a:endParaRPr b="0" lang="ru-RU" sz="1800" spc="-1" strike="noStrike">
              <a:latin typeface="Arial"/>
            </a:endParaRPr>
          </a:p>
          <a:p>
            <a:pPr>
              <a:lnSpc>
                <a:spcPct val="107000"/>
              </a:lnSpc>
            </a:pPr>
            <a:r>
              <a:rPr b="0" lang="ru-RU" sz="1800" spc="-1" strike="noStrike">
                <a:solidFill>
                  <a:srgbClr val="000000"/>
                </a:solidFill>
                <a:latin typeface="Times New Roman"/>
                <a:ea typeface="Calibri"/>
              </a:rPr>
              <a:t>2) В РФ устанавливается гарантированный минимальный размер оплаты труда, обеспечивается государственная поддержка семьи, материнства, отцовства и детства, инвалидов и пожилых граждан.</a:t>
            </a:r>
            <a:endParaRPr b="0" lang="ru-RU" sz="1800" spc="-1" strike="noStrike">
              <a:latin typeface="Arial"/>
            </a:endParaRPr>
          </a:p>
          <a:p>
            <a:pPr>
              <a:lnSpc>
                <a:spcPct val="107000"/>
              </a:lnSpc>
            </a:pPr>
            <a:r>
              <a:rPr b="0" lang="ru-RU" sz="1800" spc="-1" strike="noStrike">
                <a:solidFill>
                  <a:srgbClr val="000000"/>
                </a:solidFill>
                <a:latin typeface="Times New Roman"/>
                <a:ea typeface="Calibri"/>
              </a:rPr>
              <a:t>3) В РФ финансируются федеральные программы охраны и укрепления здоровья населения, принимаются меры по развитию государственной, муниципальной, частной систем здравоохранения, поощряется деятельность, способствующая укреплению здоровья человека, развитию физической культуры и спорта, экологическому и санитарно-эпидемиологическому благополучию.</a:t>
            </a:r>
            <a:endParaRPr b="0" lang="ru-RU" sz="1800" spc="-1" strike="noStrike">
              <a:latin typeface="Arial"/>
            </a:endParaRPr>
          </a:p>
          <a:p>
            <a:pPr>
              <a:lnSpc>
                <a:spcPct val="107000"/>
              </a:lnSpc>
            </a:pPr>
            <a:r>
              <a:rPr b="0" lang="ru-RU" sz="1800" spc="-1" strike="noStrike">
                <a:solidFill>
                  <a:srgbClr val="000000"/>
                </a:solidFill>
                <a:latin typeface="Times New Roman"/>
                <a:ea typeface="Calibri"/>
              </a:rPr>
              <a:t>4) Каждому гарантируется свобода литературного, художественного, научного, технического и других видов творчества, преподавания.</a:t>
            </a:r>
            <a:endParaRPr b="0" lang="ru-RU" sz="1800" spc="-1" strike="noStrike">
              <a:latin typeface="Arial"/>
            </a:endParaRPr>
          </a:p>
          <a:p>
            <a:pPr>
              <a:lnSpc>
                <a:spcPct val="107000"/>
              </a:lnSpc>
            </a:pPr>
            <a:r>
              <a:rPr b="0" lang="ru-RU" sz="1800" spc="-1" strike="noStrike">
                <a:solidFill>
                  <a:srgbClr val="000000"/>
                </a:solidFill>
                <a:latin typeface="Times New Roman"/>
                <a:ea typeface="Calibri"/>
              </a:rPr>
              <a:t>5) Российская Федерация гарантирует своим гражданам защиту и покровительство за её пределами.</a:t>
            </a:r>
            <a:endParaRPr b="0" lang="ru-RU" sz="1800" spc="-1" strike="noStrike">
              <a:latin typeface="Arial"/>
            </a:endParaRPr>
          </a:p>
          <a:p>
            <a:pPr>
              <a:lnSpc>
                <a:spcPct val="107000"/>
              </a:lnSpc>
              <a:spcAft>
                <a:spcPts val="799"/>
              </a:spcAft>
            </a:pPr>
            <a:r>
              <a:rPr b="0" lang="ru-RU" sz="1800" spc="-1" strike="noStrike">
                <a:solidFill>
                  <a:srgbClr val="000000"/>
                </a:solidFill>
                <a:latin typeface="Times New Roman"/>
                <a:ea typeface="Calibri"/>
              </a:rPr>
              <a:t>6) Каждому гарантируется социальное обеспечение по возрасту, в случае болезни, инвалидности, потери кормильца, для воспитания детей и в иных случаях, установленных законом.</a:t>
            </a:r>
            <a:endParaRPr b="0" lang="ru-RU" sz="1800" spc="-1" strike="noStrike">
              <a:latin typeface="Arial"/>
            </a:endParaRPr>
          </a:p>
          <a:p>
            <a:pPr algn="just">
              <a:lnSpc>
                <a:spcPct val="107000"/>
              </a:lnSpc>
            </a:pPr>
            <a:r>
              <a:rPr b="0" lang="ru-RU" sz="1800" spc="-1" strike="noStrike">
                <a:solidFill>
                  <a:srgbClr val="000000"/>
                </a:solidFill>
                <a:latin typeface="Times New Roman"/>
                <a:ea typeface="Calibri"/>
              </a:rPr>
              <a:t>Ответ: _________________</a:t>
            </a:r>
            <a:endParaRPr b="0" lang="ru-RU" sz="18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CustomShape 1"/>
          <p:cNvSpPr/>
          <p:nvPr/>
        </p:nvSpPr>
        <p:spPr>
          <a:xfrm flipV="1">
            <a:off x="300960" y="173160"/>
            <a:ext cx="8383680" cy="80640"/>
          </a:xfrm>
          <a:prstGeom prst="rect">
            <a:avLst/>
          </a:prstGeom>
          <a:noFill/>
          <a:ln w="0">
            <a:noFill/>
          </a:ln>
        </p:spPr>
        <p:style>
          <a:lnRef idx="0"/>
          <a:fillRef idx="0"/>
          <a:effectRef idx="0"/>
          <a:fontRef idx="minor"/>
        </p:style>
      </p:sp>
      <p:sp>
        <p:nvSpPr>
          <p:cNvPr id="94" name="CustomShape 2"/>
          <p:cNvSpPr/>
          <p:nvPr/>
        </p:nvSpPr>
        <p:spPr>
          <a:xfrm>
            <a:off x="180000" y="2880000"/>
            <a:ext cx="8869680" cy="3181680"/>
          </a:xfrm>
          <a:prstGeom prst="rect">
            <a:avLst/>
          </a:prstGeom>
          <a:noFill/>
          <a:ln w="0">
            <a:noFill/>
          </a:ln>
        </p:spPr>
        <p:style>
          <a:lnRef idx="0"/>
          <a:fillRef idx="0"/>
          <a:effectRef idx="0"/>
          <a:fontRef idx="minor"/>
        </p:style>
        <p:txBody>
          <a:bodyPr lIns="0" rIns="0" tIns="0" bIns="0" anchor="ctr">
            <a:noAutofit/>
          </a:bodyPr>
          <a:p>
            <a:pPr>
              <a:lnSpc>
                <a:spcPct val="90000"/>
              </a:lnSpc>
              <a:spcBef>
                <a:spcPts val="1001"/>
              </a:spcBef>
            </a:pPr>
            <a:endParaRPr b="0" lang="ru-RU" sz="1800" spc="-1" strike="noStrike">
              <a:latin typeface="Arial"/>
            </a:endParaRPr>
          </a:p>
          <a:p>
            <a:pPr>
              <a:lnSpc>
                <a:spcPct val="90000"/>
              </a:lnSpc>
              <a:spcBef>
                <a:spcPts val="1001"/>
              </a:spcBef>
            </a:pPr>
            <a:endParaRPr b="0" lang="ru-RU" sz="1800" spc="-1" strike="noStrike">
              <a:latin typeface="Arial"/>
            </a:endParaRPr>
          </a:p>
          <a:p>
            <a:pPr>
              <a:lnSpc>
                <a:spcPct val="90000"/>
              </a:lnSpc>
              <a:spcBef>
                <a:spcPts val="1001"/>
              </a:spcBef>
            </a:pPr>
            <a:endParaRPr b="0" lang="ru-RU" sz="1800" spc="-1" strike="noStrike">
              <a:latin typeface="Arial"/>
            </a:endParaRPr>
          </a:p>
        </p:txBody>
      </p:sp>
      <p:sp>
        <p:nvSpPr>
          <p:cNvPr id="95" name="CustomShape 3"/>
          <p:cNvSpPr/>
          <p:nvPr/>
        </p:nvSpPr>
        <p:spPr>
          <a:xfrm>
            <a:off x="326160" y="717480"/>
            <a:ext cx="8657640" cy="4656600"/>
          </a:xfrm>
          <a:prstGeom prst="rect">
            <a:avLst/>
          </a:prstGeom>
          <a:noFill/>
          <a:ln w="0">
            <a:noFill/>
          </a:ln>
        </p:spPr>
        <p:style>
          <a:lnRef idx="0"/>
          <a:fillRef idx="0"/>
          <a:effectRef idx="0"/>
          <a:fontRef idx="minor"/>
        </p:style>
        <p:txBody>
          <a:bodyPr lIns="90000" rIns="90000" tIns="45000" bIns="45000">
            <a:spAutoFit/>
          </a:bodyPr>
          <a:p>
            <a:pPr algn="just">
              <a:lnSpc>
                <a:spcPct val="107000"/>
              </a:lnSpc>
            </a:pPr>
            <a:r>
              <a:rPr b="1" i="1" lang="ru-RU" sz="2000" spc="-1" strike="noStrike">
                <a:solidFill>
                  <a:srgbClr val="000000"/>
                </a:solidFill>
                <a:latin typeface="Times New Roman"/>
                <a:ea typeface="Calibri"/>
              </a:rPr>
              <a:t>Задание 13. </a:t>
            </a:r>
            <a:r>
              <a:rPr b="0" lang="ru-RU" sz="2000" spc="-1" strike="noStrike">
                <a:solidFill>
                  <a:srgbClr val="000000"/>
                </a:solidFill>
                <a:latin typeface="Times New Roman"/>
                <a:ea typeface="Calibri"/>
              </a:rPr>
              <a:t>Установите соответствие между полномочиями и субъектами государственной власти Российской Федерации, реализующими эти полномочия: к каждой позиции, данной в первом столбце, подберите соответствующую позицию из второго столбца.</a:t>
            </a:r>
            <a:endParaRPr b="0" lang="ru-RU" sz="2000" spc="-1" strike="noStrike">
              <a:latin typeface="Arial"/>
            </a:endParaRPr>
          </a:p>
          <a:p>
            <a:pPr algn="just">
              <a:lnSpc>
                <a:spcPct val="107000"/>
              </a:lnSpc>
            </a:pPr>
            <a:r>
              <a:rPr b="0" lang="ru-RU" sz="2000" spc="-1" strike="noStrike">
                <a:solidFill>
                  <a:srgbClr val="000000"/>
                </a:solidFill>
                <a:latin typeface="Times New Roman"/>
                <a:ea typeface="Calibri"/>
              </a:rPr>
              <a:t>ПОЛНОМОЧИЯ    СУБЪЕКТЫ ГОСУДАРСТВЕННОЙ ВЛАСТИ  РФ</a:t>
            </a:r>
            <a:endParaRPr b="0" lang="ru-RU" sz="2000" spc="-1" strike="noStrike">
              <a:latin typeface="Arial"/>
            </a:endParaRPr>
          </a:p>
          <a:p>
            <a:pPr>
              <a:lnSpc>
                <a:spcPct val="107000"/>
              </a:lnSpc>
            </a:pPr>
            <a:r>
              <a:rPr b="0" lang="ru-RU" sz="2000" spc="-1" strike="noStrike">
                <a:solidFill>
                  <a:srgbClr val="000000"/>
                </a:solidFill>
                <a:latin typeface="Times New Roman"/>
                <a:ea typeface="Calibri"/>
              </a:rPr>
              <a:t>А) обеспечение исполнения федерального  бюджета     1) Президент РФ           Б) осуществление управления федеральной                    2) Совет Федерации  </a:t>
            </a:r>
            <a:endParaRPr b="0" lang="ru-RU" sz="2000" spc="-1" strike="noStrike">
              <a:latin typeface="Arial"/>
            </a:endParaRPr>
          </a:p>
          <a:p>
            <a:pPr algn="just">
              <a:lnSpc>
                <a:spcPct val="107000"/>
              </a:lnSpc>
            </a:pPr>
            <a:r>
              <a:rPr b="0" lang="ru-RU" sz="2000" spc="-1" strike="noStrike">
                <a:solidFill>
                  <a:srgbClr val="000000"/>
                </a:solidFill>
                <a:latin typeface="Times New Roman"/>
                <a:ea typeface="Calibri"/>
              </a:rPr>
              <a:t>собственностью                                                                   3) Правительство РФ</a:t>
            </a:r>
            <a:endParaRPr b="0" lang="ru-RU" sz="2000" spc="-1" strike="noStrike">
              <a:latin typeface="Arial"/>
            </a:endParaRPr>
          </a:p>
          <a:p>
            <a:pPr algn="just">
              <a:lnSpc>
                <a:spcPct val="107000"/>
              </a:lnSpc>
            </a:pPr>
            <a:r>
              <a:rPr b="0" lang="ru-RU" sz="2000" spc="-1" strike="noStrike">
                <a:solidFill>
                  <a:srgbClr val="000000"/>
                </a:solidFill>
                <a:latin typeface="Times New Roman"/>
                <a:ea typeface="Calibri"/>
              </a:rPr>
              <a:t>В) осуществление помилования</a:t>
            </a:r>
            <a:endParaRPr b="0" lang="ru-RU" sz="2000" spc="-1" strike="noStrike">
              <a:latin typeface="Arial"/>
            </a:endParaRPr>
          </a:p>
          <a:p>
            <a:pPr algn="just">
              <a:lnSpc>
                <a:spcPct val="107000"/>
              </a:lnSpc>
            </a:pPr>
            <a:r>
              <a:rPr b="0" lang="ru-RU" sz="2000" spc="-1" strike="noStrike">
                <a:solidFill>
                  <a:srgbClr val="000000"/>
                </a:solidFill>
                <a:latin typeface="Times New Roman"/>
                <a:ea typeface="Calibri"/>
              </a:rPr>
              <a:t>Г) утверждение военной доктрины</a:t>
            </a:r>
            <a:endParaRPr b="0" lang="ru-RU" sz="2000" spc="-1" strike="noStrike">
              <a:latin typeface="Arial"/>
            </a:endParaRPr>
          </a:p>
          <a:p>
            <a:pPr algn="just">
              <a:lnSpc>
                <a:spcPct val="107000"/>
              </a:lnSpc>
            </a:pPr>
            <a:r>
              <a:rPr b="0" lang="ru-RU" sz="2000" spc="-1" strike="noStrike">
                <a:solidFill>
                  <a:srgbClr val="000000"/>
                </a:solidFill>
                <a:latin typeface="Times New Roman"/>
                <a:ea typeface="Calibri"/>
              </a:rPr>
              <a:t>Д) утверждение изменения границ между</a:t>
            </a:r>
            <a:endParaRPr b="0" lang="ru-RU" sz="2000" spc="-1" strike="noStrike">
              <a:latin typeface="Arial"/>
            </a:endParaRPr>
          </a:p>
          <a:p>
            <a:pPr algn="just">
              <a:lnSpc>
                <a:spcPct val="107000"/>
              </a:lnSpc>
            </a:pPr>
            <a:r>
              <a:rPr b="0" lang="ru-RU" sz="2000" spc="-1" strike="noStrike">
                <a:solidFill>
                  <a:srgbClr val="000000"/>
                </a:solidFill>
                <a:latin typeface="Times New Roman"/>
                <a:ea typeface="Calibri"/>
              </a:rPr>
              <a:t>субъектами Российской Федерации</a:t>
            </a:r>
            <a:endParaRPr b="0" lang="ru-RU" sz="2000" spc="-1" strike="noStrike">
              <a:latin typeface="Arial"/>
            </a:endParaRPr>
          </a:p>
          <a:p>
            <a:pPr algn="just">
              <a:lnSpc>
                <a:spcPct val="107000"/>
              </a:lnSpc>
            </a:pPr>
            <a:r>
              <a:rPr b="0" i="1" lang="ru-RU" sz="2000" spc="-1" strike="noStrike">
                <a:solidFill>
                  <a:srgbClr val="000000"/>
                </a:solidFill>
                <a:latin typeface="Times New Roman"/>
                <a:ea typeface="Calibri"/>
              </a:rPr>
              <a:t>Запишите в таблицу выбранные цифры под соответствующими буквами</a:t>
            </a:r>
            <a:endParaRPr b="0" lang="ru-RU" sz="20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TextShape 1"/>
          <p:cNvSpPr txBox="1"/>
          <p:nvPr/>
        </p:nvSpPr>
        <p:spPr>
          <a:xfrm>
            <a:off x="462960" y="273600"/>
            <a:ext cx="8223120" cy="61560"/>
          </a:xfrm>
          <a:prstGeom prst="rect">
            <a:avLst/>
          </a:prstGeom>
          <a:noFill/>
          <a:ln w="0">
            <a:noFill/>
          </a:ln>
        </p:spPr>
        <p:txBody>
          <a:bodyPr lIns="0" rIns="0" tIns="0" bIns="0" anchor="ctr">
            <a:noAutofit/>
          </a:bodyPr>
          <a:p>
            <a:endParaRPr b="0" lang="ru-RU" sz="1800" spc="-1" strike="noStrike">
              <a:solidFill>
                <a:srgbClr val="000000"/>
              </a:solidFill>
              <a:latin typeface="Arial"/>
            </a:endParaRPr>
          </a:p>
        </p:txBody>
      </p:sp>
      <p:sp>
        <p:nvSpPr>
          <p:cNvPr id="97" name="TextShape 2"/>
          <p:cNvSpPr txBox="1"/>
          <p:nvPr/>
        </p:nvSpPr>
        <p:spPr>
          <a:xfrm>
            <a:off x="150480" y="648360"/>
            <a:ext cx="8535600" cy="6018480"/>
          </a:xfrm>
          <a:prstGeom prst="rect">
            <a:avLst/>
          </a:prstGeom>
          <a:noFill/>
          <a:ln w="0">
            <a:noFill/>
          </a:ln>
        </p:spPr>
        <p:txBody>
          <a:bodyPr lIns="0" rIns="0" tIns="0" bIns="0" anchor="ctr">
            <a:noAutofit/>
          </a:bodyPr>
          <a:p>
            <a:pPr marL="228600" indent="-228240">
              <a:lnSpc>
                <a:spcPct val="90000"/>
              </a:lnSpc>
              <a:spcBef>
                <a:spcPts val="1001"/>
              </a:spcBef>
              <a:buClr>
                <a:srgbClr val="000000"/>
              </a:buClr>
              <a:buFont typeface="Arial"/>
              <a:buChar char="•"/>
            </a:pPr>
            <a:r>
              <a:rPr b="0" lang="ru-RU" sz="2000" spc="-1" strike="noStrike">
                <a:solidFill>
                  <a:srgbClr val="000000"/>
                </a:solidFill>
                <a:latin typeface="Times New Roman"/>
                <a:ea typeface="DejaVu Sans"/>
              </a:rPr>
              <a:t>В часть 2 включено задание с развёрнутым ответом по Конституции Российской Федерации  (</a:t>
            </a:r>
            <a:r>
              <a:rPr b="1" i="1" lang="ru-RU" sz="2000" spc="-1" strike="noStrike">
                <a:solidFill>
                  <a:srgbClr val="000000"/>
                </a:solidFill>
                <a:latin typeface="Times New Roman"/>
                <a:ea typeface="DejaVu Sans"/>
              </a:rPr>
              <a:t>задание 23 </a:t>
            </a:r>
            <a:r>
              <a:rPr b="0" lang="ru-RU" sz="2000" spc="-1" strike="noStrike">
                <a:solidFill>
                  <a:srgbClr val="000000"/>
                </a:solidFill>
                <a:latin typeface="Times New Roman"/>
                <a:ea typeface="DejaVu Sans"/>
              </a:rPr>
              <a:t>по нумерации 2022 г.).</a:t>
            </a:r>
            <a:endParaRPr b="0" lang="ru-RU" sz="2000" spc="-1" strike="noStrike">
              <a:latin typeface="Arial"/>
            </a:endParaRPr>
          </a:p>
          <a:p>
            <a:pPr>
              <a:lnSpc>
                <a:spcPct val="90000"/>
              </a:lnSpc>
              <a:spcBef>
                <a:spcPts val="1001"/>
              </a:spcBef>
              <a:tabLst>
                <a:tab algn="l" pos="0"/>
              </a:tabLst>
            </a:pPr>
            <a:r>
              <a:rPr b="0" lang="ru-RU" sz="2000" spc="-1" strike="noStrike">
                <a:solidFill>
                  <a:srgbClr val="000000"/>
                </a:solidFill>
                <a:latin typeface="Times New Roman"/>
                <a:ea typeface="DejaVu Sans"/>
              </a:rPr>
              <a:t>Конституцию Российской Федерации называют </a:t>
            </a:r>
            <a:r>
              <a:rPr b="0" lang="ru-RU" sz="2000" spc="-1" strike="noStrike" u="sng">
                <a:solidFill>
                  <a:srgbClr val="000000"/>
                </a:solidFill>
                <a:uFillTx/>
                <a:latin typeface="Times New Roman"/>
                <a:ea typeface="DejaVu Sans"/>
              </a:rPr>
              <a:t>социально ценностной конституцией</a:t>
            </a:r>
            <a:r>
              <a:rPr b="0" lang="ru-RU" sz="2000" spc="-1" strike="noStrike">
                <a:solidFill>
                  <a:srgbClr val="000000"/>
                </a:solidFill>
                <a:latin typeface="Times New Roman"/>
                <a:ea typeface="DejaVu Sans"/>
              </a:rPr>
              <a:t>. На основе положений Конституции Российской Федерации приведите три подтверждения этой характеристики. </a:t>
            </a:r>
            <a:r>
              <a:rPr b="0" i="1" lang="ru-RU" sz="2000" spc="-1" strike="noStrike">
                <a:solidFill>
                  <a:srgbClr val="000000"/>
                </a:solidFill>
                <a:latin typeface="Times New Roman"/>
                <a:ea typeface="DejaVu Sans"/>
              </a:rPr>
              <a:t>(Каждое подтверждение должно быть сформулировано как распространённое предложение с опорой на конкретное положение Конституции Российской Федерации. Обратите внимание на то, что правильное выполнение задания </a:t>
            </a:r>
            <a:r>
              <a:rPr b="1" i="1" lang="ru-RU" sz="2000" spc="-1" strike="noStrike">
                <a:solidFill>
                  <a:srgbClr val="000000"/>
                </a:solidFill>
                <a:latin typeface="Times New Roman"/>
                <a:ea typeface="DejaVu Sans"/>
              </a:rPr>
              <a:t>не требует </a:t>
            </a:r>
            <a:r>
              <a:rPr b="0" i="1" lang="ru-RU" sz="2000" spc="-1" strike="noStrike">
                <a:solidFill>
                  <a:srgbClr val="000000"/>
                </a:solidFill>
                <a:latin typeface="Times New Roman"/>
                <a:ea typeface="DejaVu Sans"/>
              </a:rPr>
              <a:t>указания в ответе номеров соответствующих статей Конституции РФ и дословного воспроизведения их содержания.)</a:t>
            </a:r>
            <a:endParaRPr b="0" lang="ru-RU" sz="2000" spc="-1" strike="noStrike">
              <a:latin typeface="Arial"/>
            </a:endParaRPr>
          </a:p>
          <a:p>
            <a:pPr>
              <a:lnSpc>
                <a:spcPct val="90000"/>
              </a:lnSpc>
              <a:spcBef>
                <a:spcPts val="1001"/>
              </a:spcBef>
              <a:tabLst>
                <a:tab algn="l" pos="0"/>
              </a:tabLst>
            </a:pPr>
            <a:r>
              <a:rPr b="0" i="1" lang="ru-RU" sz="2000" spc="-1" strike="noStrike">
                <a:solidFill>
                  <a:srgbClr val="002060"/>
                </a:solidFill>
                <a:latin typeface="Times New Roman"/>
                <a:ea typeface="DejaVu Sans"/>
              </a:rPr>
              <a:t>- в Конституции Российской Федерации утверждается ценность прав и свобод человека, гражданского мира и согласия;</a:t>
            </a:r>
            <a:endParaRPr b="0" lang="ru-RU" sz="2000" spc="-1" strike="noStrike">
              <a:latin typeface="Arial"/>
            </a:endParaRPr>
          </a:p>
          <a:p>
            <a:pPr>
              <a:lnSpc>
                <a:spcPct val="90000"/>
              </a:lnSpc>
              <a:spcBef>
                <a:spcPts val="1001"/>
              </a:spcBef>
              <a:tabLst>
                <a:tab algn="l" pos="0"/>
              </a:tabLst>
            </a:pPr>
            <a:r>
              <a:rPr b="0" i="1" lang="ru-RU" sz="2000" spc="-1" strike="noStrike">
                <a:solidFill>
                  <a:srgbClr val="002060"/>
                </a:solidFill>
                <a:latin typeface="Times New Roman"/>
                <a:ea typeface="DejaVu Sans"/>
              </a:rPr>
              <a:t>- в Конституции закреплены социальные ценности исторической памяти, патриотизма, детства и семьи;</a:t>
            </a:r>
            <a:endParaRPr b="0" lang="ru-RU" sz="2000" spc="-1" strike="noStrike">
              <a:latin typeface="Arial"/>
            </a:endParaRPr>
          </a:p>
          <a:p>
            <a:pPr>
              <a:lnSpc>
                <a:spcPct val="90000"/>
              </a:lnSpc>
              <a:spcBef>
                <a:spcPts val="1001"/>
              </a:spcBef>
              <a:tabLst>
                <a:tab algn="l" pos="0"/>
              </a:tabLst>
            </a:pPr>
            <a:r>
              <a:rPr b="0" i="1" lang="ru-RU" sz="2000" spc="-1" strike="noStrike">
                <a:solidFill>
                  <a:srgbClr val="002060"/>
                </a:solidFill>
                <a:latin typeface="Times New Roman"/>
                <a:ea typeface="DejaVu Sans"/>
              </a:rPr>
              <a:t>- в Конституции закреплена ценность российской культуры, разнообразия культур народов России;</a:t>
            </a:r>
            <a:endParaRPr b="0" lang="ru-RU" sz="2000" spc="-1" strike="noStrike">
              <a:latin typeface="Arial"/>
            </a:endParaRPr>
          </a:p>
          <a:p>
            <a:pPr>
              <a:lnSpc>
                <a:spcPct val="90000"/>
              </a:lnSpc>
              <a:spcBef>
                <a:spcPts val="1001"/>
              </a:spcBef>
              <a:tabLst>
                <a:tab algn="l" pos="0"/>
              </a:tabLst>
            </a:pPr>
            <a:r>
              <a:rPr b="0" i="1" lang="ru-RU" sz="2000" spc="-1" strike="noStrike">
                <a:solidFill>
                  <a:srgbClr val="002060"/>
                </a:solidFill>
                <a:latin typeface="Times New Roman"/>
                <a:ea typeface="DejaVu Sans"/>
              </a:rPr>
              <a:t>- в Конституции закреплён социальный характер Российского государства.</a:t>
            </a:r>
            <a:endParaRPr b="0" lang="ru-RU" sz="2000" spc="-1" strike="noStrike">
              <a:latin typeface="Arial"/>
            </a:endParaRPr>
          </a:p>
          <a:p>
            <a:pPr>
              <a:lnSpc>
                <a:spcPct val="90000"/>
              </a:lnSpc>
              <a:spcBef>
                <a:spcPts val="1001"/>
              </a:spcBef>
              <a:tabLst>
                <a:tab algn="l" pos="0"/>
              </a:tabLst>
            </a:pPr>
            <a:r>
              <a:rPr b="0" lang="ru-RU" sz="1800" spc="-1" strike="noStrike">
                <a:solidFill>
                  <a:srgbClr val="000000"/>
                </a:solidFill>
                <a:latin typeface="Arial"/>
                <a:ea typeface="DejaVu Sans"/>
              </a:rPr>
              <a:t> </a:t>
            </a:r>
            <a:endParaRPr b="0" lang="ru-RU" sz="1800" spc="-1" strike="noStrike">
              <a:latin typeface="Arial"/>
            </a:endParaRPr>
          </a:p>
          <a:p>
            <a:pPr>
              <a:lnSpc>
                <a:spcPct val="90000"/>
              </a:lnSpc>
              <a:spcBef>
                <a:spcPts val="1001"/>
              </a:spcBef>
              <a:tabLst>
                <a:tab algn="l" pos="0"/>
              </a:tabLst>
            </a:pPr>
            <a:endParaRPr b="0" lang="ru-RU" sz="18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683</TotalTime>
  <Application>LibreOffice/7.0.1.2$Windows_x86 LibreOffice_project/7cbcfc562f6eb6708b5ff7d7397325de9e764452</Application>
  <Words>2360</Words>
  <Paragraphs>114</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2013-01-28T19:28:30Z</dcterms:created>
  <dc:creator>Катенок</dc:creator>
  <dc:description/>
  <dc:language>ru-RU</dc:language>
  <cp:lastModifiedBy/>
  <dcterms:modified xsi:type="dcterms:W3CDTF">2022-01-16T11:33:25Z</dcterms:modified>
  <cp:revision>101</cp:revision>
  <dc:subject/>
  <dc:title>Презентация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Экран (4:3)</vt:lpwstr>
  </property>
  <property fmtid="{D5CDD505-2E9C-101B-9397-08002B2CF9AE}" pid="9" name="ScaleCrop">
    <vt:bool>0</vt:bool>
  </property>
  <property fmtid="{D5CDD505-2E9C-101B-9397-08002B2CF9AE}" pid="10" name="ShareDoc">
    <vt:bool>0</vt:bool>
  </property>
  <property fmtid="{D5CDD505-2E9C-101B-9397-08002B2CF9AE}" pid="11" name="Slides">
    <vt:i4>20</vt:i4>
  </property>
</Properties>
</file>