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1"/>
  </p:notesMasterIdLst>
  <p:sldIdLst>
    <p:sldId id="256" r:id="rId2"/>
    <p:sldId id="257" r:id="rId3"/>
    <p:sldId id="258" r:id="rId4"/>
    <p:sldId id="279" r:id="rId5"/>
    <p:sldId id="277" r:id="rId6"/>
    <p:sldId id="278" r:id="rId7"/>
    <p:sldId id="276" r:id="rId8"/>
    <p:sldId id="259" r:id="rId9"/>
    <p:sldId id="271" r:id="rId10"/>
    <p:sldId id="260" r:id="rId11"/>
    <p:sldId id="272" r:id="rId12"/>
    <p:sldId id="261" r:id="rId13"/>
    <p:sldId id="262" r:id="rId14"/>
    <p:sldId id="263" r:id="rId15"/>
    <p:sldId id="281" r:id="rId16"/>
    <p:sldId id="264" r:id="rId17"/>
    <p:sldId id="265" r:id="rId18"/>
    <p:sldId id="280" r:id="rId19"/>
    <p:sldId id="282" r:id="rId20"/>
    <p:sldId id="283" r:id="rId21"/>
    <p:sldId id="266" r:id="rId22"/>
    <p:sldId id="267" r:id="rId23"/>
    <p:sldId id="268" r:id="rId24"/>
    <p:sldId id="270" r:id="rId25"/>
    <p:sldId id="273" r:id="rId26"/>
    <p:sldId id="274" r:id="rId27"/>
    <p:sldId id="269" r:id="rId28"/>
    <p:sldId id="275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55AF6-5767-4C2F-9A76-3C68FF46559C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A12E0-2DAC-4A51-A649-F25C0B5DE8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A12E0-2DAC-4A51-A649-F25C0B5DE85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8061B06-3D0E-42F7-99C1-F649FAFA0812}" type="datetime1">
              <a:rPr lang="ru-RU" smtClean="0"/>
              <a:pPr/>
              <a:t>16.01.2022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ru-RU" smtClean="0"/>
              <a:t>Ипатенко Е.В.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67E8259-7AD0-4FEB-A1EA-119B70689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4E90-12C4-4868-9A8B-FC5B89ECD07C}" type="datetime1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Ипатенко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259-7AD0-4FEB-A1EA-119B70689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2BBB-F07E-40F6-BF59-249E0D4695A1}" type="datetime1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Ипатенко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259-7AD0-4FEB-A1EA-119B70689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37E7-D583-41E2-82EC-6F0A406A3C5D}" type="datetime1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Ипатенко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259-7AD0-4FEB-A1EA-119B70689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838F-F9D4-43FD-8EF7-42E848AB33C5}" type="datetime1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Ипатенко Е.В.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259-7AD0-4FEB-A1EA-119B70689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202D-1963-4200-9A3A-5A29A221815C}" type="datetime1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Ипатенко Е.В.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259-7AD0-4FEB-A1EA-119B70689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327703-0B17-4319-A7CB-EBF3D6746AFB}" type="datetime1">
              <a:rPr lang="ru-RU" smtClean="0"/>
              <a:pPr/>
              <a:t>16.01.2022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7E8259-7AD0-4FEB-A1EA-119B706891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smtClean="0"/>
              <a:t>Ипатенко Е.В.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9F533F-24ED-4F2F-99B0-9AB74EE16B3E}" type="datetime1">
              <a:rPr lang="ru-RU" smtClean="0"/>
              <a:pPr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ru-RU" smtClean="0"/>
              <a:t>Ипатенко Е.В.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67E8259-7AD0-4FEB-A1EA-119B70689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B93-9BD8-43E6-9230-2DC6A2C89A34}" type="datetime1">
              <a:rPr lang="ru-RU" smtClean="0"/>
              <a:pPr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Ипатенко Е.В.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259-7AD0-4FEB-A1EA-119B70689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1E05D-6DA7-4E07-8DD1-0DD464EC3B09}" type="datetime1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Ипатенко Е.В.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259-7AD0-4FEB-A1EA-119B70689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C582-AF9D-48B8-B923-33BF241AF0DF}" type="datetime1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Ипатенко Е.В.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E8259-7AD0-4FEB-A1EA-119B70689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CA86794-8A84-426B-AEFE-5B495DC99700}" type="datetime1">
              <a:rPr lang="ru-RU" smtClean="0"/>
              <a:pPr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ru-RU" smtClean="0"/>
              <a:t>Ипатенко Е.В.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67E8259-7AD0-4FEB-A1EA-119B70689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700808"/>
            <a:ext cx="9144000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Подготовка к ЕГЭ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Тема: Культура Руси </a:t>
            </a:r>
            <a:r>
              <a:rPr lang="en-US" b="1" dirty="0" smtClean="0">
                <a:solidFill>
                  <a:srgbClr val="002060"/>
                </a:solidFill>
              </a:rPr>
              <a:t>X </a:t>
            </a:r>
            <a:r>
              <a:rPr lang="ru-RU" b="1" dirty="0" smtClean="0">
                <a:solidFill>
                  <a:srgbClr val="002060"/>
                </a:solidFill>
              </a:rPr>
              <a:t>– начала </a:t>
            </a:r>
            <a:r>
              <a:rPr lang="en-US" b="1" dirty="0" smtClean="0">
                <a:solidFill>
                  <a:srgbClr val="002060"/>
                </a:solidFill>
              </a:rPr>
              <a:t>XIII </a:t>
            </a:r>
            <a:r>
              <a:rPr lang="ru-RU" b="1" dirty="0" smtClean="0">
                <a:solidFill>
                  <a:srgbClr val="002060"/>
                </a:solidFill>
              </a:rPr>
              <a:t>в.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88024" y="4653136"/>
            <a:ext cx="4032448" cy="1440160"/>
          </a:xfrm>
        </p:spPr>
        <p:txBody>
          <a:bodyPr/>
          <a:lstStyle/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err="1" smtClean="0">
                <a:solidFill>
                  <a:srgbClr val="002060"/>
                </a:solidFill>
              </a:rPr>
              <a:t>Ипатенко</a:t>
            </a:r>
            <a:r>
              <a:rPr lang="ru-RU" sz="2000" dirty="0" smtClean="0">
                <a:solidFill>
                  <a:srgbClr val="002060"/>
                </a:solidFill>
              </a:rPr>
              <a:t> Елена Валерьевна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учитель истории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МБОУ «СОШ № 8» г. Кемерово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1000" y="764704"/>
            <a:ext cx="8382000" cy="1008112"/>
          </a:xfrm>
        </p:spPr>
        <p:txBody>
          <a:bodyPr/>
          <a:lstStyle/>
          <a:p>
            <a:pPr algn="ctr"/>
            <a:r>
              <a:rPr lang="ru-RU" dirty="0" smtClean="0"/>
              <a:t>Архитектура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95536" y="1844824"/>
            <a:ext cx="4041648" cy="457200"/>
          </a:xfrm>
        </p:spPr>
        <p:txBody>
          <a:bodyPr/>
          <a:lstStyle/>
          <a:p>
            <a:pPr algn="ctr"/>
            <a:r>
              <a:rPr lang="ru-RU" dirty="0" smtClean="0"/>
              <a:t>Материалы 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716016" y="1844824"/>
            <a:ext cx="4041775" cy="457200"/>
          </a:xfrm>
        </p:spPr>
        <p:txBody>
          <a:bodyPr/>
          <a:lstStyle/>
          <a:p>
            <a:pPr algn="ctr"/>
            <a:r>
              <a:rPr lang="ru-RU" dirty="0" smtClean="0"/>
              <a:t>Схема крестово-купольного храма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381000" y="2492896"/>
            <a:ext cx="4041648" cy="41018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Плинфа</a:t>
            </a:r>
            <a:r>
              <a:rPr lang="ru-RU" dirty="0" smtClean="0"/>
              <a:t> – тонкий обожженный кирпич (Киев, Чернигов, Смоленск)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Известняк – осадочная горная порода, содержащая известь (Новгород, Псков)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Белый камень – любой поддающийся обработке бело-желтый камень с неблестящей  поверхностью (Владимир, Галич)</a:t>
            </a:r>
            <a:endParaRPr lang="ru-RU" dirty="0"/>
          </a:p>
        </p:txBody>
      </p:sp>
      <p:pic>
        <p:nvPicPr>
          <p:cNvPr id="11265" name="Picture 1" descr="C:\Users\User\Desktop\Мои документы\Школьная программа\ЕГЭ_ИСТОРИЯ\Живопись_историческая тематика\Живопись_скульптура_исторические сюжеты 9-13 вв\skhema-chetyrekhstolpnogo-krestovo-kupolnogo-khram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780928"/>
            <a:ext cx="4165714" cy="2916000"/>
          </a:xfrm>
          <a:prstGeom prst="rect">
            <a:avLst/>
          </a:prstGeom>
          <a:noFill/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7452320" y="6400800"/>
            <a:ext cx="1691680" cy="457200"/>
          </a:xfrm>
        </p:spPr>
        <p:txBody>
          <a:bodyPr/>
          <a:lstStyle/>
          <a:p>
            <a:r>
              <a:rPr lang="ru-RU" sz="1600" dirty="0" err="1" smtClean="0"/>
              <a:t>Ипатенко</a:t>
            </a:r>
            <a:r>
              <a:rPr lang="ru-RU" sz="1600" dirty="0" smtClean="0"/>
              <a:t> Е.В.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г. Киев, 989-996 гг., князь Владимир.</a:t>
            </a:r>
            <a:br>
              <a:rPr lang="ru-RU" sz="3600" dirty="0" smtClean="0"/>
            </a:br>
            <a:r>
              <a:rPr lang="ru-RU" sz="3600" dirty="0" smtClean="0"/>
              <a:t>Десятинная церковь, реконструкции</a:t>
            </a:r>
            <a:endParaRPr lang="ru-RU" sz="3600" dirty="0"/>
          </a:p>
        </p:txBody>
      </p:sp>
      <p:pic>
        <p:nvPicPr>
          <p:cNvPr id="29700" name="Picture 4" descr="ÐÐ°ÑÑÐ¸Ð½ÐºÐ¸ Ð¿Ð¾ Ð·Ð°Ð¿ÑÐ¾ÑÑ Ð´ÐµÑÑÑÐ¸Ð½Ð½Ð°Ñ ÑÐµÑÐºÐ¾Ð²Ñ Ð² ÐºÐ¸ÐµÐ²Ð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852936"/>
            <a:ext cx="4383356" cy="3600000"/>
          </a:xfrm>
          <a:prstGeom prst="rect">
            <a:avLst/>
          </a:prstGeom>
          <a:noFill/>
        </p:spPr>
      </p:pic>
      <p:pic>
        <p:nvPicPr>
          <p:cNvPr id="29701" name="Picture 5" descr="C:\Users\User\Desktop\Мои документы\Школьная программа\ЕГЭ_ИСТОРИЯ\Живопись_историческая тематика\Десятинная церковь в Киеве, реконструкция сер. 20 в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000" y="2276872"/>
            <a:ext cx="4860000" cy="3240000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876256" y="6309320"/>
            <a:ext cx="2267744" cy="548680"/>
          </a:xfrm>
        </p:spPr>
        <p:txBody>
          <a:bodyPr/>
          <a:lstStyle/>
          <a:p>
            <a:r>
              <a:rPr lang="ru-RU" sz="1600" dirty="0" err="1" smtClean="0"/>
              <a:t>Ипатенко</a:t>
            </a:r>
            <a:r>
              <a:rPr lang="ru-RU" sz="1600" dirty="0" smtClean="0"/>
              <a:t> Е.В.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82000" cy="10698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г. Киев. </a:t>
            </a:r>
            <a:r>
              <a:rPr lang="en-US" sz="3600" dirty="0" smtClean="0"/>
              <a:t>XI</a:t>
            </a:r>
            <a:r>
              <a:rPr lang="ru-RU" sz="3600" dirty="0" smtClean="0"/>
              <a:t> век, Ярослав Мудрый</a:t>
            </a:r>
            <a:endParaRPr lang="ru-RU" sz="360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>
          <a:xfrm>
            <a:off x="4499992" y="1844824"/>
            <a:ext cx="4392488" cy="1249288"/>
          </a:xfrm>
        </p:spPr>
        <p:txBody>
          <a:bodyPr/>
          <a:lstStyle/>
          <a:p>
            <a:pPr algn="ctr"/>
            <a:r>
              <a:rPr lang="ru-RU" dirty="0" smtClean="0"/>
              <a:t>Софийский собор, 1037 г., в память о разгроме печенегов на р. Альта.</a:t>
            </a:r>
          </a:p>
          <a:p>
            <a:pPr algn="ctr"/>
            <a:r>
              <a:rPr lang="ru-RU" dirty="0" smtClean="0"/>
              <a:t>Перестроен в </a:t>
            </a:r>
            <a:r>
              <a:rPr lang="en-US" dirty="0" smtClean="0"/>
              <a:t>XVII</a:t>
            </a:r>
            <a:r>
              <a:rPr lang="ru-RU" dirty="0" smtClean="0"/>
              <a:t> в. </a:t>
            </a:r>
            <a:endParaRPr lang="ru-RU" dirty="0"/>
          </a:p>
        </p:txBody>
      </p:sp>
      <p:pic>
        <p:nvPicPr>
          <p:cNvPr id="3074" name="Picture 2" descr="C:\Users\User\Desktop\Золотые ворота_Киев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2420888"/>
            <a:ext cx="4041775" cy="2991103"/>
          </a:xfrm>
          <a:prstGeom prst="rect">
            <a:avLst/>
          </a:prstGeom>
          <a:noFill/>
        </p:spPr>
      </p:pic>
      <p:pic>
        <p:nvPicPr>
          <p:cNvPr id="3077" name="Picture 5" descr="C:\Users\User\Desktop\Софийский собор_Киев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8050" y="3334863"/>
            <a:ext cx="4041775" cy="26330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5517232"/>
            <a:ext cx="374441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1037 г.</a:t>
            </a:r>
            <a:endParaRPr lang="ru-RU" b="1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7452320" y="6328792"/>
            <a:ext cx="1691680" cy="529208"/>
          </a:xfrm>
        </p:spPr>
        <p:txBody>
          <a:bodyPr/>
          <a:lstStyle/>
          <a:p>
            <a:r>
              <a:rPr lang="ru-RU" sz="1600" dirty="0" err="1" smtClean="0"/>
              <a:t>Ипатенко</a:t>
            </a:r>
            <a:r>
              <a:rPr lang="ru-RU" sz="1600" dirty="0" smtClean="0"/>
              <a:t> Е.В.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20688"/>
            <a:ext cx="838200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г. Великий Новгород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1340768"/>
            <a:ext cx="4572000" cy="1872208"/>
          </a:xfrm>
        </p:spPr>
        <p:txBody>
          <a:bodyPr/>
          <a:lstStyle/>
          <a:p>
            <a:pPr algn="ctr"/>
            <a:r>
              <a:rPr lang="ru-RU" dirty="0" smtClean="0"/>
              <a:t>Софийский собор. 1045-1050 гг.  - княжение Владимира Ярославича. На закладке присутствовал великий князь Ярослав Мудрый и великая княгиня Ирина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21225" y="1628800"/>
            <a:ext cx="4041775" cy="1073370"/>
          </a:xfrm>
        </p:spPr>
        <p:txBody>
          <a:bodyPr/>
          <a:lstStyle/>
          <a:p>
            <a:pPr algn="ctr"/>
            <a:r>
              <a:rPr lang="ru-RU" dirty="0" smtClean="0"/>
              <a:t>Церковь Спаса на </a:t>
            </a:r>
            <a:r>
              <a:rPr lang="ru-RU" dirty="0" err="1" smtClean="0"/>
              <a:t>Нередице</a:t>
            </a:r>
            <a:r>
              <a:rPr lang="ru-RU" dirty="0" smtClean="0"/>
              <a:t>. 1198 г.</a:t>
            </a:r>
            <a:endParaRPr lang="ru-RU" dirty="0"/>
          </a:p>
        </p:txBody>
      </p:sp>
      <p:pic>
        <p:nvPicPr>
          <p:cNvPr id="4098" name="Picture 2" descr="C:\Users\User\Desktop\Ученикам\Архитектура_Древняя Русь_9-13 вв (домонгольский период)\Софийский собор_В. Новгород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3429000"/>
            <a:ext cx="4041775" cy="3031331"/>
          </a:xfrm>
          <a:prstGeom prst="rect">
            <a:avLst/>
          </a:prstGeom>
          <a:noFill/>
        </p:spPr>
      </p:pic>
      <p:pic>
        <p:nvPicPr>
          <p:cNvPr id="4099" name="Picture 3" descr="C:\Users\User\Desktop\Церковь Спаса на Нередице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64088" y="2971800"/>
            <a:ext cx="2759202" cy="3886200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8262156" y="3789040"/>
            <a:ext cx="881844" cy="2736304"/>
          </a:xfrm>
        </p:spPr>
        <p:txBody>
          <a:bodyPr vert="vert"/>
          <a:lstStyle/>
          <a:p>
            <a:r>
              <a:rPr lang="ru-RU" sz="1600" dirty="0" err="1" smtClean="0"/>
              <a:t>Ипатенко</a:t>
            </a:r>
            <a:r>
              <a:rPr lang="ru-RU" sz="1600" dirty="0" smtClean="0"/>
              <a:t> Е.В.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764704"/>
            <a:ext cx="8382000" cy="93610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г. Великий Новгород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28800"/>
            <a:ext cx="4041648" cy="936104"/>
          </a:xfrm>
        </p:spPr>
        <p:txBody>
          <a:bodyPr/>
          <a:lstStyle/>
          <a:p>
            <a:pPr algn="ctr"/>
            <a:r>
              <a:rPr lang="ru-RU" dirty="0" smtClean="0"/>
              <a:t>Георгиевский собор Свято-Юрьева монастыря. </a:t>
            </a:r>
            <a:r>
              <a:rPr lang="en-US" dirty="0" smtClean="0"/>
              <a:t>XII</a:t>
            </a:r>
            <a:r>
              <a:rPr lang="ru-RU" dirty="0" smtClean="0"/>
              <a:t> в.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21225" y="1628800"/>
            <a:ext cx="4041775" cy="936104"/>
          </a:xfrm>
        </p:spPr>
        <p:txBody>
          <a:bodyPr/>
          <a:lstStyle/>
          <a:p>
            <a:pPr algn="ctr"/>
            <a:r>
              <a:rPr lang="ru-RU" dirty="0" smtClean="0"/>
              <a:t>Церковь </a:t>
            </a:r>
            <a:r>
              <a:rPr lang="ru-RU" dirty="0" err="1" smtClean="0"/>
              <a:t>Параскевы</a:t>
            </a:r>
            <a:r>
              <a:rPr lang="ru-RU" dirty="0" smtClean="0"/>
              <a:t> Пятницы. Начало </a:t>
            </a:r>
            <a:r>
              <a:rPr lang="en-US" dirty="0" smtClean="0"/>
              <a:t> XIII </a:t>
            </a:r>
            <a:r>
              <a:rPr lang="ru-RU" dirty="0" smtClean="0"/>
              <a:t>в.</a:t>
            </a:r>
            <a:endParaRPr lang="ru-RU" dirty="0"/>
          </a:p>
        </p:txBody>
      </p:sp>
      <p:pic>
        <p:nvPicPr>
          <p:cNvPr id="5122" name="Picture 2" descr="C:\Users\User\Desktop\Ученикам\Архитектура_Древняя Русь_9-13 вв (домонгольский период)\Гергиевский собор Свято-Юрьева монястыря_12 в._В. Новгород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562" y="2708275"/>
            <a:ext cx="2914650" cy="3886200"/>
          </a:xfrm>
          <a:prstGeom prst="rect">
            <a:avLst/>
          </a:prstGeom>
          <a:noFill/>
        </p:spPr>
      </p:pic>
      <p:pic>
        <p:nvPicPr>
          <p:cNvPr id="5123" name="Picture 3" descr="C:\Users\User\Desktop\Ученикам\Архитектура_Древняя Русь_9-13 вв (домонгольский период)\Церковь Параскевы Пятницы_В. Новгород_ 1207 г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1612" y="2708275"/>
            <a:ext cx="2914650" cy="3886200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8460432" y="4005064"/>
            <a:ext cx="683568" cy="2592288"/>
          </a:xfrm>
        </p:spPr>
        <p:txBody>
          <a:bodyPr vert="vert"/>
          <a:lstStyle/>
          <a:p>
            <a:r>
              <a:rPr lang="ru-RU" sz="1600" dirty="0" err="1" smtClean="0"/>
              <a:t>Ипатенко</a:t>
            </a:r>
            <a:r>
              <a:rPr lang="ru-RU" sz="1600" dirty="0" smtClean="0"/>
              <a:t> Е.В.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892480" cy="792088"/>
          </a:xfrm>
        </p:spPr>
        <p:txBody>
          <a:bodyPr>
            <a:normAutofit fontScale="90000"/>
          </a:bodyPr>
          <a:lstStyle/>
          <a:p>
            <a:pPr algn="ctr"/>
            <a:r>
              <a:rPr b="1" dirty="0" lang="ru-RU" smtClean="0" sz="3200"/>
              <a:t>г. Великий Новгород, </a:t>
            </a:r>
            <a:r>
              <a:rPr b="1" dirty="0" err="1" lang="ru-RU" smtClean="0" sz="3200"/>
              <a:t>Ярославо</a:t>
            </a:r>
            <a:r>
              <a:rPr b="1" dirty="0" lang="ru-RU" smtClean="0" sz="3200"/>
              <a:t> городище, </a:t>
            </a:r>
            <a:r>
              <a:rPr dirty="0" lang="en-US" smtClean="0" sz="3200"/>
              <a:t>XII</a:t>
            </a:r>
            <a:r>
              <a:rPr b="1" dirty="0" lang="ru-RU" smtClean="0" sz="3200"/>
              <a:t> в.</a:t>
            </a:r>
            <a:endParaRPr b="1" dirty="0" lang="ru-RU" sz="3200"/>
          </a:p>
        </p:txBody>
      </p:sp>
      <p:sp>
        <p:nvSpPr>
          <p:cNvPr id="3" name="Текст 2"/>
          <p:cNvSpPr>
            <a:spLocks noGrp="1"/>
          </p:cNvSpPr>
          <p:nvPr>
            <p:ph idx="1" type="body"/>
          </p:nvPr>
        </p:nvSpPr>
        <p:spPr>
          <a:xfrm>
            <a:off x="0" y="1556792"/>
            <a:ext cx="4437184" cy="1152128"/>
          </a:xfrm>
        </p:spPr>
        <p:txBody>
          <a:bodyPr/>
          <a:lstStyle/>
          <a:p>
            <a:r>
              <a:rPr dirty="0" lang="ru-RU" smtClean="0"/>
              <a:t>Никольский собор, 1113 г. – княжение Мстислава Великого (с последующими изменениями)</a:t>
            </a:r>
            <a:endParaRPr dirty="0" lang="ru-RU"/>
          </a:p>
        </p:txBody>
      </p:sp>
      <p:sp>
        <p:nvSpPr>
          <p:cNvPr id="4" name="Текст 3"/>
          <p:cNvSpPr>
            <a:spLocks noGrp="1"/>
          </p:cNvSpPr>
          <p:nvPr>
            <p:ph idx="3" sz="half" type="body"/>
          </p:nvPr>
        </p:nvSpPr>
        <p:spPr>
          <a:xfrm>
            <a:off x="4716016" y="1556792"/>
            <a:ext cx="4041775" cy="1080120"/>
          </a:xfrm>
        </p:spPr>
        <p:txBody>
          <a:bodyPr/>
          <a:lstStyle/>
          <a:p>
            <a:r>
              <a:rPr dirty="0" lang="ru-RU" smtClean="0"/>
              <a:t>Церковь Иоанна на Опоках, 1127-1130, Всеволод </a:t>
            </a:r>
            <a:r>
              <a:rPr dirty="0" err="1" lang="ru-RU" smtClean="0"/>
              <a:t>Мстиславич</a:t>
            </a:r>
            <a:endParaRPr dirty="0" lang="ru-RU"/>
          </a:p>
        </p:txBody>
      </p:sp>
      <p:pic>
        <p:nvPicPr>
          <p:cNvPr descr="C:\Users\User\Desktop\4354~1\B4BD~1\_18C2~1\__5E0D~1\__9-13~1\__9-13~1\Никольский собор_В. Новгород_12 в. с последующими изменениями.jpg" id="5122" name="Picture 2"/>
          <p:cNvPicPr>
            <a:picLocks noChangeArrowheads="1" noChangeAspect="1" noGrp="1"/>
          </p:cNvPicPr>
          <p:nvPr>
            <p:ph idx="2" sz="quarter"/>
          </p:nvPr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323527" y="2924943"/>
            <a:ext cx="4176000" cy="3132000"/>
          </a:xfrm>
          <a:prstGeom prst="rect">
            <a:avLst/>
          </a:prstGeom>
          <a:noFill/>
        </p:spPr>
      </p:pic>
      <p:pic>
        <p:nvPicPr>
          <p:cNvPr descr="C:\Users\User\Desktop\Мои документы\Школьная программа\ЕГЭ_ИСТОРИЯ\Живопись_скульптура_архитектура\Живопись_скульптура_исторические сюжеты 9-13 вв\Архитектура_Древняя Русь_9-13 вв (домонгольский период)\Церковь Иоанна на Опоках_В. Новгород.jpg" id="5123" name="Picture 3"/>
          <p:cNvPicPr>
            <a:picLocks noChangeArrowheads="1" noChangeAspect="1" noGrp="1"/>
          </p:cNvPicPr>
          <p:nvPr>
            <p:ph idx="4" sz="quarter"/>
          </p:nvPr>
        </p:nvPicPr>
        <p:blipFill>
          <a:blip cstate="print" r:embed="rId3"/>
          <a:srcRect b="-66" r="58"/>
          <a:stretch>
            <a:fillRect/>
          </a:stretch>
        </p:blipFill>
        <p:spPr bwMode="auto">
          <a:xfrm>
            <a:off x="4572000" y="2996952"/>
            <a:ext cx="4280850" cy="3168000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idx="12" sz="quarter" type="ftr"/>
          </p:nvPr>
        </p:nvSpPr>
        <p:spPr>
          <a:xfrm>
            <a:off x="7092280" y="6309320"/>
            <a:ext cx="2051720" cy="548680"/>
          </a:xfrm>
        </p:spPr>
        <p:txBody>
          <a:bodyPr/>
          <a:lstStyle/>
          <a:p>
            <a:r>
              <a:rPr dirty="0" err="1" lang="ru-RU" smtClean="0" sz="1600"/>
              <a:t>Ипатенко</a:t>
            </a:r>
            <a:r>
              <a:rPr dirty="0" lang="ru-RU" smtClean="0" sz="1600"/>
              <a:t> Е.В.</a:t>
            </a:r>
            <a:endParaRPr dirty="0" lang="ru-RU" sz="1600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76672"/>
            <a:ext cx="8382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г. Владимир. </a:t>
            </a:r>
            <a:br>
              <a:rPr lang="ru-RU" sz="3600" dirty="0" smtClean="0"/>
            </a:br>
            <a:r>
              <a:rPr lang="ru-RU" sz="3600" dirty="0" smtClean="0"/>
              <a:t>Середина </a:t>
            </a:r>
            <a:r>
              <a:rPr lang="en-US" sz="3600" dirty="0" smtClean="0"/>
              <a:t>XII</a:t>
            </a:r>
            <a:r>
              <a:rPr lang="ru-RU" sz="3600" dirty="0" smtClean="0"/>
              <a:t> в., Андрей </a:t>
            </a:r>
            <a:r>
              <a:rPr lang="ru-RU" sz="3600" dirty="0" err="1" smtClean="0"/>
              <a:t>Боголюбский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276872"/>
            <a:ext cx="4041648" cy="457200"/>
          </a:xfrm>
        </p:spPr>
        <p:txBody>
          <a:bodyPr/>
          <a:lstStyle/>
          <a:p>
            <a:pPr algn="ctr"/>
            <a:r>
              <a:rPr lang="ru-RU" dirty="0" smtClean="0"/>
              <a:t>Золотые ворота (1158 г.)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1556792"/>
            <a:ext cx="4041775" cy="1368152"/>
          </a:xfrm>
        </p:spPr>
        <p:txBody>
          <a:bodyPr/>
          <a:lstStyle/>
          <a:p>
            <a:pPr algn="ctr"/>
            <a:r>
              <a:rPr lang="ru-RU" dirty="0" smtClean="0"/>
              <a:t>Церковь Покрова на Нерли (1165 г.); память о победе над Волжской Болгарией и о сыне Изяславе</a:t>
            </a:r>
            <a:endParaRPr lang="ru-RU" dirty="0"/>
          </a:p>
        </p:txBody>
      </p:sp>
      <p:pic>
        <p:nvPicPr>
          <p:cNvPr id="6146" name="Picture 2" descr="C:\Users\User\Desktop\Золотые ворота_Владимир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32160"/>
            <a:ext cx="4041775" cy="3038430"/>
          </a:xfrm>
          <a:prstGeom prst="rect">
            <a:avLst/>
          </a:prstGeom>
          <a:noFill/>
        </p:spPr>
      </p:pic>
      <p:pic>
        <p:nvPicPr>
          <p:cNvPr id="6148" name="Picture 4" descr="C:\Users\User\Desktop\Церковь Покрова на Нерли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71800"/>
            <a:ext cx="2726302" cy="3886200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8388424" y="4077072"/>
            <a:ext cx="755576" cy="2304256"/>
          </a:xfrm>
        </p:spPr>
        <p:txBody>
          <a:bodyPr vert="vert"/>
          <a:lstStyle/>
          <a:p>
            <a:r>
              <a:rPr lang="ru-RU" sz="1600" dirty="0" err="1" smtClean="0"/>
              <a:t>Ипатенко</a:t>
            </a:r>
            <a:r>
              <a:rPr lang="ru-RU" sz="1600" dirty="0" smtClean="0"/>
              <a:t> Е.В.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76672"/>
            <a:ext cx="83820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г. Владимир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3635896" cy="1584176"/>
          </a:xfrm>
        </p:spPr>
        <p:txBody>
          <a:bodyPr/>
          <a:lstStyle/>
          <a:p>
            <a:pPr algn="ctr"/>
            <a:r>
              <a:rPr lang="ru-RU" dirty="0" smtClean="0"/>
              <a:t>Дмитриевский собор </a:t>
            </a:r>
          </a:p>
          <a:p>
            <a:pPr algn="ctr"/>
            <a:r>
              <a:rPr lang="ru-RU" dirty="0" smtClean="0"/>
              <a:t>(1194-1197 гг., </a:t>
            </a:r>
            <a:r>
              <a:rPr lang="ru-RU" sz="2000" dirty="0" smtClean="0"/>
              <a:t>Всеволод Большое гнездо; в честь </a:t>
            </a:r>
            <a:r>
              <a:rPr lang="ru-RU" sz="2000" dirty="0" err="1" smtClean="0"/>
              <a:t>великомученника</a:t>
            </a:r>
            <a:r>
              <a:rPr lang="ru-RU" sz="2000" dirty="0" smtClean="0"/>
              <a:t> Дмитрия </a:t>
            </a:r>
            <a:r>
              <a:rPr lang="ru-RU" sz="2000" dirty="0" err="1" smtClean="0"/>
              <a:t>Солунского</a:t>
            </a:r>
            <a:r>
              <a:rPr lang="ru-RU" dirty="0" smtClean="0"/>
              <a:t>)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995936" y="1124744"/>
            <a:ext cx="5148063" cy="1897360"/>
          </a:xfrm>
        </p:spPr>
        <p:txBody>
          <a:bodyPr/>
          <a:lstStyle/>
          <a:p>
            <a:pPr algn="ctr"/>
            <a:r>
              <a:rPr lang="ru-RU" dirty="0" smtClean="0"/>
              <a:t>Успенский собор (1158-1161 гг., Андрей </a:t>
            </a:r>
            <a:r>
              <a:rPr lang="ru-RU" dirty="0" err="1" smtClean="0"/>
              <a:t>Боголюбский</a:t>
            </a:r>
            <a:r>
              <a:rPr lang="ru-RU" dirty="0" smtClean="0"/>
              <a:t>; строителей прислал германский император Фридрих Барбаросса. В 1185 г. после пожара был перестроен)</a:t>
            </a:r>
            <a:endParaRPr lang="ru-RU" dirty="0"/>
          </a:p>
        </p:txBody>
      </p:sp>
      <p:pic>
        <p:nvPicPr>
          <p:cNvPr id="7170" name="Picture 2" descr="C:\Users\User\Desktop\Ученикам\Архитектура_Древняя Русь_9-13 вв (домонгольский период)\Дмитриевский собор_Владимир_ 12 в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55900"/>
            <a:ext cx="3076575" cy="4102100"/>
          </a:xfrm>
          <a:prstGeom prst="rect">
            <a:avLst/>
          </a:prstGeom>
          <a:noFill/>
        </p:spPr>
      </p:pic>
      <p:pic>
        <p:nvPicPr>
          <p:cNvPr id="8" name="Picture 3" descr="C:\Users\User\Desktop\Успенский собор_Владимир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56992"/>
            <a:ext cx="4613025" cy="2880000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7164288" y="6309320"/>
            <a:ext cx="1979712" cy="548680"/>
          </a:xfrm>
        </p:spPr>
        <p:txBody>
          <a:bodyPr/>
          <a:lstStyle/>
          <a:p>
            <a:r>
              <a:rPr lang="ru-RU" sz="1600" dirty="0" err="1" smtClean="0"/>
              <a:t>Ипатенко</a:t>
            </a:r>
            <a:r>
              <a:rPr lang="ru-RU" sz="1600" dirty="0" smtClean="0"/>
              <a:t> Е.В.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idx="1" type="body"/>
          </p:nvPr>
        </p:nvSpPr>
        <p:spPr>
          <a:xfrm>
            <a:off x="395536" y="620688"/>
            <a:ext cx="3744416" cy="1368152"/>
          </a:xfrm>
        </p:spPr>
        <p:txBody>
          <a:bodyPr/>
          <a:lstStyle/>
          <a:p>
            <a:r>
              <a:rPr dirty="0" lang="ru-RU" smtClean="0" sz="2000"/>
              <a:t>Башня с переходом, фрагмент дворца Андрея </a:t>
            </a:r>
            <a:r>
              <a:rPr dirty="0" err="1" lang="ru-RU" smtClean="0" sz="2000"/>
              <a:t>Боголюбского</a:t>
            </a:r>
            <a:r>
              <a:rPr dirty="0" lang="ru-RU" smtClean="0" sz="2000"/>
              <a:t>, </a:t>
            </a:r>
            <a:r>
              <a:rPr dirty="0" lang="en-US" smtClean="0" sz="2000"/>
              <a:t>XII</a:t>
            </a:r>
            <a:r>
              <a:rPr dirty="0" lang="ru-RU" smtClean="0" sz="2000"/>
              <a:t> в. </a:t>
            </a:r>
          </a:p>
          <a:p>
            <a:r>
              <a:rPr dirty="0" lang="ru-RU" smtClean="0" sz="2000"/>
              <a:t>с. Боголюбово</a:t>
            </a:r>
            <a:endParaRPr dirty="0" lang="ru-RU"/>
          </a:p>
        </p:txBody>
      </p:sp>
      <p:sp>
        <p:nvSpPr>
          <p:cNvPr id="5" name="Текст 4"/>
          <p:cNvSpPr>
            <a:spLocks noGrp="1"/>
          </p:cNvSpPr>
          <p:nvPr>
            <p:ph idx="3" sz="half" type="body"/>
          </p:nvPr>
        </p:nvSpPr>
        <p:spPr>
          <a:xfrm>
            <a:off x="4572000" y="620688"/>
            <a:ext cx="4329807" cy="864096"/>
          </a:xfrm>
        </p:spPr>
        <p:txBody>
          <a:bodyPr/>
          <a:lstStyle/>
          <a:p>
            <a:r>
              <a:rPr dirty="0" lang="ru-RU" smtClean="0"/>
              <a:t>Собор Рождества Богородицы, г. Суздаль, 1222-1225 гг.</a:t>
            </a:r>
            <a:endParaRPr dirty="0" lang="ru-RU"/>
          </a:p>
        </p:txBody>
      </p:sp>
      <p:pic>
        <p:nvPicPr>
          <p:cNvPr descr="C:\Users\User\Desktop\4354~1\B4BD~1\_18C2~1\__5E0D~1\__9-13~1\__9-13~1\Башня с переходом_фрагмент дворца Андрея Боголюского_12 в._Боголюбово.jpg" id="4098" name="Picture 2"/>
          <p:cNvPicPr>
            <a:picLocks noChangeArrowheads="1" noChangeAspect="1" noGrp="1"/>
          </p:cNvPicPr>
          <p:nvPr>
            <p:ph idx="2" sz="quarter"/>
          </p:nvPr>
        </p:nvPicPr>
        <p:blipFill>
          <a:blip cstate="print" r:embed="rId2"/>
          <a:stretch>
            <a:fillRect/>
          </a:stretch>
        </p:blipFill>
        <p:spPr bwMode="auto">
          <a:xfrm>
            <a:off x="683568" y="2204864"/>
            <a:ext cx="3240000" cy="4320000"/>
          </a:xfrm>
          <a:prstGeom prst="rect">
            <a:avLst/>
          </a:prstGeom>
          <a:noFill/>
        </p:spPr>
      </p:pic>
      <p:pic>
        <p:nvPicPr>
          <p:cNvPr descr="D:\Фото из путешествий\ФОТО_Путешествие 2018 г_Золотое кольцо\Суздаль\IMG_20180820_145114.jpg" id="1026" name="Picture 2"/>
          <p:cNvPicPr>
            <a:picLocks noChangeArrowheads="1" noChangeAspect="1" noGrp="1"/>
          </p:cNvPicPr>
          <p:nvPr>
            <p:ph idx="4" sz="quarter"/>
          </p:nvPr>
        </p:nvPicPr>
        <p:blipFill>
          <a:blip cstate="print" r:embed="rId3"/>
          <a:srcRect b="5"/>
          <a:stretch>
            <a:fillRect/>
          </a:stretch>
        </p:blipFill>
        <p:spPr bwMode="auto">
          <a:xfrm>
            <a:off x="4788024" y="1676400"/>
            <a:ext cx="3886200" cy="4848944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idx="12" sz="quarter" type="ftr"/>
          </p:nvPr>
        </p:nvSpPr>
        <p:spPr>
          <a:xfrm>
            <a:off x="8748464" y="3789040"/>
            <a:ext cx="395536" cy="2664296"/>
          </a:xfrm>
        </p:spPr>
        <p:txBody>
          <a:bodyPr vert="vert"/>
          <a:lstStyle/>
          <a:p>
            <a:r>
              <a:rPr dirty="0" err="1" lang="ru-RU" smtClean="0" sz="1600"/>
              <a:t>Ипатенко</a:t>
            </a:r>
            <a:r>
              <a:rPr dirty="0" lang="ru-RU" smtClean="0" sz="1600"/>
              <a:t> Е.В.</a:t>
            </a:r>
            <a:endParaRPr dirty="0" lang="ru-RU" sz="1600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 type="body"/>
          </p:nvPr>
        </p:nvSpPr>
        <p:spPr>
          <a:xfrm>
            <a:off x="395536" y="836712"/>
            <a:ext cx="4041648" cy="1008112"/>
          </a:xfrm>
        </p:spPr>
        <p:txBody>
          <a:bodyPr/>
          <a:lstStyle/>
          <a:p>
            <a:r>
              <a:rPr dirty="0" lang="ru-RU" smtClean="0"/>
              <a:t>Пятницкая церковь, Чернигов, конец </a:t>
            </a:r>
            <a:r>
              <a:rPr dirty="0" lang="en-US" smtClean="0"/>
              <a:t>XII</a:t>
            </a:r>
            <a:r>
              <a:rPr dirty="0" lang="ru-RU" smtClean="0"/>
              <a:t> – начало </a:t>
            </a:r>
            <a:r>
              <a:rPr dirty="0" lang="en-US" smtClean="0"/>
              <a:t>XIII</a:t>
            </a:r>
            <a:r>
              <a:rPr dirty="0" lang="ru-RU" smtClean="0"/>
              <a:t> в.</a:t>
            </a:r>
            <a:endParaRPr dirty="0" lang="ru-RU"/>
          </a:p>
        </p:txBody>
      </p:sp>
      <p:sp>
        <p:nvSpPr>
          <p:cNvPr id="7" name="Текст 6"/>
          <p:cNvSpPr>
            <a:spLocks noGrp="1"/>
          </p:cNvSpPr>
          <p:nvPr>
            <p:ph idx="3" sz="half" type="body"/>
          </p:nvPr>
        </p:nvSpPr>
        <p:spPr>
          <a:xfrm>
            <a:off x="4788024" y="1412776"/>
            <a:ext cx="4041775" cy="1008112"/>
          </a:xfrm>
        </p:spPr>
        <p:txBody>
          <a:bodyPr/>
          <a:lstStyle/>
          <a:p>
            <a:r>
              <a:rPr dirty="0" err="1" lang="ru-RU" smtClean="0"/>
              <a:t>Спасо-Преображенский</a:t>
            </a:r>
            <a:r>
              <a:rPr dirty="0" lang="ru-RU" smtClean="0"/>
              <a:t> собор, </a:t>
            </a:r>
            <a:r>
              <a:rPr dirty="0" err="1" lang="ru-RU" smtClean="0"/>
              <a:t>Переяславль</a:t>
            </a:r>
            <a:r>
              <a:rPr dirty="0" lang="ru-RU" smtClean="0"/>
              <a:t>, 1152-1157</a:t>
            </a:r>
            <a:endParaRPr dirty="0" lang="ru-RU"/>
          </a:p>
        </p:txBody>
      </p:sp>
      <p:pic>
        <p:nvPicPr>
          <p:cNvPr descr="C:\Users\User\Desktop\Мои документы\Школьная программа\ЕГЭ_ИСТОРИЯ\Живопись_скульптура_архитектура\Живопись_скульптура_исторические сюжеты 9-13 вв\Архитектура_Древняя Русь_9-13 вв (домонгольский период)\Пятницкая церковь_Чернигов.jpg" id="6146" name="Picture 2"/>
          <p:cNvPicPr>
            <a:picLocks noChangeArrowheads="1" noChangeAspect="1" noGrp="1"/>
          </p:cNvPicPr>
          <p:nvPr>
            <p:ph idx="2" sz="quarter"/>
          </p:nvPr>
        </p:nvPicPr>
        <p:blipFill>
          <a:blip cstate="print" r:embed="rId2"/>
          <a:srcRect b="131" r="-54"/>
          <a:stretch>
            <a:fillRect/>
          </a:stretch>
        </p:blipFill>
        <p:spPr bwMode="auto">
          <a:xfrm>
            <a:off x="0" y="2492896"/>
            <a:ext cx="4536000" cy="3024000"/>
          </a:xfrm>
          <a:prstGeom prst="rect">
            <a:avLst/>
          </a:prstGeom>
          <a:noFill/>
        </p:spPr>
      </p:pic>
      <p:pic>
        <p:nvPicPr>
          <p:cNvPr descr="C:\Users\User\Desktop\Мои документы\Школьная программа\ЕГЭ_ИСТОРИЯ\Живопись_скульптура_архитектура\Живопись_скульптура_исторические сюжеты 9-13 вв\Архитектура_Древняя Русь_9-13 вв (домонгольский период)\Спасо-Преображенский собор.jpg" id="6147" name="Picture 3"/>
          <p:cNvPicPr>
            <a:picLocks noChangeArrowheads="1" noChangeAspect="1" noGrp="1"/>
          </p:cNvPicPr>
          <p:nvPr>
            <p:ph idx="4" sz="quarter"/>
          </p:nvPr>
        </p:nvPicPr>
        <p:blipFill>
          <a:blip cstate="print" r:embed="rId3"/>
          <a:srcRect b="33" r="-62"/>
          <a:stretch>
            <a:fillRect/>
          </a:stretch>
        </p:blipFill>
        <p:spPr bwMode="auto">
          <a:xfrm>
            <a:off x="4718050" y="2996952"/>
            <a:ext cx="4370602" cy="3168000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idx="12" sz="quarter" type="ftr"/>
          </p:nvPr>
        </p:nvSpPr>
        <p:spPr>
          <a:xfrm>
            <a:off x="7164288" y="6381328"/>
            <a:ext cx="1979712" cy="476672"/>
          </a:xfrm>
        </p:spPr>
        <p:txBody>
          <a:bodyPr/>
          <a:lstStyle/>
          <a:p>
            <a:r>
              <a:rPr dirty="0" err="1" lang="ru-RU" smtClean="0" sz="1600"/>
              <a:t>Ипатенко</a:t>
            </a:r>
            <a:r>
              <a:rPr dirty="0" lang="ru-RU" smtClean="0" sz="1600"/>
              <a:t> Е.В.</a:t>
            </a:r>
            <a:endParaRPr dirty="0" lang="ru-RU" sz="1600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/>
          <a:lstStyle/>
          <a:p>
            <a:pPr algn="ctr"/>
            <a:r>
              <a:rPr lang="ru-RU" dirty="0" smtClean="0"/>
              <a:t>Живопись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Иконопись</a:t>
            </a:r>
            <a:r>
              <a:rPr lang="ru-RU" dirty="0" smtClean="0"/>
              <a:t> – церковная живопись, изображение Бога или святых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Фреска</a:t>
            </a:r>
            <a:r>
              <a:rPr lang="ru-RU" dirty="0" smtClean="0"/>
              <a:t> – роспись водяными красками по сырой штукатурке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Мозаика</a:t>
            </a:r>
            <a:r>
              <a:rPr lang="ru-RU" dirty="0" smtClean="0"/>
              <a:t> – изображение, выполненное из цветных камней, керамических плиток, цветного непрозрачного стекла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Миниатюра</a:t>
            </a:r>
            <a:r>
              <a:rPr lang="ru-RU" dirty="0" smtClean="0"/>
              <a:t> – изображение небольшого размера, используемое для оформления рукописной книги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257800" y="6336832"/>
            <a:ext cx="3886200" cy="521168"/>
          </a:xfrm>
        </p:spPr>
        <p:txBody>
          <a:bodyPr/>
          <a:lstStyle/>
          <a:p>
            <a:r>
              <a:rPr lang="ru-RU" sz="1600" dirty="0" err="1" smtClean="0"/>
              <a:t>Ипатенко</a:t>
            </a:r>
            <a:r>
              <a:rPr lang="ru-RU" sz="1600" dirty="0" smtClean="0"/>
              <a:t> Е.В.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 type="body"/>
          </p:nvPr>
        </p:nvSpPr>
        <p:spPr>
          <a:xfrm>
            <a:off x="395536" y="908720"/>
            <a:ext cx="4041648" cy="936104"/>
          </a:xfrm>
        </p:spPr>
        <p:txBody>
          <a:bodyPr/>
          <a:lstStyle/>
          <a:p>
            <a:r>
              <a:rPr dirty="0" lang="ru-RU" smtClean="0"/>
              <a:t>Свято-Преображенский храм, г. Полоцк, 1152-1157 гг.</a:t>
            </a:r>
            <a:endParaRPr dirty="0" lang="ru-RU"/>
          </a:p>
        </p:txBody>
      </p:sp>
      <p:sp>
        <p:nvSpPr>
          <p:cNvPr id="4" name="Текст 3"/>
          <p:cNvSpPr>
            <a:spLocks noGrp="1"/>
          </p:cNvSpPr>
          <p:nvPr>
            <p:ph idx="3" sz="half" type="body"/>
          </p:nvPr>
        </p:nvSpPr>
        <p:spPr>
          <a:xfrm>
            <a:off x="4788024" y="764704"/>
            <a:ext cx="4041775" cy="1152128"/>
          </a:xfrm>
        </p:spPr>
        <p:txBody>
          <a:bodyPr/>
          <a:lstStyle/>
          <a:p>
            <a:r>
              <a:rPr dirty="0" lang="ru-RU" smtClean="0"/>
              <a:t>Церковь Архангела Михаила, г. Смоленск, 1180-1197 гг.</a:t>
            </a:r>
            <a:endParaRPr dirty="0" lang="ru-RU"/>
          </a:p>
        </p:txBody>
      </p:sp>
      <p:pic>
        <p:nvPicPr>
          <p:cNvPr descr="C:\Users\User\Desktop\Мои документы\Школьная программа\ЕГЭ_ИСТОРИЯ\Живопись_скульптура_архитектура\Живопись_скульптура_исторические сюжеты 9-13 вв\Архитектура_Древняя Русь_9-13 вв (домонгольский период)\Спасо-Преображенский храм_Полоцк.jpg" id="7170" name="Picture 2"/>
          <p:cNvPicPr>
            <a:picLocks noChangeArrowheads="1" noChangeAspect="1" noGrp="1"/>
          </p:cNvPicPr>
          <p:nvPr>
            <p:ph idx="2" sz="quarter"/>
          </p:nvPr>
        </p:nvPicPr>
        <p:blipFill>
          <a:blip cstate="print" r:embed="rId2"/>
          <a:srcRect b="161" r="-33"/>
          <a:stretch>
            <a:fillRect/>
          </a:stretch>
        </p:blipFill>
        <p:spPr bwMode="auto">
          <a:xfrm>
            <a:off x="611560" y="2276872"/>
            <a:ext cx="3541127" cy="3960000"/>
          </a:xfrm>
          <a:prstGeom prst="rect">
            <a:avLst/>
          </a:prstGeom>
          <a:noFill/>
        </p:spPr>
      </p:pic>
      <p:pic>
        <p:nvPicPr>
          <p:cNvPr descr="C:\Users\User\Desktop\Мои документы\Школьная программа\ЕГЭ_ИСТОРИЯ\Живопись_скульптура_архитектура\Живопись_скульптура_исторические сюжеты 9-13 вв\Архитектура_Древняя Русь_9-13 вв (домонгольский период)\Церковь Архангела Михаила_Смоленск.jpg" id="7171" name="Picture 3"/>
          <p:cNvPicPr>
            <a:picLocks noChangeArrowheads="1" noChangeAspect="1" noGrp="1"/>
          </p:cNvPicPr>
          <p:nvPr>
            <p:ph idx="4" sz="quarter"/>
          </p:nvPr>
        </p:nvPicPr>
        <p:blipFill>
          <a:blip cstate="print" r:embed="rId3"/>
          <a:srcRect b="-3" r="-4"/>
          <a:stretch>
            <a:fillRect/>
          </a:stretch>
        </p:blipFill>
        <p:spPr bwMode="auto">
          <a:xfrm>
            <a:off x="4355976" y="2636912"/>
            <a:ext cx="4530926" cy="3095984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idx="12" sz="quarter" type="ftr"/>
          </p:nvPr>
        </p:nvSpPr>
        <p:spPr>
          <a:xfrm>
            <a:off x="7452320" y="6381328"/>
            <a:ext cx="1691680" cy="476672"/>
          </a:xfrm>
        </p:spPr>
        <p:txBody>
          <a:bodyPr/>
          <a:lstStyle/>
          <a:p>
            <a:r>
              <a:rPr dirty="0" err="1" lang="ru-RU" smtClean="0" sz="1600"/>
              <a:t>Ипатенко</a:t>
            </a:r>
            <a:r>
              <a:rPr dirty="0" lang="ru-RU" smtClean="0" sz="1600"/>
              <a:t> Е.В.</a:t>
            </a:r>
            <a:endParaRPr dirty="0" lang="ru-RU" sz="1600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Декоративно-прикладное искусство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Скань</a:t>
            </a:r>
            <a:r>
              <a:rPr lang="ru-RU" dirty="0" smtClean="0"/>
              <a:t> – узор из золотой или серебряной проволоки, которая напаивалась на металлическую основу</a:t>
            </a:r>
          </a:p>
          <a:p>
            <a:pPr>
              <a:buNone/>
            </a:pPr>
            <a:r>
              <a:rPr lang="ru-RU" b="1" dirty="0" smtClean="0"/>
              <a:t>Зернь</a:t>
            </a:r>
            <a:r>
              <a:rPr lang="ru-RU" dirty="0" smtClean="0"/>
              <a:t> – узор из золотых или серебряных зерен, которые напаивались на металлическую основу</a:t>
            </a:r>
          </a:p>
          <a:p>
            <a:pPr>
              <a:buNone/>
            </a:pPr>
            <a:r>
              <a:rPr lang="ru-RU" b="1" dirty="0" smtClean="0"/>
              <a:t>Чернь</a:t>
            </a:r>
            <a:r>
              <a:rPr lang="ru-RU" dirty="0" smtClean="0"/>
              <a:t> – заполнение гравированных штрихов черневым сплавом или серебряным узором</a:t>
            </a:r>
          </a:p>
          <a:p>
            <a:pPr>
              <a:buNone/>
            </a:pPr>
            <a:r>
              <a:rPr lang="ru-RU" b="1" dirty="0" smtClean="0"/>
              <a:t>Эмаль</a:t>
            </a:r>
            <a:r>
              <a:rPr lang="ru-RU" dirty="0" smtClean="0"/>
              <a:t> – заполнение пространства между </a:t>
            </a:r>
            <a:r>
              <a:rPr lang="ru-RU" dirty="0" err="1" smtClean="0"/>
              <a:t>сканными</a:t>
            </a:r>
            <a:r>
              <a:rPr lang="ru-RU" dirty="0" smtClean="0"/>
              <a:t> перегородками цветной эмалью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236296" y="6400800"/>
            <a:ext cx="1907704" cy="457200"/>
          </a:xfrm>
        </p:spPr>
        <p:txBody>
          <a:bodyPr/>
          <a:lstStyle/>
          <a:p>
            <a:r>
              <a:rPr lang="ru-RU" sz="1600" dirty="0" err="1" smtClean="0"/>
              <a:t>Ипатенко</a:t>
            </a:r>
            <a:r>
              <a:rPr lang="ru-RU" sz="1600" dirty="0" smtClean="0"/>
              <a:t> Е.В.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4041648" cy="457200"/>
          </a:xfrm>
        </p:spPr>
        <p:txBody>
          <a:bodyPr/>
          <a:lstStyle/>
          <a:p>
            <a:pPr algn="ctr"/>
            <a:r>
              <a:rPr lang="ru-RU" dirty="0" smtClean="0"/>
              <a:t>Скань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860032" y="1340768"/>
            <a:ext cx="4041775" cy="457200"/>
          </a:xfrm>
        </p:spPr>
        <p:txBody>
          <a:bodyPr/>
          <a:lstStyle/>
          <a:p>
            <a:pPr algn="ctr"/>
            <a:r>
              <a:rPr lang="ru-RU" dirty="0" smtClean="0"/>
              <a:t>Зернь </a:t>
            </a:r>
            <a:endParaRPr lang="ru-RU" dirty="0"/>
          </a:p>
        </p:txBody>
      </p:sp>
      <p:pic>
        <p:nvPicPr>
          <p:cNvPr id="4097" name="Picture 1" descr="C:\Users\User\Desktop\Мои документы\Школьная программа\ЕГЭ_ИСТОРИЯ\Живопись_историческая тематика\скань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4041775" cy="2644152"/>
          </a:xfrm>
          <a:prstGeom prst="rect">
            <a:avLst/>
          </a:prstGeom>
          <a:noFill/>
        </p:spPr>
      </p:pic>
      <p:pic>
        <p:nvPicPr>
          <p:cNvPr id="4098" name="Picture 2" descr="C:\Users\User\Desktop\Мои документы\Школьная программа\ЕГЭ_ИСТОРИЯ\Живопись_историческая тематика\зернь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4113303" cy="3960000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6948264" y="6309320"/>
            <a:ext cx="2195736" cy="548680"/>
          </a:xfrm>
        </p:spPr>
        <p:txBody>
          <a:bodyPr/>
          <a:lstStyle/>
          <a:p>
            <a:r>
              <a:rPr lang="ru-RU" sz="1600" dirty="0" err="1" smtClean="0"/>
              <a:t>Ипатенко</a:t>
            </a:r>
            <a:r>
              <a:rPr lang="ru-RU" sz="1600" dirty="0" smtClean="0"/>
              <a:t> Е.В.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476672"/>
            <a:ext cx="4248472" cy="504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Пример техники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4041648" cy="457200"/>
          </a:xfrm>
        </p:spPr>
        <p:txBody>
          <a:bodyPr/>
          <a:lstStyle/>
          <a:p>
            <a:pPr algn="ctr"/>
            <a:r>
              <a:rPr lang="ru-RU" dirty="0" smtClean="0"/>
              <a:t>Чернь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1124744"/>
            <a:ext cx="4041775" cy="457200"/>
          </a:xfrm>
        </p:spPr>
        <p:txBody>
          <a:bodyPr/>
          <a:lstStyle/>
          <a:p>
            <a:pPr algn="ctr"/>
            <a:r>
              <a:rPr lang="ru-RU" dirty="0" smtClean="0"/>
              <a:t>Эмаль</a:t>
            </a:r>
            <a:endParaRPr lang="ru-RU" dirty="0"/>
          </a:p>
        </p:txBody>
      </p:sp>
      <p:pic>
        <p:nvPicPr>
          <p:cNvPr id="3073" name="Picture 1" descr="C:\Users\User\Desktop\Мои документы\Школьная программа\ЕГЭ_ИСТОРИЯ\Живопись_историческая тематика\чернь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25" y="1916113"/>
            <a:ext cx="3356725" cy="4678362"/>
          </a:xfrm>
          <a:prstGeom prst="rect">
            <a:avLst/>
          </a:prstGeom>
          <a:noFill/>
        </p:spPr>
      </p:pic>
      <p:pic>
        <p:nvPicPr>
          <p:cNvPr id="3075" name="Picture 3" descr="ÐÐ°ÑÑÐ¸Ð½ÐºÐ¸ Ð¿Ð¾ Ð·Ð°Ð¿ÑÐ¾ÑÑ ÑÐ¼Ð°Ð»Ñ ÑÐºÑÐ°ÑÐµÐ½Ð¸Ñ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8545" y="2855413"/>
            <a:ext cx="3440784" cy="2799761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7308304" y="6400800"/>
            <a:ext cx="1835696" cy="457200"/>
          </a:xfrm>
        </p:spPr>
        <p:txBody>
          <a:bodyPr/>
          <a:lstStyle/>
          <a:p>
            <a:r>
              <a:rPr lang="ru-RU" sz="1600" dirty="0" err="1" smtClean="0"/>
              <a:t>Ипатенко</a:t>
            </a:r>
            <a:r>
              <a:rPr lang="ru-RU" sz="1600" dirty="0" smtClean="0"/>
              <a:t> Е.В.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76672"/>
            <a:ext cx="4536504" cy="504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Пример техники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Устное народное творчество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Обрядовые песнопения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Сказки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Поговорки, пословицы, загадки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Заговоры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Былины: об Илье Муромце, Добрыне Никитиче, Алеше Поповиче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452320" y="6353944"/>
            <a:ext cx="1691680" cy="504056"/>
          </a:xfrm>
        </p:spPr>
        <p:txBody>
          <a:bodyPr/>
          <a:lstStyle/>
          <a:p>
            <a:r>
              <a:rPr lang="ru-RU" sz="1600" dirty="0" err="1" smtClean="0"/>
              <a:t>Ипатенко</a:t>
            </a:r>
            <a:r>
              <a:rPr lang="ru-RU" sz="1600" dirty="0" smtClean="0"/>
              <a:t> Е.В.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Письменность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Древнеславянский алфавит – первая половина </a:t>
            </a:r>
            <a:r>
              <a:rPr lang="en-US" sz="3200" dirty="0" smtClean="0"/>
              <a:t>IX</a:t>
            </a:r>
            <a:r>
              <a:rPr lang="ru-RU" sz="3200" dirty="0" smtClean="0"/>
              <a:t> в., Кирилл и </a:t>
            </a:r>
            <a:r>
              <a:rPr lang="ru-RU" sz="3200" dirty="0" err="1" smtClean="0"/>
              <a:t>Мефодий</a:t>
            </a: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Уставное письмо – геометрическая графика букв, отсутствие наклона, нет пробела между словами в строке</a:t>
            </a:r>
            <a:endParaRPr lang="ru-RU" sz="32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308304" y="6353944"/>
            <a:ext cx="1835696" cy="504056"/>
          </a:xfrm>
        </p:spPr>
        <p:txBody>
          <a:bodyPr/>
          <a:lstStyle/>
          <a:p>
            <a:r>
              <a:rPr lang="ru-RU" sz="1600" dirty="0" err="1" smtClean="0"/>
              <a:t>Ипатенко</a:t>
            </a:r>
            <a:r>
              <a:rPr lang="ru-RU" sz="1600" dirty="0" smtClean="0"/>
              <a:t> Е.В.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b="1" dirty="0" lang="ru-RU" smtClean="0" sz="2000"/>
              <a:t>Берестяная</a:t>
            </a:r>
            <a:r>
              <a:rPr dirty="0" lang="ru-RU" smtClean="0" sz="2000"/>
              <a:t> </a:t>
            </a:r>
            <a:r>
              <a:rPr b="1" dirty="0" lang="ru-RU" smtClean="0" sz="2000"/>
              <a:t>грамота</a:t>
            </a:r>
            <a:r>
              <a:rPr dirty="0" lang="ru-RU" smtClean="0" sz="2000"/>
              <a:t> </a:t>
            </a:r>
            <a:r>
              <a:rPr b="1" dirty="0" lang="ru-RU" smtClean="0" sz="2000"/>
              <a:t>и</a:t>
            </a:r>
            <a:r>
              <a:rPr dirty="0" lang="ru-RU" smtClean="0" sz="2000"/>
              <a:t> </a:t>
            </a:r>
            <a:r>
              <a:rPr b="1" dirty="0" lang="ru-RU" smtClean="0" sz="2000"/>
              <a:t>писала</a:t>
            </a:r>
            <a:endParaRPr b="1" dirty="0" lang="ru-RU" sz="2000"/>
          </a:p>
        </p:txBody>
      </p:sp>
      <p:pic>
        <p:nvPicPr>
          <p:cNvPr descr="C:\Users\User\Desktop\Мои документы\Школьная программа\ЕГЭ_ИСТОРИЯ\Живопись_историческая тематика\берестяная грамота.jpeg" id="30722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 b="-46"/>
          <a:stretch>
            <a:fillRect/>
          </a:stretch>
        </p:blipFill>
        <p:spPr bwMode="auto">
          <a:xfrm>
            <a:off x="0" y="908720"/>
            <a:ext cx="8229600" cy="3240360"/>
          </a:xfrm>
          <a:prstGeom prst="rect">
            <a:avLst/>
          </a:prstGeom>
          <a:noFill/>
        </p:spPr>
      </p:pic>
      <p:pic>
        <p:nvPicPr>
          <p:cNvPr descr="D:\Фото из путешествий\ФОТО_Путешествие 2018 г_Золотое кольцо\Ярославль\Спасский монастырь\DSC09233.JPG" id="30723" name="Picture 3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3131840" y="3618000"/>
            <a:ext cx="5760000" cy="3240000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idx="11" sz="quarter" type="ftr"/>
          </p:nvPr>
        </p:nvSpPr>
        <p:spPr>
          <a:xfrm>
            <a:off x="0" y="6453336"/>
            <a:ext cx="1907704" cy="404664"/>
          </a:xfrm>
        </p:spPr>
        <p:txBody>
          <a:bodyPr/>
          <a:lstStyle/>
          <a:p>
            <a:r>
              <a:rPr dirty="0" err="1" lang="ru-RU" smtClean="0" sz="1600"/>
              <a:t>Ипатенко</a:t>
            </a:r>
            <a:r>
              <a:rPr dirty="0" lang="ru-RU" smtClean="0" sz="1600"/>
              <a:t> Е.В.</a:t>
            </a:r>
            <a:endParaRPr dirty="0" lang="ru-RU" sz="1600"/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Литература</a:t>
            </a: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732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b="1" dirty="0" smtClean="0"/>
              <a:t>Летопись</a:t>
            </a:r>
            <a:r>
              <a:rPr lang="ru-RU" sz="2000" dirty="0" smtClean="0"/>
              <a:t>: Повесть временных лет, Нестора (</a:t>
            </a:r>
            <a:r>
              <a:rPr lang="en-US" sz="1800" dirty="0" smtClean="0"/>
              <a:t>XII</a:t>
            </a:r>
            <a:r>
              <a:rPr lang="ru-RU" sz="2000" dirty="0" smtClean="0"/>
              <a:t> в., дошла в летописях </a:t>
            </a:r>
            <a:r>
              <a:rPr lang="en-US" sz="1800" dirty="0" smtClean="0"/>
              <a:t>XIV</a:t>
            </a:r>
            <a:r>
              <a:rPr lang="ru-RU" sz="1800" dirty="0" smtClean="0"/>
              <a:t> </a:t>
            </a:r>
            <a:r>
              <a:rPr lang="ru-RU" sz="2000" dirty="0" smtClean="0"/>
              <a:t>-</a:t>
            </a:r>
            <a:r>
              <a:rPr lang="en-US" sz="2000" dirty="0" smtClean="0"/>
              <a:t> XV</a:t>
            </a:r>
            <a:r>
              <a:rPr lang="ru-RU" sz="2000" dirty="0" smtClean="0"/>
              <a:t> вв.)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Жития Святых</a:t>
            </a:r>
            <a:r>
              <a:rPr lang="ru-RU" sz="2000" dirty="0" smtClean="0"/>
              <a:t>: «Чтение о житии и </a:t>
            </a:r>
            <a:r>
              <a:rPr lang="ru-RU" sz="2000" dirty="0" err="1" smtClean="0"/>
              <a:t>погублении</a:t>
            </a:r>
            <a:r>
              <a:rPr lang="ru-RU" sz="2000" dirty="0" smtClean="0"/>
              <a:t> Бориса и Глеба»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Поучение</a:t>
            </a:r>
            <a:r>
              <a:rPr lang="ru-RU" sz="2000" dirty="0" smtClean="0"/>
              <a:t>: </a:t>
            </a:r>
          </a:p>
          <a:p>
            <a:pPr>
              <a:buNone/>
            </a:pPr>
            <a:r>
              <a:rPr lang="ru-RU" sz="2000" dirty="0" smtClean="0"/>
              <a:t>«Поучение Владимира Мономаха», </a:t>
            </a:r>
            <a:r>
              <a:rPr lang="ru-RU" sz="2000" dirty="0" err="1" smtClean="0"/>
              <a:t>нач</a:t>
            </a:r>
            <a:r>
              <a:rPr lang="ru-RU" sz="2000" dirty="0" smtClean="0"/>
              <a:t>. </a:t>
            </a:r>
            <a:r>
              <a:rPr lang="en-US" sz="1800" dirty="0" smtClean="0"/>
              <a:t>XII</a:t>
            </a:r>
            <a:r>
              <a:rPr lang="ru-RU" sz="2000" dirty="0" smtClean="0"/>
              <a:t> в. (наставление детям, автобиография)</a:t>
            </a:r>
          </a:p>
          <a:p>
            <a:pPr>
              <a:buNone/>
            </a:pPr>
            <a:r>
              <a:rPr lang="ru-RU" sz="2000" dirty="0" smtClean="0"/>
              <a:t>«Слово», «Моление» Даниила Заточника, </a:t>
            </a:r>
            <a:r>
              <a:rPr lang="ru-RU" sz="2000" dirty="0" err="1" smtClean="0"/>
              <a:t>нач</a:t>
            </a:r>
            <a:r>
              <a:rPr lang="ru-RU" sz="2000" dirty="0" smtClean="0"/>
              <a:t>. </a:t>
            </a:r>
            <a:r>
              <a:rPr lang="en-US" sz="1800" dirty="0" smtClean="0"/>
              <a:t>XIII</a:t>
            </a:r>
            <a:r>
              <a:rPr lang="ru-RU" sz="2000" dirty="0" smtClean="0"/>
              <a:t> в. (1 – притчи, поучения, 2 – просьба-послание к князю, прославление князя)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Богослужебные книги</a:t>
            </a:r>
            <a:r>
              <a:rPr lang="ru-RU" sz="2000" dirty="0" smtClean="0"/>
              <a:t>: </a:t>
            </a:r>
          </a:p>
          <a:p>
            <a:pPr>
              <a:buNone/>
            </a:pPr>
            <a:r>
              <a:rPr lang="ru-RU" sz="2000" dirty="0" smtClean="0"/>
              <a:t>«Остромирово Евангелие», сер. </a:t>
            </a:r>
            <a:r>
              <a:rPr lang="en-US" sz="1800" dirty="0" smtClean="0"/>
              <a:t>XI</a:t>
            </a:r>
            <a:r>
              <a:rPr lang="ru-RU" sz="2000" dirty="0" smtClean="0"/>
              <a:t> в., по заказу боярина Остромира</a:t>
            </a:r>
          </a:p>
          <a:p>
            <a:pPr>
              <a:buNone/>
            </a:pPr>
            <a:r>
              <a:rPr lang="ru-RU" sz="2000" dirty="0" smtClean="0"/>
              <a:t>«Слово о законе и благодати», киевский митрополит </a:t>
            </a:r>
            <a:r>
              <a:rPr lang="ru-RU" sz="2000" dirty="0" err="1" smtClean="0"/>
              <a:t>Иларион</a:t>
            </a:r>
            <a:r>
              <a:rPr lang="ru-RU" sz="2000" dirty="0" smtClean="0"/>
              <a:t>,  сер. </a:t>
            </a:r>
            <a:r>
              <a:rPr lang="en-US" sz="1800" dirty="0" smtClean="0"/>
              <a:t>XI</a:t>
            </a:r>
            <a:r>
              <a:rPr lang="ru-RU" sz="2000" dirty="0" smtClean="0"/>
              <a:t> в. (анализ Библии, о христианизации Руси)</a:t>
            </a:r>
          </a:p>
          <a:p>
            <a:pPr>
              <a:buNone/>
            </a:pPr>
            <a:r>
              <a:rPr lang="ru-RU" sz="2000" dirty="0" smtClean="0"/>
              <a:t>«</a:t>
            </a:r>
            <a:r>
              <a:rPr lang="ru-RU" sz="2000" dirty="0" err="1" smtClean="0"/>
              <a:t>Мстиславо</a:t>
            </a:r>
            <a:r>
              <a:rPr lang="ru-RU" sz="2000" dirty="0" smtClean="0"/>
              <a:t> Евангелие»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Хождения</a:t>
            </a:r>
            <a:r>
              <a:rPr lang="ru-RU" sz="2000" dirty="0" smtClean="0"/>
              <a:t>: «Хождение игумена Даниила в Святые места»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Героический эпос</a:t>
            </a:r>
            <a:r>
              <a:rPr lang="ru-RU" sz="2000" dirty="0" smtClean="0"/>
              <a:t>: «Слово о полку Игореве», вторая половина </a:t>
            </a:r>
            <a:r>
              <a:rPr lang="en-US" sz="1800" dirty="0" smtClean="0"/>
              <a:t>XII</a:t>
            </a:r>
            <a:r>
              <a:rPr lang="ru-RU" sz="2000" dirty="0" smtClean="0"/>
              <a:t> в. (поход Новгород-Северского князя Игоря  </a:t>
            </a:r>
            <a:r>
              <a:rPr lang="ru-RU" sz="2000" dirty="0" err="1" smtClean="0"/>
              <a:t>Святославича</a:t>
            </a:r>
            <a:r>
              <a:rPr lang="ru-RU" sz="2000" dirty="0" smtClean="0"/>
              <a:t> на половцев в 1185 г.)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b="1" dirty="0" smtClean="0"/>
              <a:t>Переводная литература</a:t>
            </a:r>
            <a:r>
              <a:rPr lang="ru-RU" sz="2000" dirty="0" smtClean="0"/>
              <a:t>: «Александрия», «Повесть о </a:t>
            </a:r>
            <a:r>
              <a:rPr lang="ru-RU" sz="2000" dirty="0" err="1" smtClean="0"/>
              <a:t>Варлааме</a:t>
            </a:r>
            <a:r>
              <a:rPr lang="ru-RU" sz="2000" dirty="0" smtClean="0"/>
              <a:t> и царевиче </a:t>
            </a:r>
            <a:r>
              <a:rPr lang="ru-RU" sz="2000" dirty="0" err="1" smtClean="0"/>
              <a:t>Иоасафе</a:t>
            </a:r>
            <a:r>
              <a:rPr lang="ru-RU" sz="2000" dirty="0" smtClean="0"/>
              <a:t>», «История иудейской войны» 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476672"/>
            <a:ext cx="1763688" cy="457200"/>
          </a:xfrm>
        </p:spPr>
        <p:txBody>
          <a:bodyPr/>
          <a:lstStyle/>
          <a:p>
            <a:r>
              <a:rPr lang="ru-RU" sz="1600" dirty="0" err="1" smtClean="0"/>
              <a:t>Ипатенко</a:t>
            </a:r>
            <a:r>
              <a:rPr lang="ru-RU" sz="1600" dirty="0" smtClean="0"/>
              <a:t> Е.В.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Васнецов В.М. После побоища Игоря </a:t>
            </a:r>
            <a:r>
              <a:rPr lang="ru-RU" sz="2800" dirty="0" err="1" smtClean="0"/>
              <a:t>Святославича</a:t>
            </a:r>
            <a:r>
              <a:rPr lang="ru-RU" sz="2800" dirty="0" smtClean="0"/>
              <a:t> с половцами</a:t>
            </a:r>
            <a:br>
              <a:rPr lang="ru-RU" sz="2800" dirty="0" smtClean="0"/>
            </a:br>
            <a:r>
              <a:rPr lang="ru-RU" sz="2800" dirty="0" smtClean="0"/>
              <a:t>(по эпосу «Слово о полку Игореве»)</a:t>
            </a:r>
            <a:endParaRPr lang="ru-RU" sz="2800" dirty="0"/>
          </a:p>
        </p:txBody>
      </p:sp>
      <p:pic>
        <p:nvPicPr>
          <p:cNvPr id="1026" name="Picture 2" descr="C:\Users\User\Desktop\Мои документы\Школьная программа\ЕГЭ_ИСТОРИЯ\Живопись_историческая тематика\Живопись_скульптура_исторические сюжеты 9-13 вв\В. М. Васнецов. После побоища Игоря Святославича с половцам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38000"/>
            <a:ext cx="8172963" cy="432000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476672"/>
            <a:ext cx="2051720" cy="457200"/>
          </a:xfrm>
        </p:spPr>
        <p:txBody>
          <a:bodyPr/>
          <a:lstStyle/>
          <a:p>
            <a:r>
              <a:rPr lang="ru-RU" sz="1600" dirty="0" err="1" smtClean="0"/>
              <a:t>Ипатенко</a:t>
            </a:r>
            <a:r>
              <a:rPr lang="ru-RU" sz="1600" dirty="0" smtClean="0"/>
              <a:t> Е.В.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/>
          <a:lstStyle/>
          <a:p>
            <a:pPr algn="ctr"/>
            <a:r>
              <a:rPr lang="ru-RU" dirty="0" smtClean="0"/>
              <a:t>Рекомендованная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51571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История России. 6 класс. Учебник для общеобразовательных организаций. В 2 ч. / под ред. А.В. </a:t>
            </a:r>
            <a:r>
              <a:rPr lang="ru-RU" dirty="0" err="1" smtClean="0"/>
              <a:t>Торкунова</a:t>
            </a:r>
            <a:r>
              <a:rPr lang="ru-RU" dirty="0" smtClean="0"/>
              <a:t>. – Ч. 1. –М.: Просвещение, 2020. – С. 84-91.</a:t>
            </a:r>
          </a:p>
          <a:p>
            <a:pPr>
              <a:buNone/>
            </a:pPr>
            <a:r>
              <a:rPr lang="ru-RU" dirty="0" smtClean="0"/>
              <a:t>2. История России с древнейших времен до наших дней: учебник: в 2 т. / под ред. Сахарова А.Н. –  Т.1. – М.: Проспект, 2019. – С. 137-151.</a:t>
            </a:r>
          </a:p>
          <a:p>
            <a:pPr>
              <a:buNone/>
            </a:pPr>
            <a:r>
              <a:rPr lang="ru-RU" dirty="0" smtClean="0"/>
              <a:t>3. Любимов Л. Искусство Древней Руси. – М.: Просвещение, 1974. – 335 с.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525544" y="6345904"/>
            <a:ext cx="1618456" cy="512096"/>
          </a:xfrm>
        </p:spPr>
        <p:txBody>
          <a:bodyPr/>
          <a:lstStyle/>
          <a:p>
            <a:r>
              <a:rPr lang="ru-RU" sz="1600" dirty="0" err="1" smtClean="0"/>
              <a:t>Ипатенко</a:t>
            </a:r>
            <a:r>
              <a:rPr lang="ru-RU" sz="1600" dirty="0" smtClean="0"/>
              <a:t> Е.В.</a:t>
            </a: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548680"/>
            <a:ext cx="4032448" cy="1152128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1800" dirty="0" smtClean="0"/>
              <a:t>Икона.  «Знамение» (</a:t>
            </a:r>
            <a:r>
              <a:rPr lang="ru-RU" sz="1800" dirty="0" err="1" smtClean="0"/>
              <a:t>Оранта</a:t>
            </a:r>
            <a:r>
              <a:rPr lang="ru-RU" sz="1800" dirty="0" smtClean="0"/>
              <a:t>)</a:t>
            </a:r>
          </a:p>
          <a:p>
            <a:pPr algn="ctr"/>
            <a:r>
              <a:rPr lang="ru-RU" sz="1600" dirty="0" smtClean="0"/>
              <a:t>Софийский собор, В. Новгород,</a:t>
            </a:r>
          </a:p>
          <a:p>
            <a:pPr algn="ctr"/>
            <a:r>
              <a:rPr lang="ru-RU" sz="1600" dirty="0" smtClean="0"/>
              <a:t>середина </a:t>
            </a:r>
            <a:r>
              <a:rPr lang="en-US" sz="1600" dirty="0" smtClean="0"/>
              <a:t>XII</a:t>
            </a:r>
            <a:r>
              <a:rPr lang="ru-RU" sz="1600" dirty="0" smtClean="0"/>
              <a:t> в.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499992" y="764704"/>
            <a:ext cx="4392488" cy="1008112"/>
          </a:xfrm>
        </p:spPr>
        <p:txBody>
          <a:bodyPr/>
          <a:lstStyle/>
          <a:p>
            <a:pPr algn="ctr"/>
            <a:r>
              <a:rPr lang="ru-RU" sz="1800" dirty="0" smtClean="0"/>
              <a:t>Икона Владимирской Божьей матери (евангелист Лука, на Руси с начала </a:t>
            </a:r>
            <a:r>
              <a:rPr lang="en-US" sz="1800" dirty="0" smtClean="0"/>
              <a:t>XII</a:t>
            </a:r>
            <a:r>
              <a:rPr lang="ru-RU" sz="1800" dirty="0" smtClean="0"/>
              <a:t> в.)</a:t>
            </a:r>
            <a:endParaRPr lang="ru-RU" sz="1800" dirty="0"/>
          </a:p>
        </p:txBody>
      </p:sp>
      <p:pic>
        <p:nvPicPr>
          <p:cNvPr id="13314" name="Picture 2" descr="Znamenie ikona Novgorod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707740" cy="4212000"/>
          </a:xfrm>
          <a:prstGeom prst="rect">
            <a:avLst/>
          </a:prstGeom>
          <a:noFill/>
        </p:spPr>
      </p:pic>
      <p:pic>
        <p:nvPicPr>
          <p:cNvPr id="8" name="Picture 2" descr="C:\Users\User\Desktop\Мои документы\Школьная программа\ЕГЭ_ИСТОРИЯ\Живопись_историческая тематика\Живопись_скульптура_исторические сюжеты 9-13 вв\Икона Владимирской Божьей матери_еванг. Лука_на Руси с 12 в.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88840"/>
            <a:ext cx="3034465" cy="4500000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8604448" y="3284984"/>
            <a:ext cx="539552" cy="3312368"/>
          </a:xfrm>
        </p:spPr>
        <p:txBody>
          <a:bodyPr vert="vert"/>
          <a:lstStyle/>
          <a:p>
            <a:r>
              <a:rPr lang="ru-RU" sz="1600" dirty="0" err="1" smtClean="0"/>
              <a:t>Ипатенко</a:t>
            </a:r>
            <a:r>
              <a:rPr lang="ru-RU" sz="1600" dirty="0" smtClean="0"/>
              <a:t> Е.В.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4211960" cy="1224136"/>
          </a:xfrm>
        </p:spPr>
        <p:txBody>
          <a:bodyPr/>
          <a:lstStyle/>
          <a:p>
            <a:r>
              <a:rPr lang="ru-RU" dirty="0" smtClean="0"/>
              <a:t>Святой Георгий, Великий Новгород Юрьевский монастырь, первая половина </a:t>
            </a:r>
            <a:r>
              <a:rPr lang="en-US" dirty="0" smtClean="0"/>
              <a:t>XII</a:t>
            </a:r>
            <a:r>
              <a:rPr lang="ru-RU" dirty="0" smtClean="0"/>
              <a:t> в.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8024" y="620688"/>
            <a:ext cx="4041775" cy="936104"/>
          </a:xfrm>
        </p:spPr>
        <p:txBody>
          <a:bodyPr/>
          <a:lstStyle/>
          <a:p>
            <a:r>
              <a:rPr lang="ru-RU" dirty="0" smtClean="0"/>
              <a:t>Успение Пресвятой Богородицы, </a:t>
            </a:r>
            <a:r>
              <a:rPr lang="en-US" dirty="0" smtClean="0"/>
              <a:t>XII</a:t>
            </a:r>
            <a:r>
              <a:rPr lang="ru-RU" dirty="0" smtClean="0"/>
              <a:t> в.</a:t>
            </a:r>
            <a:endParaRPr lang="ru-RU" dirty="0"/>
          </a:p>
        </p:txBody>
      </p:sp>
      <p:pic>
        <p:nvPicPr>
          <p:cNvPr id="3074" name="Picture 2" descr="C:\Users\User\Desktop\Мои документы\Школьная программа\ЕГЭ_ИСТОРИЯ\Живопись_скульптура_архитектура\Живопись_скульптура_исторические сюжеты 9-13 вв\Иконы\Георгий Победоносец сер. 12 век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92300"/>
            <a:ext cx="3037125" cy="4965700"/>
          </a:xfrm>
          <a:prstGeom prst="rect">
            <a:avLst/>
          </a:prstGeom>
          <a:noFill/>
        </p:spPr>
      </p:pic>
      <p:pic>
        <p:nvPicPr>
          <p:cNvPr id="3075" name="Picture 3" descr="C:\Users\User\Desktop\Мои документы\Школьная программа\ЕГЭ_ИСТОРИЯ\Живопись_скульптура_архитектура\Живопись_скульптура_исторические сюжеты 9-13 вв\Иконы\Успение Богородицы 12 ве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4041775" cy="4154945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7236296" y="6453336"/>
            <a:ext cx="1907704" cy="404664"/>
          </a:xfrm>
        </p:spPr>
        <p:txBody>
          <a:bodyPr/>
          <a:lstStyle/>
          <a:p>
            <a:r>
              <a:rPr lang="ru-RU" sz="1600" dirty="0" err="1" smtClean="0"/>
              <a:t>Ипатенко</a:t>
            </a:r>
            <a:r>
              <a:rPr lang="ru-RU" sz="1600" dirty="0" smtClean="0"/>
              <a:t> Е.В.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76672"/>
            <a:ext cx="4572000" cy="1440160"/>
          </a:xfrm>
        </p:spPr>
        <p:txBody>
          <a:bodyPr/>
          <a:lstStyle/>
          <a:p>
            <a:r>
              <a:rPr lang="ru-RU" dirty="0" err="1" smtClean="0"/>
              <a:t>Боголюбская</a:t>
            </a:r>
            <a:r>
              <a:rPr lang="ru-RU" dirty="0" smtClean="0"/>
              <a:t> икона Божьей матери, 1155 г. Написана по велению Андрея </a:t>
            </a:r>
            <a:r>
              <a:rPr lang="ru-RU" dirty="0" err="1" smtClean="0"/>
              <a:t>Боголюбского</a:t>
            </a:r>
            <a:r>
              <a:rPr lang="ru-RU" dirty="0" smtClean="0"/>
              <a:t> в память о явлении ему Богородицы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76056" y="836712"/>
            <a:ext cx="3681735" cy="720080"/>
          </a:xfrm>
        </p:spPr>
        <p:txBody>
          <a:bodyPr/>
          <a:lstStyle/>
          <a:p>
            <a:r>
              <a:rPr lang="ru-RU" dirty="0" smtClean="0"/>
              <a:t>Спас Нерукотворный, новгородская икона </a:t>
            </a:r>
            <a:r>
              <a:rPr lang="en-US" dirty="0" smtClean="0"/>
              <a:t>XII</a:t>
            </a:r>
            <a:r>
              <a:rPr lang="ru-RU" dirty="0" smtClean="0"/>
              <a:t> в.</a:t>
            </a:r>
            <a:endParaRPr lang="ru-RU" dirty="0"/>
          </a:p>
        </p:txBody>
      </p:sp>
      <p:pic>
        <p:nvPicPr>
          <p:cNvPr id="1026" name="Picture 2" descr="C:\Users\User\Desktop\Мои документы\Школьная программа\ЕГЭ_ИСТОРИЯ\Живопись_скульптура_архитектура\Живопись_скульптура_исторические сюжеты 9-13 вв\Иконы\Боголюбская икона Божьей матери_12 в.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1254" y="2044700"/>
            <a:ext cx="2695848" cy="4680000"/>
          </a:xfrm>
          <a:prstGeom prst="rect">
            <a:avLst/>
          </a:prstGeom>
          <a:noFill/>
        </p:spPr>
      </p:pic>
      <p:pic>
        <p:nvPicPr>
          <p:cNvPr id="1027" name="Picture 3" descr="C:\Users\User\Desktop\Мои документы\Школьная программа\ЕГЭ_ИСТОРИЯ\Живопись_скульптура_архитектура\Живопись_скульптура_исторические сюжеты 9-13 вв\Иконы\Спас Нерукотворный 12 ве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050" y="1902909"/>
            <a:ext cx="4041775" cy="4345995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7308304" y="6453336"/>
            <a:ext cx="1835696" cy="404664"/>
          </a:xfrm>
        </p:spPr>
        <p:txBody>
          <a:bodyPr/>
          <a:lstStyle/>
          <a:p>
            <a:r>
              <a:rPr lang="ru-RU" sz="1600" dirty="0" err="1" smtClean="0"/>
              <a:t>Ипатенко</a:t>
            </a:r>
            <a:r>
              <a:rPr lang="ru-RU" sz="1600" dirty="0" smtClean="0"/>
              <a:t> Е.В.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76672"/>
            <a:ext cx="4499992" cy="1152128"/>
          </a:xfrm>
        </p:spPr>
        <p:txBody>
          <a:bodyPr/>
          <a:lstStyle/>
          <a:p>
            <a:r>
              <a:rPr lang="ru-RU" dirty="0" smtClean="0"/>
              <a:t>«Ангел Златые Власы» (Архангел Гавриил), новгородская школа, вторая половина </a:t>
            </a:r>
            <a:r>
              <a:rPr lang="en-US" dirty="0" smtClean="0"/>
              <a:t>XII</a:t>
            </a:r>
            <a:r>
              <a:rPr lang="ru-RU" dirty="0" smtClean="0"/>
              <a:t> в.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548680"/>
            <a:ext cx="4427984" cy="1008112"/>
          </a:xfrm>
        </p:spPr>
        <p:txBody>
          <a:bodyPr/>
          <a:lstStyle/>
          <a:p>
            <a:r>
              <a:rPr lang="ru-RU" dirty="0" smtClean="0"/>
              <a:t>«Ярославская </a:t>
            </a:r>
            <a:r>
              <a:rPr lang="ru-RU" dirty="0" err="1" smtClean="0"/>
              <a:t>Оранта</a:t>
            </a:r>
            <a:r>
              <a:rPr lang="ru-RU" dirty="0" smtClean="0"/>
              <a:t>», </a:t>
            </a:r>
            <a:r>
              <a:rPr lang="en-US" dirty="0" smtClean="0"/>
              <a:t>XII</a:t>
            </a:r>
            <a:r>
              <a:rPr lang="ru-RU" dirty="0" smtClean="0"/>
              <a:t> -</a:t>
            </a:r>
            <a:r>
              <a:rPr lang="en-US" dirty="0" smtClean="0"/>
              <a:t> XIII</a:t>
            </a:r>
            <a:r>
              <a:rPr lang="ru-RU" dirty="0" smtClean="0"/>
              <a:t> в., </a:t>
            </a:r>
            <a:r>
              <a:rPr lang="ru-RU" dirty="0" err="1" smtClean="0"/>
              <a:t>Спасо-Преображенский</a:t>
            </a:r>
            <a:r>
              <a:rPr lang="ru-RU" dirty="0" smtClean="0"/>
              <a:t> собор</a:t>
            </a:r>
            <a:endParaRPr lang="ru-RU" dirty="0"/>
          </a:p>
        </p:txBody>
      </p:sp>
      <p:pic>
        <p:nvPicPr>
          <p:cNvPr id="2050" name="Picture 2" descr="C:\Users\User\Desktop\Мои документы\Школьная программа\ЕГЭ_ИСТОРИЯ\Живопись_скульптура_архитектура\Живопись_скульптура_исторические сюжеты 9-13 вв\Иконы\Ангел Златые власы_ 2 пол. 12 век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21425"/>
            <a:ext cx="4041775" cy="5136575"/>
          </a:xfrm>
          <a:prstGeom prst="rect">
            <a:avLst/>
          </a:prstGeom>
          <a:noFill/>
        </p:spPr>
      </p:pic>
      <p:pic>
        <p:nvPicPr>
          <p:cNvPr id="2051" name="Picture 3" descr="C:\Users\User\Desktop\Мои документы\Школьная программа\ЕГЭ_ИСТОРИЯ\Живопись_скульптура_архитектура\Живопись_скульптура_исторические сюжеты 9-13 вв\Иконы\Оранта_Ярославль_нач. 13 в.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76400"/>
            <a:ext cx="3167237" cy="5181600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8460432" y="2492896"/>
            <a:ext cx="683568" cy="4032448"/>
          </a:xfrm>
        </p:spPr>
        <p:txBody>
          <a:bodyPr vert="vert"/>
          <a:lstStyle/>
          <a:p>
            <a:r>
              <a:rPr lang="ru-RU" sz="1600" dirty="0" err="1" smtClean="0"/>
              <a:t>Ипатенко</a:t>
            </a:r>
            <a:r>
              <a:rPr lang="ru-RU" sz="1600" dirty="0" smtClean="0"/>
              <a:t> Е.В.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Фреска. </a:t>
            </a:r>
            <a:br>
              <a:rPr lang="ru-RU" sz="2200" dirty="0" smtClean="0"/>
            </a:br>
            <a:r>
              <a:rPr lang="ru-RU" sz="2200" dirty="0" smtClean="0"/>
              <a:t>Софийский собор, Великий Новгород, начало </a:t>
            </a:r>
            <a:r>
              <a:rPr lang="en-US" sz="2200" dirty="0" smtClean="0"/>
              <a:t>XII</a:t>
            </a:r>
            <a:r>
              <a:rPr lang="ru-RU" sz="2200" dirty="0" smtClean="0"/>
              <a:t> 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3" descr="D:\Фото из путешествий\ФОТО_Путешествие 2019 г_Псков_Великий Новгород_СПб\Великий Новгород\IMG_20190817_1352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15816" y="1340768"/>
            <a:ext cx="3914999" cy="522000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92280" y="6381328"/>
            <a:ext cx="2051720" cy="476672"/>
          </a:xfrm>
        </p:spPr>
        <p:txBody>
          <a:bodyPr/>
          <a:lstStyle/>
          <a:p>
            <a:r>
              <a:rPr lang="ru-RU" sz="1600" dirty="0" err="1" smtClean="0"/>
              <a:t>Ипатенко</a:t>
            </a:r>
            <a:r>
              <a:rPr lang="ru-RU" sz="1600" dirty="0" smtClean="0"/>
              <a:t> Е.В.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Мозаика. Софийский собор в Киеве</a:t>
            </a:r>
            <a:endParaRPr lang="ru-RU" dirty="0"/>
          </a:p>
        </p:txBody>
      </p:sp>
      <p:pic>
        <p:nvPicPr>
          <p:cNvPr id="12289" name="Picture 1" descr="C:\Users\User\Desktop\Мои документы\Школьная программа\ЕГЭ_ИСТОРИЯ\Живопись_историческая тематика\Мозаика и Киевской Софи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916832"/>
            <a:ext cx="4038600" cy="4474066"/>
          </a:xfrm>
          <a:prstGeom prst="rect">
            <a:avLst/>
          </a:prstGeom>
          <a:noFill/>
        </p:spPr>
      </p:pic>
      <p:pic>
        <p:nvPicPr>
          <p:cNvPr id="12290" name="Picture 2" descr="C:\Users\User\Desktop\Мои документы\Школьная программа\ЕГЭ_ИСТОРИЯ\Живопись_историческая тематика\Мозаика в киевской Софии 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60032" y="2636912"/>
            <a:ext cx="4038600" cy="3027194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588224" y="6381328"/>
            <a:ext cx="2555776" cy="476672"/>
          </a:xfrm>
        </p:spPr>
        <p:txBody>
          <a:bodyPr/>
          <a:lstStyle/>
          <a:p>
            <a:r>
              <a:rPr lang="ru-RU" sz="1600" dirty="0" err="1" smtClean="0"/>
              <a:t>Ипатенко</a:t>
            </a:r>
            <a:r>
              <a:rPr lang="ru-RU" sz="1600" dirty="0" smtClean="0"/>
              <a:t> Е.В.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Миниатюра</a:t>
            </a:r>
            <a:endParaRPr lang="ru-RU" sz="3600" dirty="0"/>
          </a:p>
        </p:txBody>
      </p:sp>
      <p:pic>
        <p:nvPicPr>
          <p:cNvPr id="10" name="Picture 2" descr="C:\Users\User\Desktop\IMG_20180822_0846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00437"/>
            <a:ext cx="4038600" cy="3019250"/>
          </a:xfrm>
          <a:prstGeom prst="rect">
            <a:avLst/>
          </a:prstGeom>
          <a:noFill/>
        </p:spPr>
      </p:pic>
      <p:pic>
        <p:nvPicPr>
          <p:cNvPr id="28674" name="Picture 2" descr="C:\Users\User\Desktop\Мои документы\Школьная программа\ЕГЭ_ИСТОРИЯ\Живопись_историческая тематика\Живопись_скульптура_исторические сюжеты 9-13 вв\i4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2"/>
            <a:ext cx="3373650" cy="4284000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308304" y="6400800"/>
            <a:ext cx="1835696" cy="457200"/>
          </a:xfrm>
        </p:spPr>
        <p:txBody>
          <a:bodyPr/>
          <a:lstStyle/>
          <a:p>
            <a:r>
              <a:rPr lang="ru-RU" sz="1600" dirty="0" err="1" smtClean="0"/>
              <a:t>Ипатенко</a:t>
            </a:r>
            <a:r>
              <a:rPr lang="ru-RU" sz="1600" dirty="0" smtClean="0"/>
              <a:t> Е.В.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530</TotalTime>
  <Words>1038</Words>
  <Application>Microsoft Office PowerPoint</Application>
  <PresentationFormat>On-screen Show (4:3)</PresentationFormat>
  <Paragraphs>143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Georgia</vt:lpstr>
      <vt:lpstr>Trebuchet MS</vt:lpstr>
      <vt:lpstr>Wingdings 2</vt:lpstr>
      <vt:lpstr>Городская</vt:lpstr>
      <vt:lpstr>Подготовка к ЕГЭ  Тема: Культура Руси X – начала XIII в. </vt:lpstr>
      <vt:lpstr>Живопись</vt:lpstr>
      <vt:lpstr>PowerPoint Presentation</vt:lpstr>
      <vt:lpstr>PowerPoint Presentation</vt:lpstr>
      <vt:lpstr>PowerPoint Presentation</vt:lpstr>
      <vt:lpstr>PowerPoint Presentation</vt:lpstr>
      <vt:lpstr>   Фреска.  Софийский собор, Великий Новгород, начало XII в.  </vt:lpstr>
      <vt:lpstr>Мозаика. Софийский собор в Киеве</vt:lpstr>
      <vt:lpstr>Миниатюра</vt:lpstr>
      <vt:lpstr>Архитектура</vt:lpstr>
      <vt:lpstr>г. Киев, 989-996 гг., князь Владимир. Десятинная церковь, реконструкции</vt:lpstr>
      <vt:lpstr>г. Киев. XI век, Ярослав Мудрый</vt:lpstr>
      <vt:lpstr>г. Великий Новгород</vt:lpstr>
      <vt:lpstr>г. Великий Новгород</vt:lpstr>
      <vt:lpstr>г. Великий Новгород, Ярославо городище, XII в.</vt:lpstr>
      <vt:lpstr>г. Владимир.  Середина XII в., Андрей Боголюбский</vt:lpstr>
      <vt:lpstr> г. Владимир </vt:lpstr>
      <vt:lpstr>PowerPoint Presentation</vt:lpstr>
      <vt:lpstr>PowerPoint Presentation</vt:lpstr>
      <vt:lpstr>PowerPoint Presentation</vt:lpstr>
      <vt:lpstr>Декоративно-прикладное искусство</vt:lpstr>
      <vt:lpstr>PowerPoint Presentation</vt:lpstr>
      <vt:lpstr>PowerPoint Presentation</vt:lpstr>
      <vt:lpstr>Устное народное творчество</vt:lpstr>
      <vt:lpstr>Письменность </vt:lpstr>
      <vt:lpstr>Берестяная грамота и писала</vt:lpstr>
      <vt:lpstr>Литература</vt:lpstr>
      <vt:lpstr>Васнецов В.М. После побоища Игоря Святославича с половцами (по эпосу «Слово о полку Игореве»)</vt:lpstr>
      <vt:lpstr>Рекомендованная 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домонгольской Руси (9 в. - п</dc:title>
  <dc:creator>User</dc:creator>
  <cp:lastModifiedBy>word</cp:lastModifiedBy>
  <cp:revision>80</cp:revision>
  <dcterms:created xsi:type="dcterms:W3CDTF">2019-09-05T17:35:01Z</dcterms:created>
  <dcterms:modified xsi:type="dcterms:W3CDTF">2022-01-16T05:59:04Z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1462177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